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58" r:id="rId19"/>
    <p:sldId id="25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81CFB93-0956-49D2-ABCC-9236EED3B07C}">
          <p14:sldIdLst>
            <p14:sldId id="256"/>
            <p14:sldId id="272"/>
            <p14:sldId id="273"/>
            <p14:sldId id="274"/>
            <p14:sldId id="259"/>
            <p14:sldId id="260"/>
            <p14:sldId id="261"/>
            <p14:sldId id="262"/>
            <p14:sldId id="263"/>
            <p14:sldId id="264"/>
            <p14:sldId id="265"/>
            <p14:sldId id="266"/>
            <p14:sldId id="267"/>
            <p14:sldId id="268"/>
            <p14:sldId id="269"/>
            <p14:sldId id="270"/>
            <p14:sldId id="271"/>
            <p14:sldId id="258"/>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4" d="100"/>
          <a:sy n="64" d="100"/>
        </p:scale>
        <p:origin x="7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troimwse.com.ua/sad-kamnejj.htm" TargetMode="External"/><Relationship Id="rId3" Type="http://schemas.openxmlformats.org/officeDocument/2006/relationships/hyperlink" Target="http://kamni.ws/?p=1512" TargetMode="External"/><Relationship Id="rId7" Type="http://schemas.openxmlformats.org/officeDocument/2006/relationships/hyperlink" Target="http://stilnydom.com/landshaftnyy-dizayn/blagoustroystvo/159-sad-kamney.html" TargetMode="External"/><Relationship Id="rId2" Type="http://schemas.openxmlformats.org/officeDocument/2006/relationships/hyperlink" Target="http://ru.wikipedia.org/" TargetMode="External"/><Relationship Id="rId1" Type="http://schemas.openxmlformats.org/officeDocument/2006/relationships/slideLayout" Target="../slideLayouts/slideLayout2.xml"/><Relationship Id="rId6" Type="http://schemas.openxmlformats.org/officeDocument/2006/relationships/hyperlink" Target="http://www.liveinternet.ru/users/4029501/post165959858/" TargetMode="External"/><Relationship Id="rId5" Type="http://schemas.openxmlformats.org/officeDocument/2006/relationships/hyperlink" Target="http://ic.pics.livejournal.com/asialog/28353385/20733/20733_original.jpg" TargetMode="External"/><Relationship Id="rId4" Type="http://schemas.openxmlformats.org/officeDocument/2006/relationships/hyperlink" Target="http://omyworld.ru/4166" TargetMode="External"/><Relationship Id="rId9" Type="http://schemas.openxmlformats.org/officeDocument/2006/relationships/hyperlink" Target="http://overlandscape.info/sad-kamnej-ili-rokarij"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1028" y="170645"/>
            <a:ext cx="8010100" cy="1155879"/>
          </a:xfrm>
        </p:spPr>
        <p:txBody>
          <a:bodyPr>
            <a:normAutofit fontScale="90000"/>
          </a:bodyPr>
          <a:lstStyle/>
          <a:p>
            <a:r>
              <a:rPr lang="ru-RU" sz="2700" i="1" dirty="0" smtClean="0">
                <a:solidFill>
                  <a:schemeClr val="tx1">
                    <a:lumMod val="65000"/>
                    <a:lumOff val="35000"/>
                  </a:schemeClr>
                </a:solidFill>
              </a:rPr>
              <a:t>Проект по технологии</a:t>
            </a:r>
            <a:r>
              <a:rPr lang="ru-RU" i="1" dirty="0" smtClean="0">
                <a:solidFill>
                  <a:schemeClr val="tx1">
                    <a:lumMod val="65000"/>
                    <a:lumOff val="35000"/>
                  </a:schemeClr>
                </a:solidFill>
              </a:rPr>
              <a:t/>
            </a:r>
            <a:br>
              <a:rPr lang="ru-RU" i="1" dirty="0" smtClean="0">
                <a:solidFill>
                  <a:schemeClr val="tx1">
                    <a:lumMod val="65000"/>
                    <a:lumOff val="35000"/>
                  </a:schemeClr>
                </a:solidFill>
              </a:rPr>
            </a:br>
            <a:r>
              <a:rPr lang="ru-RU" dirty="0" smtClean="0"/>
              <a:t>«Японский </a:t>
            </a:r>
            <a:r>
              <a:rPr lang="ru-RU" dirty="0"/>
              <a:t>сад </a:t>
            </a:r>
            <a:r>
              <a:rPr lang="ru-RU" dirty="0" smtClean="0"/>
              <a:t>камней»</a:t>
            </a:r>
            <a:endParaRPr lang="ru-RU" dirty="0"/>
          </a:p>
        </p:txBody>
      </p:sp>
      <p:sp>
        <p:nvSpPr>
          <p:cNvPr id="3" name="Подзаголовок 2"/>
          <p:cNvSpPr>
            <a:spLocks noGrp="1"/>
          </p:cNvSpPr>
          <p:nvPr>
            <p:ph type="subTitle" idx="1"/>
          </p:nvPr>
        </p:nvSpPr>
        <p:spPr>
          <a:xfrm>
            <a:off x="1971028" y="1326524"/>
            <a:ext cx="8915399" cy="1126283"/>
          </a:xfrm>
        </p:spPr>
        <p:txBody>
          <a:bodyPr>
            <a:normAutofit/>
          </a:bodyPr>
          <a:lstStyle/>
          <a:p>
            <a:r>
              <a:rPr lang="ru-RU" sz="2800" i="1" dirty="0"/>
              <a:t>традиции страны Восходящего Солнца..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96" y="1892554"/>
            <a:ext cx="7102853" cy="4825862"/>
          </a:xfrm>
          <a:prstGeom prst="rect">
            <a:avLst/>
          </a:prstGeom>
        </p:spPr>
      </p:pic>
      <p:sp>
        <p:nvSpPr>
          <p:cNvPr id="5" name="TextBox 4"/>
          <p:cNvSpPr txBox="1"/>
          <p:nvPr/>
        </p:nvSpPr>
        <p:spPr>
          <a:xfrm>
            <a:off x="8147303" y="5125792"/>
            <a:ext cx="4044697" cy="1477328"/>
          </a:xfrm>
          <a:prstGeom prst="rect">
            <a:avLst/>
          </a:prstGeom>
          <a:noFill/>
        </p:spPr>
        <p:txBody>
          <a:bodyPr wrap="none" rtlCol="0">
            <a:spAutoFit/>
          </a:bodyPr>
          <a:lstStyle/>
          <a:p>
            <a:r>
              <a:rPr lang="ru-RU" i="1" dirty="0">
                <a:solidFill>
                  <a:schemeClr val="tx1">
                    <a:lumMod val="75000"/>
                    <a:lumOff val="25000"/>
                  </a:schemeClr>
                </a:solidFill>
              </a:rPr>
              <a:t>Автор</a:t>
            </a:r>
            <a:r>
              <a:rPr lang="ru-RU" i="1" dirty="0" smtClean="0">
                <a:solidFill>
                  <a:schemeClr val="tx1">
                    <a:lumMod val="75000"/>
                    <a:lumOff val="25000"/>
                  </a:schemeClr>
                </a:solidFill>
              </a:rPr>
              <a:t>:</a:t>
            </a:r>
          </a:p>
          <a:p>
            <a:r>
              <a:rPr lang="ru-RU" i="1" dirty="0" smtClean="0">
                <a:solidFill>
                  <a:schemeClr val="tx1">
                    <a:lumMod val="75000"/>
                    <a:lumOff val="25000"/>
                  </a:schemeClr>
                </a:solidFill>
              </a:rPr>
              <a:t>Печерская </a:t>
            </a:r>
            <a:r>
              <a:rPr lang="ru-RU" i="1" dirty="0">
                <a:solidFill>
                  <a:schemeClr val="tx1">
                    <a:lumMod val="75000"/>
                    <a:lumOff val="25000"/>
                  </a:schemeClr>
                </a:solidFill>
              </a:rPr>
              <a:t>Ольга Владимировна</a:t>
            </a:r>
          </a:p>
          <a:p>
            <a:r>
              <a:rPr lang="ru-RU" i="1" dirty="0" smtClean="0">
                <a:solidFill>
                  <a:schemeClr val="tx1">
                    <a:lumMod val="75000"/>
                    <a:lumOff val="25000"/>
                  </a:schemeClr>
                </a:solidFill>
              </a:rPr>
              <a:t>учитель </a:t>
            </a:r>
            <a:r>
              <a:rPr lang="ru-RU" i="1" dirty="0">
                <a:solidFill>
                  <a:schemeClr val="tx1">
                    <a:lumMod val="75000"/>
                    <a:lumOff val="25000"/>
                  </a:schemeClr>
                </a:solidFill>
              </a:rPr>
              <a:t>технологии </a:t>
            </a:r>
            <a:endParaRPr lang="ru-RU" i="1" dirty="0" smtClean="0">
              <a:solidFill>
                <a:schemeClr val="tx1">
                  <a:lumMod val="75000"/>
                  <a:lumOff val="25000"/>
                </a:schemeClr>
              </a:solidFill>
            </a:endParaRPr>
          </a:p>
          <a:p>
            <a:r>
              <a:rPr lang="ru-RU" i="1" dirty="0" smtClean="0">
                <a:solidFill>
                  <a:schemeClr val="tx1">
                    <a:lumMod val="75000"/>
                    <a:lumOff val="25000"/>
                  </a:schemeClr>
                </a:solidFill>
              </a:rPr>
              <a:t>МБОУ </a:t>
            </a:r>
            <a:r>
              <a:rPr lang="ru-RU" i="1" dirty="0">
                <a:solidFill>
                  <a:schemeClr val="tx1">
                    <a:lumMod val="75000"/>
                    <a:lumOff val="25000"/>
                  </a:schemeClr>
                </a:solidFill>
              </a:rPr>
              <a:t>«СОШ №101» </a:t>
            </a:r>
            <a:endParaRPr lang="ru-RU" i="1" dirty="0" smtClean="0">
              <a:solidFill>
                <a:schemeClr val="tx1">
                  <a:lumMod val="75000"/>
                  <a:lumOff val="25000"/>
                </a:schemeClr>
              </a:solidFill>
            </a:endParaRPr>
          </a:p>
          <a:p>
            <a:r>
              <a:rPr lang="ru-RU" i="1" dirty="0" smtClean="0">
                <a:solidFill>
                  <a:schemeClr val="tx1">
                    <a:lumMod val="75000"/>
                    <a:lumOff val="25000"/>
                  </a:schemeClr>
                </a:solidFill>
              </a:rPr>
              <a:t>г</a:t>
            </a:r>
            <a:r>
              <a:rPr lang="ru-RU" i="1" dirty="0">
                <a:solidFill>
                  <a:schemeClr val="tx1">
                    <a:lumMod val="75000"/>
                    <a:lumOff val="25000"/>
                  </a:schemeClr>
                </a:solidFill>
              </a:rPr>
              <a:t>. Новокузнецк, 2014 г</a:t>
            </a:r>
          </a:p>
        </p:txBody>
      </p:sp>
    </p:spTree>
    <p:extLst>
      <p:ext uri="{BB962C8B-B14F-4D97-AF65-F5344CB8AC3E}">
        <p14:creationId xmlns:p14="http://schemas.microsoft.com/office/powerpoint/2010/main" val="631559490"/>
      </p:ext>
    </p:extLst>
  </p:cSld>
  <p:clrMapOvr>
    <a:masterClrMapping/>
  </p:clrMapOvr>
  <mc:AlternateContent xmlns:mc="http://schemas.openxmlformats.org/markup-compatibility/2006" xmlns:p14="http://schemas.microsoft.com/office/powerpoint/2010/main">
    <mc:Choice Requires="p14">
      <p:transition spd="slow" p14:dur="5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586" y="643943"/>
            <a:ext cx="8346419" cy="6259814"/>
          </a:xfrm>
        </p:spPr>
      </p:pic>
    </p:spTree>
    <p:extLst>
      <p:ext uri="{BB962C8B-B14F-4D97-AF65-F5344CB8AC3E}">
        <p14:creationId xmlns:p14="http://schemas.microsoft.com/office/powerpoint/2010/main" val="3746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586" y="643943"/>
            <a:ext cx="8346418" cy="6259813"/>
          </a:xfrm>
        </p:spPr>
      </p:pic>
    </p:spTree>
    <p:extLst>
      <p:ext uri="{BB962C8B-B14F-4D97-AF65-F5344CB8AC3E}">
        <p14:creationId xmlns:p14="http://schemas.microsoft.com/office/powerpoint/2010/main" val="15216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586" y="643943"/>
            <a:ext cx="8346418" cy="6259813"/>
          </a:xfrm>
        </p:spPr>
      </p:pic>
    </p:spTree>
    <p:extLst>
      <p:ext uri="{BB962C8B-B14F-4D97-AF65-F5344CB8AC3E}">
        <p14:creationId xmlns:p14="http://schemas.microsoft.com/office/powerpoint/2010/main" val="36322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47807"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257" y="643943"/>
            <a:ext cx="8346417" cy="6259813"/>
          </a:xfrm>
        </p:spPr>
      </p:pic>
    </p:spTree>
    <p:extLst>
      <p:ext uri="{BB962C8B-B14F-4D97-AF65-F5344CB8AC3E}">
        <p14:creationId xmlns:p14="http://schemas.microsoft.com/office/powerpoint/2010/main" val="38700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586" y="643943"/>
            <a:ext cx="8346416" cy="6259812"/>
          </a:xfrm>
        </p:spPr>
      </p:pic>
    </p:spTree>
    <p:extLst>
      <p:ext uri="{BB962C8B-B14F-4D97-AF65-F5344CB8AC3E}">
        <p14:creationId xmlns:p14="http://schemas.microsoft.com/office/powerpoint/2010/main" val="12473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586" y="643943"/>
            <a:ext cx="8346416" cy="6259812"/>
          </a:xfrm>
        </p:spPr>
      </p:pic>
    </p:spTree>
    <p:extLst>
      <p:ext uri="{BB962C8B-B14F-4D97-AF65-F5344CB8AC3E}">
        <p14:creationId xmlns:p14="http://schemas.microsoft.com/office/powerpoint/2010/main" val="35349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586" y="643943"/>
            <a:ext cx="8346416" cy="6259812"/>
          </a:xfrm>
        </p:spPr>
      </p:pic>
    </p:spTree>
    <p:extLst>
      <p:ext uri="{BB962C8B-B14F-4D97-AF65-F5344CB8AC3E}">
        <p14:creationId xmlns:p14="http://schemas.microsoft.com/office/powerpoint/2010/main" val="22877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1830" y="772732"/>
            <a:ext cx="9917640" cy="5950584"/>
          </a:xfrm>
        </p:spPr>
      </p:pic>
    </p:spTree>
    <p:extLst>
      <p:ext uri="{BB962C8B-B14F-4D97-AF65-F5344CB8AC3E}">
        <p14:creationId xmlns:p14="http://schemas.microsoft.com/office/powerpoint/2010/main" val="40489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Электронные </a:t>
            </a:r>
            <a:r>
              <a:rPr lang="ru-RU" dirty="0"/>
              <a:t>и</a:t>
            </a:r>
            <a:r>
              <a:rPr lang="ru-RU" dirty="0" smtClean="0"/>
              <a:t>сточники</a:t>
            </a:r>
            <a:endParaRPr lang="ru-RU" dirty="0"/>
          </a:p>
        </p:txBody>
      </p:sp>
      <p:sp>
        <p:nvSpPr>
          <p:cNvPr id="3" name="Объект 2"/>
          <p:cNvSpPr>
            <a:spLocks noGrp="1"/>
          </p:cNvSpPr>
          <p:nvPr>
            <p:ph idx="1"/>
          </p:nvPr>
        </p:nvSpPr>
        <p:spPr>
          <a:xfrm>
            <a:off x="1797851" y="1264555"/>
            <a:ext cx="9465414" cy="5258873"/>
          </a:xfrm>
        </p:spPr>
        <p:txBody>
          <a:bodyPr/>
          <a:lstStyle/>
          <a:p>
            <a:pPr>
              <a:buFont typeface="+mj-lt"/>
              <a:buAutoNum type="arabicPeriod"/>
            </a:pPr>
            <a:r>
              <a:rPr lang="en-US" dirty="0">
                <a:hlinkClick r:id="rId2"/>
              </a:rPr>
              <a:t>http://</a:t>
            </a:r>
            <a:r>
              <a:rPr lang="en-US" dirty="0" smtClean="0">
                <a:hlinkClick r:id="rId2"/>
              </a:rPr>
              <a:t>ru.wikipedia.org</a:t>
            </a:r>
            <a:r>
              <a:rPr lang="en-US" dirty="0" smtClean="0"/>
              <a:t> </a:t>
            </a:r>
            <a:endParaRPr lang="ru-RU" dirty="0"/>
          </a:p>
          <a:p>
            <a:pPr>
              <a:buFont typeface="+mj-lt"/>
              <a:buAutoNum type="arabicPeriod"/>
            </a:pPr>
            <a:r>
              <a:rPr lang="en-US" dirty="0" smtClean="0">
                <a:hlinkClick r:id="rId3"/>
              </a:rPr>
              <a:t>http</a:t>
            </a:r>
            <a:r>
              <a:rPr lang="en-US" dirty="0">
                <a:hlinkClick r:id="rId3"/>
              </a:rPr>
              <a:t>://kamni.ws/?</a:t>
            </a:r>
            <a:r>
              <a:rPr lang="en-US" dirty="0" smtClean="0">
                <a:hlinkClick r:id="rId3"/>
              </a:rPr>
              <a:t>p=1512</a:t>
            </a:r>
            <a:endParaRPr lang="ru-RU" dirty="0" smtClean="0"/>
          </a:p>
          <a:p>
            <a:pPr>
              <a:buFont typeface="+mj-lt"/>
              <a:buAutoNum type="arabicPeriod"/>
            </a:pPr>
            <a:r>
              <a:rPr lang="en-US" dirty="0">
                <a:hlinkClick r:id="rId4"/>
              </a:rPr>
              <a:t>http://</a:t>
            </a:r>
            <a:r>
              <a:rPr lang="en-US" dirty="0" smtClean="0">
                <a:hlinkClick r:id="rId4"/>
              </a:rPr>
              <a:t>omyworld.ru/4166</a:t>
            </a:r>
            <a:endParaRPr lang="ru-RU" dirty="0" smtClean="0"/>
          </a:p>
          <a:p>
            <a:pPr>
              <a:buFont typeface="+mj-lt"/>
              <a:buAutoNum type="arabicPeriod"/>
            </a:pPr>
            <a:r>
              <a:rPr lang="en-US" dirty="0">
                <a:hlinkClick r:id="rId5"/>
              </a:rPr>
              <a:t>http://</a:t>
            </a:r>
            <a:r>
              <a:rPr lang="en-US" dirty="0" smtClean="0">
                <a:hlinkClick r:id="rId5"/>
              </a:rPr>
              <a:t>ic.pics.livejournal.com/asialog/28353385/20733/20733_original.jpg</a:t>
            </a:r>
            <a:endParaRPr lang="ru-RU" dirty="0" smtClean="0"/>
          </a:p>
          <a:p>
            <a:pPr>
              <a:buFont typeface="+mj-lt"/>
              <a:buAutoNum type="arabicPeriod"/>
            </a:pPr>
            <a:r>
              <a:rPr lang="en-US" dirty="0">
                <a:hlinkClick r:id="rId6"/>
              </a:rPr>
              <a:t>http://www.liveinternet.ru/users/4029501/post165959858</a:t>
            </a:r>
            <a:r>
              <a:rPr lang="en-US" dirty="0" smtClean="0">
                <a:hlinkClick r:id="rId6"/>
              </a:rPr>
              <a:t>/</a:t>
            </a:r>
            <a:endParaRPr lang="ru-RU" dirty="0" smtClean="0"/>
          </a:p>
          <a:p>
            <a:pPr>
              <a:buFont typeface="+mj-lt"/>
              <a:buAutoNum type="arabicPeriod"/>
            </a:pPr>
            <a:r>
              <a:rPr lang="en-US" dirty="0">
                <a:hlinkClick r:id="rId7"/>
              </a:rPr>
              <a:t>http://</a:t>
            </a:r>
            <a:r>
              <a:rPr lang="en-US" dirty="0" smtClean="0">
                <a:hlinkClick r:id="rId7"/>
              </a:rPr>
              <a:t>stilnydom.com/landshaftnyy-dizayn/blagoustroystvo/159-sad-kamney.html</a:t>
            </a:r>
            <a:endParaRPr lang="ru-RU" dirty="0" smtClean="0"/>
          </a:p>
          <a:p>
            <a:pPr>
              <a:buFont typeface="+mj-lt"/>
              <a:buAutoNum type="arabicPeriod"/>
            </a:pPr>
            <a:r>
              <a:rPr lang="en-US" dirty="0">
                <a:hlinkClick r:id="rId8"/>
              </a:rPr>
              <a:t>http://</a:t>
            </a:r>
            <a:r>
              <a:rPr lang="en-US" dirty="0" smtClean="0">
                <a:hlinkClick r:id="rId8"/>
              </a:rPr>
              <a:t>stroimwse.com.ua/sad-kamnejj.htm</a:t>
            </a:r>
            <a:endParaRPr lang="ru-RU" dirty="0" smtClean="0"/>
          </a:p>
          <a:p>
            <a:pPr>
              <a:buFont typeface="+mj-lt"/>
              <a:buAutoNum type="arabicPeriod"/>
            </a:pPr>
            <a:r>
              <a:rPr lang="en-US" dirty="0">
                <a:hlinkClick r:id="rId9"/>
              </a:rPr>
              <a:t>http://</a:t>
            </a:r>
            <a:r>
              <a:rPr lang="en-US" dirty="0" smtClean="0">
                <a:hlinkClick r:id="rId9"/>
              </a:rPr>
              <a:t>overlandscape.info/sad-kamnej-ili-rokarij</a:t>
            </a:r>
            <a:endParaRPr lang="ru-RU" dirty="0" smtClean="0"/>
          </a:p>
          <a:p>
            <a:pPr>
              <a:buFont typeface="+mj-lt"/>
              <a:buAutoNum type="arabicPeriod"/>
            </a:pPr>
            <a:endParaRPr lang="ru-RU" dirty="0" smtClean="0"/>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159316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0543" y="2348269"/>
            <a:ext cx="8911687" cy="1280890"/>
          </a:xfrm>
        </p:spPr>
        <p:txBody>
          <a:bodyPr>
            <a:noAutofit/>
          </a:bodyPr>
          <a:lstStyle/>
          <a:p>
            <a:r>
              <a:rPr lang="ru-RU" sz="6000" dirty="0" smtClean="0"/>
              <a:t>Спасибо за внимание!</a:t>
            </a:r>
            <a:endParaRPr lang="ru-RU" sz="6000" dirty="0"/>
          </a:p>
        </p:txBody>
      </p:sp>
    </p:spTree>
    <p:extLst>
      <p:ext uri="{BB962C8B-B14F-4D97-AF65-F5344CB8AC3E}">
        <p14:creationId xmlns:p14="http://schemas.microsoft.com/office/powerpoint/2010/main" val="399972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Сад камней  – это</a:t>
            </a:r>
            <a:endParaRPr lang="ru-RU" dirty="0"/>
          </a:p>
        </p:txBody>
      </p:sp>
      <p:sp>
        <p:nvSpPr>
          <p:cNvPr id="3" name="Объект 2"/>
          <p:cNvSpPr>
            <a:spLocks noGrp="1"/>
          </p:cNvSpPr>
          <p:nvPr>
            <p:ph idx="1"/>
          </p:nvPr>
        </p:nvSpPr>
        <p:spPr>
          <a:xfrm>
            <a:off x="1725770" y="1264555"/>
            <a:ext cx="10200068" cy="2045315"/>
          </a:xfrm>
        </p:spPr>
        <p:txBody>
          <a:bodyPr>
            <a:normAutofit fontScale="85000" lnSpcReduction="20000"/>
          </a:bodyPr>
          <a:lstStyle/>
          <a:p>
            <a:pPr marL="0" indent="0">
              <a:buNone/>
            </a:pPr>
            <a:r>
              <a:rPr lang="ru-RU" dirty="0"/>
              <a:t>(яп. </a:t>
            </a:r>
            <a:r>
              <a:rPr lang="ru-RU" dirty="0" err="1"/>
              <a:t>枯山水</a:t>
            </a:r>
            <a:r>
              <a:rPr lang="ru-RU" dirty="0"/>
              <a:t> </a:t>
            </a:r>
            <a:r>
              <a:rPr lang="ru-RU" dirty="0" err="1"/>
              <a:t>карэсансуй</a:t>
            </a:r>
            <a:r>
              <a:rPr lang="ru-RU" dirty="0"/>
              <a:t>?, букв. «сухие горы и воды»), также «</a:t>
            </a:r>
            <a:r>
              <a:rPr lang="ru-RU" dirty="0" err="1"/>
              <a:t>сэкитэй</a:t>
            </a:r>
            <a:r>
              <a:rPr lang="ru-RU" dirty="0"/>
              <a:t>» (яп. </a:t>
            </a:r>
            <a:r>
              <a:rPr lang="ru-RU" dirty="0" err="1"/>
              <a:t>石庭</a:t>
            </a:r>
            <a:r>
              <a:rPr lang="ru-RU" dirty="0"/>
              <a:t>?, букв. «каменный сад») — культурно-эстетическое сооружение Японии, разновидность японского сада, появившаяся в период </a:t>
            </a:r>
            <a:r>
              <a:rPr lang="ru-RU" dirty="0" err="1"/>
              <a:t>Муромати</a:t>
            </a:r>
            <a:r>
              <a:rPr lang="ru-RU" dirty="0"/>
              <a:t> (1336—1573).</a:t>
            </a:r>
          </a:p>
          <a:p>
            <a:pPr marL="0" indent="0">
              <a:buNone/>
            </a:pPr>
            <a:r>
              <a:rPr lang="ru-RU" dirty="0" smtClean="0"/>
              <a:t>закрытый </a:t>
            </a:r>
            <a:r>
              <a:rPr lang="ru-RU" dirty="0"/>
              <a:t>плоский ландшафт, содержащий песок, гравий, камни, траву и другие натуральные элементы. Главными элементами сада являются камни и песок с морем, символизированным не водой, а песком, который слегка колеблется, как вода. Растения являются менее важными (и иногда отсутствующими) во многих садах камней. Сады камней часто, но не всегда, предназначены для созерцания единственной перспективы, и камни часто связываются и называются в честь различных китайских гор.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166" y="2962141"/>
            <a:ext cx="4830785" cy="3616187"/>
          </a:xfrm>
          <a:prstGeom prst="rect">
            <a:avLst/>
          </a:prstGeom>
        </p:spPr>
      </p:pic>
    </p:spTree>
    <p:extLst>
      <p:ext uri="{BB962C8B-B14F-4D97-AF65-F5344CB8AC3E}">
        <p14:creationId xmlns:p14="http://schemas.microsoft.com/office/powerpoint/2010/main" val="19468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 построения сада камней</a:t>
            </a:r>
            <a:endParaRPr lang="ru-RU" dirty="0"/>
          </a:p>
        </p:txBody>
      </p:sp>
      <p:sp>
        <p:nvSpPr>
          <p:cNvPr id="3" name="Объект 2"/>
          <p:cNvSpPr>
            <a:spLocks noGrp="1"/>
          </p:cNvSpPr>
          <p:nvPr>
            <p:ph idx="1"/>
          </p:nvPr>
        </p:nvSpPr>
        <p:spPr>
          <a:xfrm>
            <a:off x="2254361" y="1386625"/>
            <a:ext cx="9735869" cy="5297510"/>
          </a:xfrm>
        </p:spPr>
        <p:txBody>
          <a:bodyPr>
            <a:normAutofit lnSpcReduction="10000"/>
          </a:bodyPr>
          <a:lstStyle/>
          <a:p>
            <a:pPr marL="0" indent="0">
              <a:buNone/>
            </a:pPr>
            <a:r>
              <a:rPr lang="ru-RU" dirty="0"/>
              <a:t>Композиция из трех камней, включающая один большой центральный камень и два небольших — традиционная и наиболее популярная включаемая в ландшафтный дизайн в японском стиле. В композиции из пяти и более камней вершины должны составлять треугольники с одной общей точкой, которая может быть опущена. Камни устанавливают на поверхности или частично зарывают в землю, часто наклонно, под углом к поверхности земли. Пространство между ними можно использовать под посадки травянистых растений или кустарников. Для устройства тропинок в каменных садах, используют камни с одной ровной стороной (неровную зарывают в землю), длинная ось каждого камня при этом должна быть перпендикулярна к направлению тропинки . В японских садах широко используется песок и мелкий гравий разнообразных цветов и оттенков: от белого и серого до темно-коричневого и черного. Чаще всего песок или мелкий гравий размещают на небольших участках сада, защищенных от ветра, и ограничивают бордюром из кирпича или камня. Устраивают такие участки следующим образом: на утрамбованную землю насыпают слой песка толщиной 5-6 см и граблями наносят рисунок — волны, рябь; при благоприятных погодных условиях он сохраняется в течение двух недель. Время от времени, если необходимо, песок досыпают. Песчаную поверхность периодически опрыскивают водой.</a:t>
            </a:r>
          </a:p>
          <a:p>
            <a:endParaRPr lang="ru-RU" dirty="0"/>
          </a:p>
        </p:txBody>
      </p:sp>
    </p:spTree>
    <p:extLst>
      <p:ext uri="{BB962C8B-B14F-4D97-AF65-F5344CB8AC3E}">
        <p14:creationId xmlns:p14="http://schemas.microsoft.com/office/powerpoint/2010/main" val="34846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585937" cy="534989"/>
          </a:xfrm>
        </p:spPr>
        <p:txBody>
          <a:bodyPr>
            <a:normAutofit fontScale="90000"/>
          </a:bodyPr>
          <a:lstStyle/>
          <a:p>
            <a:r>
              <a:rPr lang="ru-RU" dirty="0" err="1" smtClean="0"/>
              <a:t>Рокарий</a:t>
            </a:r>
            <a:r>
              <a:rPr lang="ru-RU" dirty="0" smtClean="0"/>
              <a:t> (сад камней) своими руками</a:t>
            </a:r>
            <a:endParaRPr lang="ru-RU" dirty="0"/>
          </a:p>
        </p:txBody>
      </p:sp>
      <p:sp>
        <p:nvSpPr>
          <p:cNvPr id="3" name="Объект 2"/>
          <p:cNvSpPr>
            <a:spLocks noGrp="1"/>
          </p:cNvSpPr>
          <p:nvPr>
            <p:ph idx="1"/>
          </p:nvPr>
        </p:nvSpPr>
        <p:spPr>
          <a:xfrm>
            <a:off x="2009662" y="1264555"/>
            <a:ext cx="9169200" cy="2148346"/>
          </a:xfrm>
        </p:spPr>
        <p:txBody>
          <a:bodyPr>
            <a:normAutofit fontScale="85000" lnSpcReduction="10000"/>
          </a:bodyPr>
          <a:lstStyle/>
          <a:p>
            <a:pPr marL="0" indent="0">
              <a:buNone/>
            </a:pPr>
            <a:r>
              <a:rPr lang="ru-RU" dirty="0" smtClean="0"/>
              <a:t>Место </a:t>
            </a:r>
            <a:r>
              <a:rPr lang="ru-RU" dirty="0"/>
              <a:t>для посадки. Сначала выбираем камни - нам подойдет известняк, гранит или туф. Для создания сада площадью в 10 м2 необходимо 7-8 валунов величиной 60-70 см, камней в 20-30 см – около 15 штук, тележку гальки и тележку крупного речного песка. Общее количество камней должно быть нечётным.   Под сад камней выбираем самый освещённый участок, разравниваем его и хорошенько удаляем сорняки, утрамбовываем землю и приступаем к "посадке" камней. Сначала размечаем место под каждый камень, делаем на этом месте углубление и застилаем ложе пленкой, которая должна защитить землю и камень от прорастания корней сорняков. Затем "сажаем" валуны, подсыпая под основание щебенку, потом выкладываем камни поменьше и начинаем посадку растений.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061" y="3231426"/>
            <a:ext cx="4824637" cy="362657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069" y="3231775"/>
            <a:ext cx="4455844" cy="3514468"/>
          </a:xfrm>
          <a:prstGeom prst="rect">
            <a:avLst/>
          </a:prstGeom>
        </p:spPr>
      </p:pic>
    </p:spTree>
    <p:extLst>
      <p:ext uri="{BB962C8B-B14F-4D97-AF65-F5344CB8AC3E}">
        <p14:creationId xmlns:p14="http://schemas.microsoft.com/office/powerpoint/2010/main" val="17454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0766" y="147591"/>
            <a:ext cx="10345479" cy="650899"/>
          </a:xfrm>
        </p:spPr>
        <p:txBody>
          <a:bodyPr>
            <a:normAutofit/>
          </a:bodyPr>
          <a:lstStyle/>
          <a:p>
            <a:r>
              <a:rPr lang="ru-RU" dirty="0"/>
              <a:t>Известные сады </a:t>
            </a:r>
            <a:r>
              <a:rPr lang="ru-RU" dirty="0" smtClean="0"/>
              <a:t>камней. </a:t>
            </a:r>
            <a:r>
              <a:rPr lang="ru-RU" sz="2400" dirty="0" smtClean="0"/>
              <a:t>Сад </a:t>
            </a:r>
            <a:r>
              <a:rPr lang="ru-RU" sz="2400" dirty="0" err="1" smtClean="0"/>
              <a:t>Рёандзи</a:t>
            </a:r>
            <a:endParaRPr lang="ru-RU" sz="2400" dirty="0"/>
          </a:p>
        </p:txBody>
      </p:sp>
      <p:sp>
        <p:nvSpPr>
          <p:cNvPr id="3" name="Объект 2"/>
          <p:cNvSpPr>
            <a:spLocks noGrp="1"/>
          </p:cNvSpPr>
          <p:nvPr>
            <p:ph idx="1"/>
          </p:nvPr>
        </p:nvSpPr>
        <p:spPr>
          <a:xfrm>
            <a:off x="2245227" y="798490"/>
            <a:ext cx="9401019" cy="2382592"/>
          </a:xfrm>
        </p:spPr>
        <p:txBody>
          <a:bodyPr>
            <a:normAutofit fontScale="70000" lnSpcReduction="20000"/>
          </a:bodyPr>
          <a:lstStyle/>
          <a:p>
            <a:pPr marL="0" indent="0">
              <a:buNone/>
            </a:pPr>
            <a:r>
              <a:rPr lang="ru-RU" dirty="0"/>
              <a:t>Одним из самых известных садов камней является сад пятнадцати камней храма </a:t>
            </a:r>
            <a:r>
              <a:rPr lang="ru-RU" dirty="0" err="1"/>
              <a:t>Рёан-дзи</a:t>
            </a:r>
            <a:r>
              <a:rPr lang="ru-RU" dirty="0"/>
              <a:t>. Сад </a:t>
            </a:r>
            <a:r>
              <a:rPr lang="ru-RU" dirty="0" smtClean="0"/>
              <a:t>построен в </a:t>
            </a:r>
            <a:r>
              <a:rPr lang="ru-RU" dirty="0"/>
              <a:t>1499 году мастером </a:t>
            </a:r>
            <a:r>
              <a:rPr lang="ru-RU" dirty="0" err="1"/>
              <a:t>Соами</a:t>
            </a:r>
            <a:r>
              <a:rPr lang="ru-RU" dirty="0"/>
              <a:t> (яп. </a:t>
            </a:r>
            <a:r>
              <a:rPr lang="ja-JP" altLang="en-US" dirty="0"/>
              <a:t>相阿弥</a:t>
            </a:r>
            <a:r>
              <a:rPr lang="en-US" altLang="ja-JP" dirty="0"/>
              <a:t>,</a:t>
            </a:r>
            <a:r>
              <a:rPr lang="ru-RU" dirty="0"/>
              <a:t>умер в 1525 году). Подобные сады характерны для многих дзэн-буддийских и </a:t>
            </a:r>
            <a:r>
              <a:rPr lang="ru-RU" dirty="0" err="1"/>
              <a:t>сингонских</a:t>
            </a:r>
            <a:r>
              <a:rPr lang="ru-RU" dirty="0"/>
              <a:t> храмов </a:t>
            </a:r>
            <a:r>
              <a:rPr lang="ru-RU" dirty="0" smtClean="0"/>
              <a:t>Японии. Представляет </a:t>
            </a:r>
            <a:r>
              <a:rPr lang="ru-RU" dirty="0"/>
              <a:t>собой небольшую по размерам прямоугольную площадку (с востока на запад — 30 м, с юга на север — 10 м), засыпанную белым гравием. На площадке расположено 15 черных необработанных камней, они организованы в пять групп. Вокруг каждой группы, как обрамление, посажен зеленый мох. Гравий «расчесан» граблями на тонкие бороздки. С трех сторон сад огорожен невысоким глинобитным </a:t>
            </a:r>
            <a:r>
              <a:rPr lang="ru-RU" dirty="0" smtClean="0"/>
              <a:t>забором. С </a:t>
            </a:r>
            <a:r>
              <a:rPr lang="ru-RU" dirty="0"/>
              <a:t>какой бы точки ни рассматривал посетитель сада эту композицию, пятнадцатый камень всегда оказывается вне поля его зрения, загороженный другими камнями. Иногда, однако, создаётся впечатление, что видны 15 камней, так как отдельные камни, из-за своей неправильной формы, воспринимаются как два. Полностью наблюдать все камни можно, только воспарив в воздухе над садом и посмотрев на него сверху. Считается, что увидеть все 15 камней может только «достигший просветления</a:t>
            </a:r>
            <a:r>
              <a:rPr lang="ru-RU" dirty="0" smtClean="0"/>
              <a:t>». Сад </a:t>
            </a:r>
            <a:r>
              <a:rPr lang="ru-RU" dirty="0"/>
              <a:t>является частью храмового комплекса, поэтому подойти к нему можно, только пройдя через храм, а созерцать — только находясь на веранде храма.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27" y="3135071"/>
            <a:ext cx="6028266" cy="33909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736" y="3038621"/>
            <a:ext cx="5089813" cy="3817359"/>
          </a:xfrm>
          <a:prstGeom prst="rect">
            <a:avLst/>
          </a:prstGeom>
        </p:spPr>
      </p:pic>
    </p:spTree>
    <p:extLst>
      <p:ext uri="{BB962C8B-B14F-4D97-AF65-F5344CB8AC3E}">
        <p14:creationId xmlns:p14="http://schemas.microsoft.com/office/powerpoint/2010/main" val="273365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569" y="772732"/>
            <a:ext cx="9088251" cy="6066408"/>
          </a:xfrm>
        </p:spPr>
      </p:pic>
    </p:spTree>
    <p:extLst>
      <p:ext uri="{BB962C8B-B14F-4D97-AF65-F5344CB8AC3E}">
        <p14:creationId xmlns:p14="http://schemas.microsoft.com/office/powerpoint/2010/main" val="354710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493" y="669700"/>
            <a:ext cx="7888571" cy="6192529"/>
          </a:xfrm>
        </p:spPr>
      </p:pic>
    </p:spTree>
    <p:extLst>
      <p:ext uri="{BB962C8B-B14F-4D97-AF65-F5344CB8AC3E}">
        <p14:creationId xmlns:p14="http://schemas.microsoft.com/office/powerpoint/2010/main" val="164101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793" y="772732"/>
            <a:ext cx="8133270" cy="6099953"/>
          </a:xfrm>
        </p:spPr>
      </p:pic>
    </p:spTree>
    <p:extLst>
      <p:ext uri="{BB962C8B-B14F-4D97-AF65-F5344CB8AC3E}">
        <p14:creationId xmlns:p14="http://schemas.microsoft.com/office/powerpoint/2010/main" val="37490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4136" y="96076"/>
            <a:ext cx="8911687" cy="676656"/>
          </a:xfrm>
        </p:spPr>
        <p:txBody>
          <a:bodyPr/>
          <a:lstStyle/>
          <a:p>
            <a:r>
              <a:rPr lang="ru-RU" dirty="0" smtClean="0"/>
              <a:t>Красивые сады камней</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551" y="642137"/>
            <a:ext cx="8133270" cy="6099952"/>
          </a:xfrm>
        </p:spPr>
      </p:pic>
    </p:spTree>
    <p:extLst>
      <p:ext uri="{BB962C8B-B14F-4D97-AF65-F5344CB8AC3E}">
        <p14:creationId xmlns:p14="http://schemas.microsoft.com/office/powerpoint/2010/main" val="35598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201</TotalTime>
  <Words>799</Words>
  <Application>Microsoft Office PowerPoint</Application>
  <PresentationFormat>Широкоэкранный</PresentationFormat>
  <Paragraphs>41</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メイリオ</vt:lpstr>
      <vt:lpstr>Arial</vt:lpstr>
      <vt:lpstr>Century Gothic</vt:lpstr>
      <vt:lpstr>Wingdings 3</vt:lpstr>
      <vt:lpstr>Легкий дым</vt:lpstr>
      <vt:lpstr>Проект по технологии «Японский сад камней»</vt:lpstr>
      <vt:lpstr>Сад камней  – это</vt:lpstr>
      <vt:lpstr>Принцип построения сада камней</vt:lpstr>
      <vt:lpstr>Рокарий (сад камней) своими руками</vt:lpstr>
      <vt:lpstr>Известные сады камней. Сад Рёандзи</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Красивые сады камней</vt:lpstr>
      <vt:lpstr>Электронные источники</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Kisa</dc:creator>
  <cp:lastModifiedBy>Kisa</cp:lastModifiedBy>
  <cp:revision>25</cp:revision>
  <dcterms:created xsi:type="dcterms:W3CDTF">2014-05-23T02:39:17Z</dcterms:created>
  <dcterms:modified xsi:type="dcterms:W3CDTF">2014-11-18T05:40:24Z</dcterms:modified>
</cp:coreProperties>
</file>