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8" r:id="rId3"/>
    <p:sldId id="262" r:id="rId4"/>
    <p:sldId id="263" r:id="rId5"/>
    <p:sldId id="264" r:id="rId6"/>
    <p:sldId id="261" r:id="rId7"/>
    <p:sldId id="266" r:id="rId8"/>
    <p:sldId id="269" r:id="rId9"/>
    <p:sldId id="271" r:id="rId10"/>
    <p:sldId id="270" r:id="rId11"/>
    <p:sldId id="272" r:id="rId12"/>
    <p:sldId id="257" r:id="rId13"/>
    <p:sldId id="259" r:id="rId14"/>
    <p:sldId id="260" r:id="rId15"/>
    <p:sldId id="265" r:id="rId16"/>
    <p:sldId id="275" r:id="rId17"/>
    <p:sldId id="277" r:id="rId18"/>
    <p:sldId id="276" r:id="rId19"/>
    <p:sldId id="274" r:id="rId20"/>
    <p:sldId id="278" r:id="rId21"/>
    <p:sldId id="280" r:id="rId22"/>
    <p:sldId id="281" r:id="rId23"/>
    <p:sldId id="273" r:id="rId24"/>
    <p:sldId id="282" r:id="rId25"/>
    <p:sldId id="283" r:id="rId26"/>
    <p:sldId id="284" r:id="rId27"/>
    <p:sldId id="285" r:id="rId28"/>
  </p:sldIdLst>
  <p:sldSz cx="9144000" cy="6858000" type="screen4x3"/>
  <p:notesSz cx="6834188" cy="99790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71125" y="0"/>
            <a:ext cx="2961481" cy="498951"/>
          </a:xfrm>
          <a:prstGeom prst="rect">
            <a:avLst/>
          </a:prstGeom>
        </p:spPr>
        <p:txBody>
          <a:bodyPr vert="horz" lIns="91440" tIns="45720" rIns="91440" bIns="45720" rtlCol="0"/>
          <a:lstStyle>
            <a:lvl1pPr algn="r">
              <a:defRPr sz="1200"/>
            </a:lvl1pPr>
          </a:lstStyle>
          <a:p>
            <a:r>
              <a:rPr lang="ru-RU" smtClean="0"/>
              <a:t>11.04.2013</a:t>
            </a:r>
            <a:endParaRPr lang="ru-RU"/>
          </a:p>
        </p:txBody>
      </p:sp>
      <p:sp>
        <p:nvSpPr>
          <p:cNvPr id="4" name="Нижний колонтитул 3"/>
          <p:cNvSpPr>
            <a:spLocks noGrp="1"/>
          </p:cNvSpPr>
          <p:nvPr>
            <p:ph type="ftr" sz="quarter" idx="2"/>
          </p:nvPr>
        </p:nvSpPr>
        <p:spPr>
          <a:xfrm>
            <a:off x="0" y="9478342"/>
            <a:ext cx="2961481" cy="49895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71125" y="9478342"/>
            <a:ext cx="2961481" cy="498951"/>
          </a:xfrm>
          <a:prstGeom prst="rect">
            <a:avLst/>
          </a:prstGeom>
        </p:spPr>
        <p:txBody>
          <a:bodyPr vert="horz" lIns="91440" tIns="45720" rIns="91440" bIns="45720" rtlCol="0" anchor="b"/>
          <a:lstStyle>
            <a:lvl1pPr algn="r">
              <a:defRPr sz="1200"/>
            </a:lvl1pPr>
          </a:lstStyle>
          <a:p>
            <a:fld id="{57F8D581-BCEB-42C0-A7C9-46DDF499AB0C}" type="slidenum">
              <a:rPr lang="ru-RU" smtClean="0"/>
              <a:t>‹#›</a:t>
            </a:fld>
            <a:endParaRPr lang="ru-RU"/>
          </a:p>
        </p:txBody>
      </p:sp>
    </p:spTree>
    <p:extLst>
      <p:ext uri="{BB962C8B-B14F-4D97-AF65-F5344CB8AC3E}">
        <p14:creationId xmlns:p14="http://schemas.microsoft.com/office/powerpoint/2010/main" val="8586563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r>
              <a:rPr lang="ru-RU" smtClean="0"/>
              <a:t>11.04.2013</a:t>
            </a:r>
            <a:endParaRPr lang="ru-RU"/>
          </a:p>
        </p:txBody>
      </p:sp>
      <p:sp>
        <p:nvSpPr>
          <p:cNvPr id="4" name="Образ слайда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4213" y="4740275"/>
            <a:ext cx="5467350" cy="449103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AD426DD3-2B20-4B98-A2F9-EDA7C6CC4202}" type="slidenum">
              <a:rPr lang="ru-RU" smtClean="0"/>
              <a:t>‹#›</a:t>
            </a:fld>
            <a:endParaRPr lang="ru-RU"/>
          </a:p>
        </p:txBody>
      </p:sp>
    </p:spTree>
    <p:extLst>
      <p:ext uri="{BB962C8B-B14F-4D97-AF65-F5344CB8AC3E}">
        <p14:creationId xmlns:p14="http://schemas.microsoft.com/office/powerpoint/2010/main" val="27689269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AD426DD3-2B20-4B98-A2F9-EDA7C6CC4202}" type="slidenum">
              <a:rPr lang="ru-RU" smtClean="0"/>
              <a:t>1</a:t>
            </a:fld>
            <a:endParaRPr lang="ru-RU"/>
          </a:p>
        </p:txBody>
      </p:sp>
      <p:sp>
        <p:nvSpPr>
          <p:cNvPr id="5" name="Дата 4"/>
          <p:cNvSpPr>
            <a:spLocks noGrp="1"/>
          </p:cNvSpPr>
          <p:nvPr>
            <p:ph type="dt" idx="11"/>
          </p:nvPr>
        </p:nvSpPr>
        <p:spPr/>
        <p:txBody>
          <a:bodyPr/>
          <a:lstStyle/>
          <a:p>
            <a:r>
              <a:rPr lang="ru-RU" smtClean="0"/>
              <a:t>11.04.2013</a:t>
            </a:r>
            <a:endParaRPr lang="ru-RU"/>
          </a:p>
        </p:txBody>
      </p:sp>
    </p:spTree>
    <p:extLst>
      <p:ext uri="{BB962C8B-B14F-4D97-AF65-F5344CB8AC3E}">
        <p14:creationId xmlns:p14="http://schemas.microsoft.com/office/powerpoint/2010/main" val="265873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331F1A-3871-4E36-A90D-7DCC55F10EF8}" type="datetime1">
              <a:rPr lang="ru-RU" smtClean="0"/>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1257784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92F95F-C071-45EA-952F-766B819A5E8F}" type="datetime1">
              <a:rPr lang="ru-RU" smtClean="0"/>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25654643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4DAC0A-AAE5-4D2F-9C2A-00A923381AE9}" type="datetime1">
              <a:rPr lang="ru-RU" smtClean="0"/>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22299207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9A8A6E1-85B6-4DF0-859E-1610DB8E5CA2}" type="datetime1">
              <a:rPr lang="ru-RU" smtClean="0"/>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51755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F657DD-1562-4C26-A862-8903114BACAB}" type="datetime1">
              <a:rPr lang="ru-RU" smtClean="0"/>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21080482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F1ABA7-ED1B-4E50-8A4E-10E29C5A7FED}" type="datetime1">
              <a:rPr lang="ru-RU" smtClean="0"/>
              <a:t>22.11.2013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8015285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4BD47C1-477A-47F1-83A9-1876C2C08894}" type="datetime1">
              <a:rPr lang="ru-RU" smtClean="0"/>
              <a:t>22.11.2013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30970883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136FDD-E610-44C3-B4E9-89C500181553}" type="datetime1">
              <a:rPr lang="ru-RU" smtClean="0"/>
              <a:t>22.11.2013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9013815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1981DB-648A-4E98-9A25-28AB543B72E8}" type="datetime1">
              <a:rPr lang="ru-RU" smtClean="0"/>
              <a:t>22.11.2013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37833824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F7A6D0-DA7D-44E2-8D16-118035AD6477}" type="datetime1">
              <a:rPr lang="ru-RU" smtClean="0"/>
              <a:t>22.11.2013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30088404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593C16-56A1-4CDA-9F43-1FBB117B35CE}" type="datetime1">
              <a:rPr lang="ru-RU" smtClean="0"/>
              <a:t>22.11.2013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CBF66-31BF-4C9F-976F-02148014E1E4}" type="slidenum">
              <a:rPr lang="ru-RU" smtClean="0"/>
              <a:t>‹#›</a:t>
            </a:fld>
            <a:endParaRPr lang="ru-RU"/>
          </a:p>
        </p:txBody>
      </p:sp>
    </p:spTree>
    <p:extLst>
      <p:ext uri="{BB962C8B-B14F-4D97-AF65-F5344CB8AC3E}">
        <p14:creationId xmlns:p14="http://schemas.microsoft.com/office/powerpoint/2010/main" val="1756747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tx1">
                <a:lumMod val="78000"/>
                <a:lumOff val="22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7CA02-DDF1-4A2E-B561-E3A6A01968C0}" type="datetime1">
              <a:rPr lang="ru-RU" smtClean="0"/>
              <a:t>22.11.2013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CBF66-31BF-4C9F-976F-02148014E1E4}" type="slidenum">
              <a:rPr lang="ru-RU" smtClean="0"/>
              <a:t>‹#›</a:t>
            </a:fld>
            <a:endParaRPr lang="ru-RU"/>
          </a:p>
        </p:txBody>
      </p:sp>
    </p:spTree>
    <p:extLst>
      <p:ext uri="{BB962C8B-B14F-4D97-AF65-F5344CB8AC3E}">
        <p14:creationId xmlns:p14="http://schemas.microsoft.com/office/powerpoint/2010/main" val="91698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4895" y="189087"/>
            <a:ext cx="8640960" cy="3477875"/>
          </a:xfrm>
          <a:prstGeom prst="rect">
            <a:avLst/>
          </a:prstGeom>
        </p:spPr>
        <p:txBody>
          <a:bodyPr wrap="square">
            <a:spAutoFit/>
          </a:bodyPr>
          <a:lstStyle/>
          <a:p>
            <a:pPr algn="ctr"/>
            <a:r>
              <a:rPr lang="ru-RU" sz="4400" b="1" dirty="0">
                <a:solidFill>
                  <a:schemeClr val="bg1"/>
                </a:solidFill>
                <a:latin typeface="Segoe Script" pitchFamily="34" charset="0"/>
              </a:rPr>
              <a:t>Деятельность социального педагога по защите прав ребёнка: выявление жестокого обращения с </a:t>
            </a:r>
            <a:r>
              <a:rPr lang="ru-RU" sz="4400" b="1" dirty="0" smtClean="0">
                <a:solidFill>
                  <a:schemeClr val="bg1"/>
                </a:solidFill>
                <a:latin typeface="Segoe Script" pitchFamily="34" charset="0"/>
              </a:rPr>
              <a:t>детьми.</a:t>
            </a:r>
            <a:endParaRPr lang="ru-RU" sz="4400" b="1" dirty="0">
              <a:solidFill>
                <a:schemeClr val="bg1"/>
              </a:solidFill>
              <a:latin typeface="Segoe Script" pitchFamily="34" charset="0"/>
            </a:endParaRPr>
          </a:p>
        </p:txBody>
      </p:sp>
      <p:sp>
        <p:nvSpPr>
          <p:cNvPr id="5" name="TextBox 4"/>
          <p:cNvSpPr txBox="1"/>
          <p:nvPr/>
        </p:nvSpPr>
        <p:spPr>
          <a:xfrm>
            <a:off x="2817183" y="5085184"/>
            <a:ext cx="6048672" cy="1569660"/>
          </a:xfrm>
          <a:prstGeom prst="rect">
            <a:avLst/>
          </a:prstGeom>
          <a:noFill/>
        </p:spPr>
        <p:txBody>
          <a:bodyPr wrap="square" rtlCol="0">
            <a:spAutoFit/>
          </a:bodyPr>
          <a:lstStyle/>
          <a:p>
            <a:pPr algn="r"/>
            <a:r>
              <a:rPr lang="ru-RU" sz="2400" b="1" dirty="0" smtClean="0">
                <a:latin typeface="Segoe Script" pitchFamily="34" charset="0"/>
              </a:rPr>
              <a:t>Групповая консультация для социальных педагогов</a:t>
            </a:r>
          </a:p>
          <a:p>
            <a:pPr algn="r"/>
            <a:endParaRPr lang="ru-RU" sz="2400" b="1" dirty="0" smtClean="0">
              <a:latin typeface="Segoe Script" pitchFamily="34" charset="0"/>
            </a:endParaRPr>
          </a:p>
          <a:p>
            <a:pPr algn="r"/>
            <a:r>
              <a:rPr lang="ru-RU" sz="2400" b="1" dirty="0" smtClean="0">
                <a:latin typeface="Segoe Script" pitchFamily="34" charset="0"/>
              </a:rPr>
              <a:t>Подготовила:  Измайлова Е.В.</a:t>
            </a:r>
            <a:endParaRPr lang="ru-RU" sz="2400" b="1" dirty="0">
              <a:latin typeface="Segoe Script" pitchFamily="34" charset="0"/>
            </a:endParaRPr>
          </a:p>
        </p:txBody>
      </p:sp>
      <p:pic>
        <p:nvPicPr>
          <p:cNvPr id="1026" name="Picture 2" descr="C:\Users\Storm\Desktop\Жест.обр.с детьми\картинки\44-1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413" y="3573016"/>
            <a:ext cx="2127492" cy="3176836"/>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811CBF66-31BF-4C9F-976F-02148014E1E4}" type="slidenum">
              <a:rPr lang="ru-RU" smtClean="0"/>
              <a:t>1</a:t>
            </a:fld>
            <a:endParaRPr lang="ru-RU" dirty="0"/>
          </a:p>
        </p:txBody>
      </p:sp>
    </p:spTree>
    <p:extLst>
      <p:ext uri="{BB962C8B-B14F-4D97-AF65-F5344CB8AC3E}">
        <p14:creationId xmlns:p14="http://schemas.microsoft.com/office/powerpoint/2010/main" val="3777628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8928992" cy="7155805"/>
          </a:xfrm>
          <a:prstGeom prst="rect">
            <a:avLst/>
          </a:prstGeom>
        </p:spPr>
        <p:txBody>
          <a:bodyPr wrap="square">
            <a:spAutoFit/>
          </a:bodyPr>
          <a:lstStyle/>
          <a:p>
            <a:pPr algn="just"/>
            <a:r>
              <a:rPr lang="ru-RU" b="1" dirty="0">
                <a:solidFill>
                  <a:schemeClr val="accent6"/>
                </a:solidFill>
                <a:latin typeface="Sylfaen" pitchFamily="18" charset="0"/>
              </a:rPr>
              <a:t>Пренебрежение основными нуждами ребёнка (моральная </a:t>
            </a:r>
            <a:r>
              <a:rPr lang="ru-RU" b="1" dirty="0" smtClean="0">
                <a:solidFill>
                  <a:schemeClr val="accent6"/>
                </a:solidFill>
                <a:latin typeface="Sylfaen" pitchFamily="18" charset="0"/>
              </a:rPr>
              <a:t>жесто­кость) </a:t>
            </a:r>
            <a:r>
              <a:rPr lang="ru-RU" dirty="0" smtClean="0">
                <a:solidFill>
                  <a:schemeClr val="bg1"/>
                </a:solidFill>
                <a:latin typeface="Sylfaen" pitchFamily="18" charset="0"/>
              </a:rPr>
              <a:t>— </a:t>
            </a:r>
            <a:r>
              <a:rPr lang="ru-RU" dirty="0">
                <a:solidFill>
                  <a:schemeClr val="bg1"/>
                </a:solidFill>
                <a:latin typeface="Sylfaen" pitchFamily="18" charset="0"/>
              </a:rPr>
              <a:t>отсутствие со стороны родителей или лиц их заменяющих, </a:t>
            </a:r>
            <a:r>
              <a:rPr lang="ru-RU" dirty="0" smtClean="0">
                <a:solidFill>
                  <a:schemeClr val="bg1"/>
                </a:solidFill>
                <a:latin typeface="Sylfaen" pitchFamily="18" charset="0"/>
              </a:rPr>
              <a:t>элементарной </a:t>
            </a:r>
            <a:r>
              <a:rPr lang="ru-RU" dirty="0">
                <a:solidFill>
                  <a:schemeClr val="bg1"/>
                </a:solidFill>
                <a:latin typeface="Sylfaen" pitchFamily="18" charset="0"/>
              </a:rPr>
              <a:t>заботы о ребёнке, в результате чего нарушается его </a:t>
            </a:r>
            <a:r>
              <a:rPr lang="ru-RU" dirty="0" smtClean="0">
                <a:solidFill>
                  <a:schemeClr val="bg1"/>
                </a:solidFill>
                <a:latin typeface="Sylfaen" pitchFamily="18" charset="0"/>
              </a:rPr>
              <a:t>эмоциональное </a:t>
            </a:r>
            <a:r>
              <a:rPr lang="ru-RU" dirty="0">
                <a:solidFill>
                  <a:schemeClr val="bg1"/>
                </a:solidFill>
                <a:latin typeface="Sylfaen" pitchFamily="18" charset="0"/>
              </a:rPr>
              <a:t>состояние или появляется угроза для здоровья или </a:t>
            </a:r>
            <a:r>
              <a:rPr lang="ru-RU" dirty="0" smtClean="0">
                <a:solidFill>
                  <a:schemeClr val="bg1"/>
                </a:solidFill>
                <a:latin typeface="Sylfaen" pitchFamily="18" charset="0"/>
              </a:rPr>
              <a:t>развития</a:t>
            </a:r>
            <a:r>
              <a:rPr lang="ru-RU" dirty="0">
                <a:solidFill>
                  <a:schemeClr val="bg1"/>
                </a:solidFill>
                <a:latin typeface="Sylfaen" pitchFamily="18" charset="0"/>
              </a:rPr>
              <a:t>. </a:t>
            </a:r>
            <a:endParaRPr lang="ru-RU" dirty="0" smtClean="0">
              <a:solidFill>
                <a:schemeClr val="bg1"/>
              </a:solidFill>
              <a:latin typeface="Sylfaen" pitchFamily="18" charset="0"/>
            </a:endParaRPr>
          </a:p>
          <a:p>
            <a:pPr indent="355600" algn="just"/>
            <a:r>
              <a:rPr lang="ru-RU" dirty="0" smtClean="0">
                <a:latin typeface="Sylfaen" pitchFamily="18" charset="0"/>
              </a:rPr>
              <a:t>Недостаток </a:t>
            </a:r>
            <a:r>
              <a:rPr lang="ru-RU" dirty="0">
                <a:latin typeface="Sylfaen" pitchFamily="18" charset="0"/>
              </a:rPr>
              <a:t>в удовлетворении основных потребностей </a:t>
            </a:r>
            <a:r>
              <a:rPr lang="ru-RU" dirty="0" smtClean="0">
                <a:latin typeface="Sylfaen" pitchFamily="18" charset="0"/>
              </a:rPr>
              <a:t>ре­бёнка </a:t>
            </a:r>
            <a:r>
              <a:rPr lang="ru-RU" dirty="0">
                <a:latin typeface="Sylfaen" pitchFamily="18" charset="0"/>
              </a:rPr>
              <a:t>включает: отсутствие адекватного возрасту и потребностям </a:t>
            </a:r>
            <a:r>
              <a:rPr lang="ru-RU" dirty="0" smtClean="0">
                <a:latin typeface="Sylfaen" pitchFamily="18" charset="0"/>
              </a:rPr>
              <a:t>ребёнка </a:t>
            </a:r>
            <a:r>
              <a:rPr lang="ru-RU" dirty="0">
                <a:latin typeface="Sylfaen" pitchFamily="18" charset="0"/>
              </a:rPr>
              <a:t>жилья, образования, питания, одежды, медицинской </a:t>
            </a:r>
            <a:r>
              <a:rPr lang="ru-RU" dirty="0" smtClean="0">
                <a:latin typeface="Sylfaen" pitchFamily="18" charset="0"/>
              </a:rPr>
              <a:t>помо­щи </a:t>
            </a:r>
            <a:r>
              <a:rPr lang="ru-RU" dirty="0">
                <a:latin typeface="Sylfaen" pitchFamily="18" charset="0"/>
              </a:rPr>
              <a:t>(включая отказ от лечения ребёнка); отсутствие должного </a:t>
            </a:r>
            <a:r>
              <a:rPr lang="ru-RU" dirty="0" smtClean="0">
                <a:latin typeface="Sylfaen" pitchFamily="18" charset="0"/>
              </a:rPr>
              <a:t>вни­мания </a:t>
            </a:r>
            <a:r>
              <a:rPr lang="ru-RU" dirty="0">
                <a:latin typeface="Sylfaen" pitchFamily="18" charset="0"/>
              </a:rPr>
              <a:t>или заботы, в результате чего ребёнок подвергается риску </a:t>
            </a:r>
            <a:r>
              <a:rPr lang="ru-RU" dirty="0" smtClean="0">
                <a:latin typeface="Sylfaen" pitchFamily="18" charset="0"/>
              </a:rPr>
              <a:t>стать </a:t>
            </a:r>
            <a:r>
              <a:rPr lang="ru-RU" dirty="0">
                <a:latin typeface="Sylfaen" pitchFamily="18" charset="0"/>
              </a:rPr>
              <a:t>жертвой несчастного случая, может быть вовлечён в </a:t>
            </a:r>
            <a:r>
              <a:rPr lang="ru-RU" dirty="0" smtClean="0">
                <a:latin typeface="Sylfaen" pitchFamily="18" charset="0"/>
              </a:rPr>
              <a:t>употреб­ление </a:t>
            </a:r>
            <a:r>
              <a:rPr lang="ru-RU" dirty="0">
                <a:latin typeface="Sylfaen" pitchFamily="18" charset="0"/>
              </a:rPr>
              <a:t>алкоголя, наркотиков, совершение преступления и т.п.</a:t>
            </a:r>
          </a:p>
          <a:p>
            <a:pPr algn="just"/>
            <a:endParaRPr lang="ru-RU" sz="900" dirty="0" smtClean="0">
              <a:latin typeface="Sylfaen" pitchFamily="18" charset="0"/>
            </a:endParaRPr>
          </a:p>
          <a:p>
            <a:pPr algn="just"/>
            <a:r>
              <a:rPr lang="ru-RU" b="1" dirty="0" smtClean="0">
                <a:latin typeface="Sylfaen" pitchFamily="18" charset="0"/>
              </a:rPr>
              <a:t>Признаки </a:t>
            </a:r>
            <a:r>
              <a:rPr lang="ru-RU" b="1" dirty="0">
                <a:latin typeface="Sylfaen" pitchFamily="18" charset="0"/>
              </a:rPr>
              <a:t>пренебрежения основными нуждами ребёнка:</a:t>
            </a:r>
          </a:p>
          <a:p>
            <a:pPr algn="just"/>
            <a:r>
              <a:rPr lang="ru-RU" dirty="0">
                <a:latin typeface="Sylfaen" pitchFamily="18" charset="0"/>
              </a:rPr>
              <a:t>— низкий рост или отставание в физическом развитии</a:t>
            </a:r>
            <a:r>
              <a:rPr lang="ru-RU" dirty="0" smtClean="0">
                <a:latin typeface="Sylfaen" pitchFamily="18" charset="0"/>
              </a:rPr>
              <a:t>;</a:t>
            </a:r>
            <a:endParaRPr lang="ru-RU" dirty="0">
              <a:latin typeface="Sylfaen" pitchFamily="18" charset="0"/>
            </a:endParaRPr>
          </a:p>
          <a:p>
            <a:pPr algn="just"/>
            <a:r>
              <a:rPr lang="ru-RU" dirty="0">
                <a:latin typeface="Sylfaen" pitchFamily="18" charset="0"/>
              </a:rPr>
              <a:t>— санитарно-гигиеническая запущенность, </a:t>
            </a:r>
            <a:r>
              <a:rPr lang="ru-RU" dirty="0" smtClean="0">
                <a:latin typeface="Sylfaen" pitchFamily="18" charset="0"/>
              </a:rPr>
              <a:t>педикулёз;</a:t>
            </a:r>
            <a:endParaRPr lang="ru-RU" dirty="0">
              <a:latin typeface="Sylfaen" pitchFamily="18" charset="0"/>
            </a:endParaRPr>
          </a:p>
          <a:p>
            <a:pPr algn="just"/>
            <a:r>
              <a:rPr lang="ru-RU" dirty="0">
                <a:latin typeface="Sylfaen" pitchFamily="18" charset="0"/>
              </a:rPr>
              <a:t>— постоянный голод и (или) жажда, кража пищи;</a:t>
            </a:r>
          </a:p>
          <a:p>
            <a:pPr algn="just"/>
            <a:r>
              <a:rPr lang="ru-RU" dirty="0">
                <a:latin typeface="Sylfaen" pitchFamily="18" charset="0"/>
              </a:rPr>
              <a:t>— подавленное настроение, апатичность, пассивность, </a:t>
            </a:r>
            <a:endParaRPr lang="ru-RU" dirty="0" smtClean="0">
              <a:latin typeface="Sylfaen" pitchFamily="18" charset="0"/>
            </a:endParaRPr>
          </a:p>
          <a:p>
            <a:pPr algn="just"/>
            <a:r>
              <a:rPr lang="ru-RU" dirty="0" smtClean="0">
                <a:latin typeface="Sylfaen" pitchFamily="18" charset="0"/>
              </a:rPr>
              <a:t>низкая са­мооценка</a:t>
            </a:r>
            <a:r>
              <a:rPr lang="ru-RU" dirty="0">
                <a:latin typeface="Sylfaen" pitchFamily="18" charset="0"/>
              </a:rPr>
              <a:t>;</a:t>
            </a:r>
          </a:p>
          <a:p>
            <a:pPr algn="just"/>
            <a:r>
              <a:rPr lang="ru-RU" dirty="0">
                <a:latin typeface="Sylfaen" pitchFamily="18" charset="0"/>
              </a:rPr>
              <a:t>— агрессивность, импульсивность;</a:t>
            </a:r>
          </a:p>
          <a:p>
            <a:pPr algn="just"/>
            <a:r>
              <a:rPr lang="ru-RU" dirty="0">
                <a:latin typeface="Sylfaen" pitchFamily="18" charset="0"/>
              </a:rPr>
              <a:t>— трудности обучения, низкая школьная успеваемость, дефицит </a:t>
            </a:r>
            <a:r>
              <a:rPr lang="ru-RU" dirty="0" smtClean="0">
                <a:latin typeface="Sylfaen" pitchFamily="18" charset="0"/>
              </a:rPr>
              <a:t>знаний</a:t>
            </a:r>
            <a:r>
              <a:rPr lang="ru-RU" dirty="0">
                <a:latin typeface="Sylfaen" pitchFamily="18" charset="0"/>
              </a:rPr>
              <a:t>;</a:t>
            </a:r>
          </a:p>
          <a:p>
            <a:pPr algn="just"/>
            <a:r>
              <a:rPr lang="ru-RU" dirty="0">
                <a:latin typeface="Sylfaen" pitchFamily="18" charset="0"/>
              </a:rPr>
              <a:t>— отклоняющееся от нормы (делинквентное) или </a:t>
            </a:r>
            <a:r>
              <a:rPr lang="ru-RU" dirty="0" smtClean="0">
                <a:latin typeface="Sylfaen" pitchFamily="18" charset="0"/>
              </a:rPr>
              <a:t>антиобществен­ное </a:t>
            </a:r>
            <a:r>
              <a:rPr lang="ru-RU" dirty="0">
                <a:latin typeface="Sylfaen" pitchFamily="18" charset="0"/>
              </a:rPr>
              <a:t>поведение, вплоть до вандализма;</a:t>
            </a:r>
          </a:p>
          <a:p>
            <a:pPr algn="just"/>
            <a:r>
              <a:rPr lang="ru-RU" dirty="0">
                <a:latin typeface="Sylfaen" pitchFamily="18" charset="0"/>
              </a:rPr>
              <a:t>— повторяющиеся случаи травматизма или отравлений</a:t>
            </a:r>
            <a:r>
              <a:rPr lang="ru-RU" dirty="0" smtClean="0">
                <a:latin typeface="Sylfaen" pitchFamily="18" charset="0"/>
              </a:rPr>
              <a:t>.</a:t>
            </a:r>
          </a:p>
          <a:p>
            <a:pPr algn="just"/>
            <a:endParaRPr lang="ru-RU" sz="400" dirty="0">
              <a:latin typeface="Sylfaen" pitchFamily="18" charset="0"/>
            </a:endParaRPr>
          </a:p>
          <a:p>
            <a:pPr algn="ctr"/>
            <a:r>
              <a:rPr lang="ru-RU" b="1" i="1" dirty="0">
                <a:latin typeface="Sylfaen" pitchFamily="18" charset="0"/>
              </a:rPr>
              <a:t>При оценке каждого конкретного случая следует иметь в виду весь </a:t>
            </a:r>
          </a:p>
          <a:p>
            <a:pPr algn="ctr"/>
            <a:r>
              <a:rPr lang="ru-RU" b="1" i="1" dirty="0">
                <a:latin typeface="Sylfaen" pitchFamily="18" charset="0"/>
              </a:rPr>
              <a:t>комплекс проявлений, не ограничиваться выделением 2 — 3 </a:t>
            </a:r>
            <a:r>
              <a:rPr lang="ru-RU" b="1" i="1" dirty="0" smtClean="0">
                <a:latin typeface="Sylfaen" pitchFamily="18" charset="0"/>
              </a:rPr>
              <a:t>призна­ков</a:t>
            </a:r>
            <a:r>
              <a:rPr lang="ru-RU" b="1" i="1" dirty="0">
                <a:latin typeface="Sylfaen" pitchFamily="18" charset="0"/>
              </a:rPr>
              <a:t>, учитывая, что чаще всего встречается сочетание нескольких </a:t>
            </a:r>
            <a:r>
              <a:rPr lang="ru-RU" b="1" i="1" dirty="0" smtClean="0">
                <a:latin typeface="Sylfaen" pitchFamily="18" charset="0"/>
              </a:rPr>
              <a:t>форм </a:t>
            </a:r>
            <a:r>
              <a:rPr lang="ru-RU" b="1" i="1" dirty="0">
                <a:latin typeface="Sylfaen" pitchFamily="18" charset="0"/>
              </a:rPr>
              <a:t>насилия.</a:t>
            </a:r>
          </a:p>
        </p:txBody>
      </p:sp>
      <p:pic>
        <p:nvPicPr>
          <p:cNvPr id="5122" name="Picture 2" descr="http://www.stihi.ru/pics/2011/11/25/10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573045"/>
            <a:ext cx="3016449" cy="2235349"/>
          </a:xfrm>
          <a:prstGeom prst="rect">
            <a:avLst/>
          </a:prstGeom>
          <a:noFill/>
          <a:extLst>
            <a:ext uri="{909E8E84-426E-40DD-AFC4-6F175D3DCCD1}">
              <a14:hiddenFill xmlns:a14="http://schemas.microsoft.com/office/drawing/2010/main">
                <a:solidFill>
                  <a:srgbClr val="FFFFFF"/>
                </a:solidFill>
              </a14:hiddenFill>
            </a:ext>
          </a:extLst>
        </p:spPr>
      </p:pic>
      <p:sp>
        <p:nvSpPr>
          <p:cNvPr id="3" name="Номер слайда 2"/>
          <p:cNvSpPr>
            <a:spLocks noGrp="1"/>
          </p:cNvSpPr>
          <p:nvPr>
            <p:ph type="sldNum" sz="quarter" idx="12"/>
          </p:nvPr>
        </p:nvSpPr>
        <p:spPr/>
        <p:txBody>
          <a:bodyPr/>
          <a:lstStyle/>
          <a:p>
            <a:fld id="{811CBF66-31BF-4C9F-976F-02148014E1E4}" type="slidenum">
              <a:rPr lang="ru-RU" smtClean="0"/>
              <a:t>10</a:t>
            </a:fld>
            <a:endParaRPr lang="ru-RU"/>
          </a:p>
        </p:txBody>
      </p:sp>
    </p:spTree>
    <p:extLst>
      <p:ext uri="{BB962C8B-B14F-4D97-AF65-F5344CB8AC3E}">
        <p14:creationId xmlns:p14="http://schemas.microsoft.com/office/powerpoint/2010/main" val="8397284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8640960" cy="4524315"/>
          </a:xfrm>
          <a:prstGeom prst="rect">
            <a:avLst/>
          </a:prstGeom>
        </p:spPr>
        <p:txBody>
          <a:bodyPr wrap="square">
            <a:spAutoFit/>
          </a:bodyPr>
          <a:lstStyle/>
          <a:p>
            <a:pPr algn="just"/>
            <a:r>
              <a:rPr lang="ru-RU" dirty="0">
                <a:solidFill>
                  <a:schemeClr val="bg1"/>
                </a:solidFill>
                <a:latin typeface="Sylfaen" pitchFamily="18" charset="0"/>
              </a:rPr>
              <a:t>Определить жестокое обращение с ребёнком можно также по </a:t>
            </a:r>
            <a:r>
              <a:rPr lang="ru-RU" dirty="0" smtClean="0">
                <a:solidFill>
                  <a:schemeClr val="bg1"/>
                </a:solidFill>
                <a:latin typeface="Sylfaen" pitchFamily="18" charset="0"/>
              </a:rPr>
              <a:t>по­ведению </a:t>
            </a:r>
            <a:r>
              <a:rPr lang="ru-RU" dirty="0">
                <a:solidFill>
                  <a:schemeClr val="bg1"/>
                </a:solidFill>
                <a:latin typeface="Sylfaen" pitchFamily="18" charset="0"/>
              </a:rPr>
              <a:t>родителей (или лиц их заменяющих), родственников. </a:t>
            </a:r>
          </a:p>
          <a:p>
            <a:pPr algn="just"/>
            <a:r>
              <a:rPr lang="ru-RU" dirty="0">
                <a:solidFill>
                  <a:schemeClr val="bg1"/>
                </a:solidFill>
                <a:latin typeface="Sylfaen" pitchFamily="18" charset="0"/>
              </a:rPr>
              <a:t>А именно:</a:t>
            </a:r>
          </a:p>
          <a:p>
            <a:pPr algn="just"/>
            <a:r>
              <a:rPr lang="ru-RU" dirty="0">
                <a:latin typeface="Sylfaen" pitchFamily="18" charset="0"/>
              </a:rPr>
              <a:t>— противоречивые, путаные объяснения причин травм у ребёнка </a:t>
            </a:r>
            <a:r>
              <a:rPr lang="ru-RU" dirty="0" smtClean="0">
                <a:latin typeface="Sylfaen" pitchFamily="18" charset="0"/>
              </a:rPr>
              <a:t>или </a:t>
            </a:r>
            <a:r>
              <a:rPr lang="ru-RU" dirty="0">
                <a:latin typeface="Sylfaen" pitchFamily="18" charset="0"/>
              </a:rPr>
              <a:t>отказ дать объяснения по этому поводу;</a:t>
            </a:r>
          </a:p>
          <a:p>
            <a:pPr algn="just"/>
            <a:r>
              <a:rPr lang="ru-RU" dirty="0">
                <a:latin typeface="Sylfaen" pitchFamily="18" charset="0"/>
              </a:rPr>
              <a:t>— позднее обращение за медицинской помощью, иногда </a:t>
            </a:r>
            <a:r>
              <a:rPr lang="ru-RU" dirty="0" smtClean="0">
                <a:latin typeface="Sylfaen" pitchFamily="18" charset="0"/>
              </a:rPr>
              <a:t>инициа­тива </a:t>
            </a:r>
            <a:r>
              <a:rPr lang="ru-RU" dirty="0">
                <a:latin typeface="Sylfaen" pitchFamily="18" charset="0"/>
              </a:rPr>
              <a:t>обращения за помощью исходит от постороннего лица;</a:t>
            </a:r>
          </a:p>
          <a:p>
            <a:pPr algn="just"/>
            <a:r>
              <a:rPr lang="ru-RU" dirty="0">
                <a:latin typeface="Sylfaen" pitchFamily="18" charset="0"/>
              </a:rPr>
              <a:t>— признаки психических расстройств или патологических черт </a:t>
            </a:r>
            <a:r>
              <a:rPr lang="ru-RU" dirty="0" smtClean="0">
                <a:latin typeface="Sylfaen" pitchFamily="18" charset="0"/>
              </a:rPr>
              <a:t>ха­рактера </a:t>
            </a:r>
            <a:r>
              <a:rPr lang="ru-RU" dirty="0">
                <a:latin typeface="Sylfaen" pitchFamily="18" charset="0"/>
              </a:rPr>
              <a:t>(агрессивность, возбуждённость, неадекватность и др.);</a:t>
            </a:r>
          </a:p>
          <a:p>
            <a:pPr algn="just"/>
            <a:r>
              <a:rPr lang="ru-RU" dirty="0">
                <a:latin typeface="Sylfaen" pitchFamily="18" charset="0"/>
              </a:rPr>
              <a:t>— неадекватная реакция на тяжесть повреждений в сторону их </a:t>
            </a:r>
            <a:r>
              <a:rPr lang="ru-RU" dirty="0" smtClean="0">
                <a:latin typeface="Sylfaen" pitchFamily="18" charset="0"/>
              </a:rPr>
              <a:t>пре­увеличения </a:t>
            </a:r>
            <a:r>
              <a:rPr lang="ru-RU" dirty="0">
                <a:latin typeface="Sylfaen" pitchFamily="18" charset="0"/>
              </a:rPr>
              <a:t>или преуменьшения</a:t>
            </a:r>
            <a:r>
              <a:rPr lang="ru-RU" dirty="0" smtClean="0">
                <a:latin typeface="Sylfaen" pitchFamily="18" charset="0"/>
              </a:rPr>
              <a:t>.</a:t>
            </a:r>
          </a:p>
          <a:p>
            <a:pPr algn="just"/>
            <a:endParaRPr lang="ru-RU" dirty="0">
              <a:latin typeface="Sylfaen" pitchFamily="18" charset="0"/>
            </a:endParaRPr>
          </a:p>
          <a:p>
            <a:pPr algn="ctr"/>
            <a:r>
              <a:rPr lang="ru-RU" i="1" dirty="0">
                <a:latin typeface="Sylfaen" pitchFamily="18" charset="0"/>
              </a:rPr>
              <a:t>Как правило, у родителей, проявляющих жестокость по отношению </a:t>
            </a:r>
            <a:r>
              <a:rPr lang="ru-RU" i="1" dirty="0" smtClean="0">
                <a:latin typeface="Sylfaen" pitchFamily="18" charset="0"/>
              </a:rPr>
              <a:t>к </a:t>
            </a:r>
            <a:r>
              <a:rPr lang="ru-RU" i="1" dirty="0">
                <a:latin typeface="Sylfaen" pitchFamily="18" charset="0"/>
              </a:rPr>
              <a:t>своим детям, были проблемы с собственными родителями. </a:t>
            </a:r>
            <a:r>
              <a:rPr lang="ru-RU" i="1" dirty="0" smtClean="0">
                <a:latin typeface="Sylfaen" pitchFamily="18" charset="0"/>
              </a:rPr>
              <a:t>Вос­принимая </a:t>
            </a:r>
            <a:r>
              <a:rPr lang="ru-RU" i="1" dirty="0">
                <a:latin typeface="Sylfaen" pitchFamily="18" charset="0"/>
              </a:rPr>
              <a:t>с детства искажённые семейные нормы и ценности как </a:t>
            </a:r>
            <a:r>
              <a:rPr lang="ru-RU" i="1" dirty="0" smtClean="0">
                <a:latin typeface="Sylfaen" pitchFamily="18" charset="0"/>
              </a:rPr>
              <a:t>норму</a:t>
            </a:r>
            <a:r>
              <a:rPr lang="ru-RU" i="1" dirty="0">
                <a:latin typeface="Sylfaen" pitchFamily="18" charset="0"/>
              </a:rPr>
              <a:t>, во взрослой жизни они повторяют снова и снова ту же </a:t>
            </a:r>
            <a:r>
              <a:rPr lang="ru-RU" i="1" dirty="0" smtClean="0">
                <a:latin typeface="Sylfaen" pitchFamily="18" charset="0"/>
              </a:rPr>
              <a:t>пато­логическую </a:t>
            </a:r>
            <a:r>
              <a:rPr lang="ru-RU" i="1" dirty="0">
                <a:latin typeface="Sylfaen" pitchFamily="18" charset="0"/>
              </a:rPr>
              <a:t>систему взаимоотношений.</a:t>
            </a:r>
          </a:p>
        </p:txBody>
      </p:sp>
      <p:pic>
        <p:nvPicPr>
          <p:cNvPr id="1027" name="Picture 3" descr="C:\Users\Storm\Desktop\Жест.обр.с детьми\картинки\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9971" y="4533644"/>
            <a:ext cx="3338291" cy="2296989"/>
          </a:xfrm>
          <a:prstGeom prst="rect">
            <a:avLst/>
          </a:prstGeom>
          <a:noFill/>
          <a:extLst>
            <a:ext uri="{909E8E84-426E-40DD-AFC4-6F175D3DCCD1}">
              <a14:hiddenFill xmlns:a14="http://schemas.microsoft.com/office/drawing/2010/main">
                <a:solidFill>
                  <a:srgbClr val="FFFFFF"/>
                </a:solidFill>
              </a14:hiddenFill>
            </a:ext>
          </a:extLst>
        </p:spPr>
      </p:pic>
      <p:sp>
        <p:nvSpPr>
          <p:cNvPr id="3" name="Номер слайда 2"/>
          <p:cNvSpPr>
            <a:spLocks noGrp="1"/>
          </p:cNvSpPr>
          <p:nvPr>
            <p:ph type="sldNum" sz="quarter" idx="12"/>
          </p:nvPr>
        </p:nvSpPr>
        <p:spPr/>
        <p:txBody>
          <a:bodyPr/>
          <a:lstStyle/>
          <a:p>
            <a:fld id="{811CBF66-31BF-4C9F-976F-02148014E1E4}" type="slidenum">
              <a:rPr lang="ru-RU" smtClean="0"/>
              <a:t>11</a:t>
            </a:fld>
            <a:endParaRPr lang="ru-RU"/>
          </a:p>
        </p:txBody>
      </p:sp>
    </p:spTree>
    <p:extLst>
      <p:ext uri="{BB962C8B-B14F-4D97-AF65-F5344CB8AC3E}">
        <p14:creationId xmlns:p14="http://schemas.microsoft.com/office/powerpoint/2010/main" val="3990526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31640" y="0"/>
            <a:ext cx="6624736" cy="461665"/>
          </a:xfrm>
          <a:prstGeom prst="rect">
            <a:avLst/>
          </a:prstGeom>
        </p:spPr>
        <p:txBody>
          <a:bodyPr wrap="square">
            <a:spAutoFit/>
          </a:bodyPr>
          <a:lstStyle/>
          <a:p>
            <a:pPr algn="ctr"/>
            <a:r>
              <a:rPr lang="ru-RU" sz="2400" b="1" dirty="0">
                <a:solidFill>
                  <a:srgbClr val="00B050"/>
                </a:solidFill>
                <a:latin typeface="Segoe Script" pitchFamily="34" charset="0"/>
              </a:rPr>
              <a:t>Насилие в образовательной среде</a:t>
            </a:r>
            <a:endParaRPr lang="ru-RU" sz="2400" dirty="0">
              <a:solidFill>
                <a:srgbClr val="00B050"/>
              </a:solidFill>
              <a:latin typeface="Segoe Script" pitchFamily="34" charset="0"/>
            </a:endParaRPr>
          </a:p>
        </p:txBody>
      </p:sp>
      <p:sp>
        <p:nvSpPr>
          <p:cNvPr id="7" name="Прямоугольник 6"/>
          <p:cNvSpPr/>
          <p:nvPr/>
        </p:nvSpPr>
        <p:spPr>
          <a:xfrm>
            <a:off x="179512" y="332656"/>
            <a:ext cx="8784976" cy="923330"/>
          </a:xfrm>
          <a:prstGeom prst="rect">
            <a:avLst/>
          </a:prstGeom>
        </p:spPr>
        <p:txBody>
          <a:bodyPr wrap="square">
            <a:spAutoFit/>
          </a:bodyPr>
          <a:lstStyle/>
          <a:p>
            <a:pPr algn="just"/>
            <a:r>
              <a:rPr lang="ru-RU" b="1" dirty="0">
                <a:solidFill>
                  <a:srgbClr val="00B050"/>
                </a:solidFill>
              </a:rPr>
              <a:t>Школьное насилие </a:t>
            </a:r>
            <a:r>
              <a:rPr lang="ru-RU" dirty="0">
                <a:solidFill>
                  <a:schemeClr val="bg1"/>
                </a:solidFill>
              </a:rPr>
              <a:t>– это вид насилия, при котором имеет место применение силы между детьми или учителями по отношению к ученикам или </a:t>
            </a:r>
            <a:r>
              <a:rPr lang="ru-RU" dirty="0" smtClean="0">
                <a:solidFill>
                  <a:schemeClr val="bg1"/>
                </a:solidFill>
              </a:rPr>
              <a:t>(что встречается </a:t>
            </a:r>
            <a:r>
              <a:rPr lang="ru-RU" dirty="0">
                <a:solidFill>
                  <a:schemeClr val="bg1"/>
                </a:solidFill>
              </a:rPr>
              <a:t>крайне </a:t>
            </a:r>
            <a:r>
              <a:rPr lang="ru-RU" dirty="0" smtClean="0">
                <a:solidFill>
                  <a:schemeClr val="bg1"/>
                </a:solidFill>
              </a:rPr>
              <a:t>редко) </a:t>
            </a:r>
            <a:r>
              <a:rPr lang="ru-RU" dirty="0">
                <a:solidFill>
                  <a:schemeClr val="bg1"/>
                </a:solidFill>
              </a:rPr>
              <a:t>учениками по отношению к учителю.</a:t>
            </a:r>
          </a:p>
        </p:txBody>
      </p:sp>
      <p:sp>
        <p:nvSpPr>
          <p:cNvPr id="8" name="Прямоугольник 7"/>
          <p:cNvSpPr/>
          <p:nvPr/>
        </p:nvSpPr>
        <p:spPr>
          <a:xfrm>
            <a:off x="0" y="1255986"/>
            <a:ext cx="9144000" cy="2708434"/>
          </a:xfrm>
          <a:prstGeom prst="rect">
            <a:avLst/>
          </a:prstGeom>
        </p:spPr>
        <p:txBody>
          <a:bodyPr wrap="square">
            <a:spAutoFit/>
          </a:bodyPr>
          <a:lstStyle/>
          <a:p>
            <a:pPr algn="ctr"/>
            <a:r>
              <a:rPr lang="ru-RU" b="1" dirty="0">
                <a:solidFill>
                  <a:srgbClr val="00B050"/>
                </a:solidFill>
                <a:latin typeface="Batang" pitchFamily="18" charset="-127"/>
                <a:ea typeface="Batang" pitchFamily="18" charset="-127"/>
              </a:rPr>
              <a:t>Школьное насилие подразделяется на </a:t>
            </a:r>
            <a:r>
              <a:rPr lang="ru-RU" b="1" i="1" dirty="0">
                <a:solidFill>
                  <a:srgbClr val="00B050"/>
                </a:solidFill>
                <a:latin typeface="Batang" pitchFamily="18" charset="-127"/>
                <a:ea typeface="Batang" pitchFamily="18" charset="-127"/>
              </a:rPr>
              <a:t>эмоциональное и </a:t>
            </a:r>
            <a:r>
              <a:rPr lang="ru-RU" b="1" i="1" dirty="0" smtClean="0">
                <a:solidFill>
                  <a:srgbClr val="00B050"/>
                </a:solidFill>
                <a:latin typeface="Batang" pitchFamily="18" charset="-127"/>
                <a:ea typeface="Batang" pitchFamily="18" charset="-127"/>
              </a:rPr>
              <a:t>физическое.</a:t>
            </a:r>
            <a:endParaRPr lang="ru-RU" b="1" dirty="0">
              <a:solidFill>
                <a:srgbClr val="00B050"/>
              </a:solidFill>
              <a:latin typeface="Batang" pitchFamily="18" charset="-127"/>
              <a:ea typeface="Batang" pitchFamily="18" charset="-127"/>
            </a:endParaRPr>
          </a:p>
          <a:p>
            <a:pPr algn="just"/>
            <a:endParaRPr lang="ru-RU" sz="800" i="1" dirty="0" smtClean="0"/>
          </a:p>
          <a:p>
            <a:pPr marL="355600" indent="-355600" algn="just">
              <a:buFont typeface="Wingdings" pitchFamily="2" charset="2"/>
              <a:buChar char="v"/>
            </a:pPr>
            <a:r>
              <a:rPr lang="ru-RU" b="1" i="1" dirty="0" smtClean="0"/>
              <a:t> </a:t>
            </a:r>
            <a:r>
              <a:rPr lang="ru-RU" b="1" i="1" dirty="0" smtClean="0">
                <a:solidFill>
                  <a:schemeClr val="bg1"/>
                </a:solidFill>
              </a:rPr>
              <a:t>Эмоциональное </a:t>
            </a:r>
            <a:r>
              <a:rPr lang="ru-RU" b="1" i="1" dirty="0">
                <a:solidFill>
                  <a:schemeClr val="bg1"/>
                </a:solidFill>
              </a:rPr>
              <a:t>насилие</a:t>
            </a:r>
            <a:r>
              <a:rPr lang="ru-RU" dirty="0"/>
              <a:t> вызывает у жертвы эмоциональное напряжение, унижает его и снижает его самооценку. </a:t>
            </a:r>
            <a:endParaRPr lang="ru-RU" dirty="0" smtClean="0"/>
          </a:p>
          <a:p>
            <a:pPr marL="355600" indent="-355600" algn="just"/>
            <a:r>
              <a:rPr lang="ru-RU" i="1" dirty="0" smtClean="0"/>
              <a:t>Виды </a:t>
            </a:r>
            <a:r>
              <a:rPr lang="ru-RU" i="1" dirty="0"/>
              <a:t>эмоционального насилия</a:t>
            </a:r>
            <a:r>
              <a:rPr lang="ru-RU" i="1" dirty="0" smtClean="0"/>
              <a:t>:</a:t>
            </a:r>
          </a:p>
          <a:p>
            <a:pPr marL="355600" indent="-355600" algn="just"/>
            <a:r>
              <a:rPr lang="ru-RU" dirty="0" smtClean="0"/>
              <a:t>• </a:t>
            </a:r>
            <a:r>
              <a:rPr lang="ru-RU" dirty="0"/>
              <a:t>насмешки, присвоение кличек, бесконечные замечания, необъективные оценки, высмеивание, унижение в присутствии других детей и пр</a:t>
            </a:r>
            <a:r>
              <a:rPr lang="ru-RU" dirty="0" smtClean="0"/>
              <a:t>.;</a:t>
            </a:r>
          </a:p>
          <a:p>
            <a:pPr marL="355600" indent="-355600" algn="just"/>
            <a:r>
              <a:rPr lang="ru-RU" dirty="0" smtClean="0"/>
              <a:t>• </a:t>
            </a:r>
            <a:r>
              <a:rPr lang="ru-RU" dirty="0"/>
              <a:t>отторжение, изоляция, отказ от общения с жертвой </a:t>
            </a:r>
            <a:r>
              <a:rPr lang="ru-RU" dirty="0" smtClean="0"/>
              <a:t>(</a:t>
            </a:r>
            <a:r>
              <a:rPr lang="ru-RU" dirty="0"/>
              <a:t>с </a:t>
            </a:r>
            <a:r>
              <a:rPr lang="ru-RU" dirty="0" smtClean="0"/>
              <a:t>ребёнком </a:t>
            </a:r>
            <a:r>
              <a:rPr lang="ru-RU" dirty="0"/>
              <a:t>отказываются играть, заниматься, не хотят </a:t>
            </a:r>
            <a:r>
              <a:rPr lang="ru-RU" dirty="0" smtClean="0"/>
              <a:t>с </a:t>
            </a:r>
            <a:r>
              <a:rPr lang="ru-RU" dirty="0"/>
              <a:t>ним сидеть за одной партой, не приглашают на дни </a:t>
            </a:r>
            <a:r>
              <a:rPr lang="ru-RU" dirty="0" smtClean="0"/>
              <a:t>рождения </a:t>
            </a:r>
            <a:r>
              <a:rPr lang="ru-RU" dirty="0"/>
              <a:t>и т. д</a:t>
            </a:r>
            <a:r>
              <a:rPr lang="ru-RU" dirty="0" smtClean="0"/>
              <a:t>.).</a:t>
            </a:r>
            <a:endParaRPr lang="ru-RU" dirty="0"/>
          </a:p>
        </p:txBody>
      </p:sp>
      <p:pic>
        <p:nvPicPr>
          <p:cNvPr id="4098" name="Picture 2" descr="C:\Users\Storm\Desktop\Жест.обр.с детьми\картинки\1258013750_worst_03.jpg"/>
          <p:cNvPicPr>
            <a:picLocks noChangeAspect="1" noChangeArrowheads="1"/>
          </p:cNvPicPr>
          <p:nvPr/>
        </p:nvPicPr>
        <p:blipFill rotWithShape="1">
          <a:blip r:embed="rId2">
            <a:extLst>
              <a:ext uri="{28A0092B-C50C-407E-A947-70E740481C1C}">
                <a14:useLocalDpi xmlns:a14="http://schemas.microsoft.com/office/drawing/2010/main" val="0"/>
              </a:ext>
            </a:extLst>
          </a:blip>
          <a:srcRect l="15205" r="16799"/>
          <a:stretch/>
        </p:blipFill>
        <p:spPr bwMode="auto">
          <a:xfrm>
            <a:off x="6372200" y="3789040"/>
            <a:ext cx="2627783" cy="289358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7745" y="3964420"/>
            <a:ext cx="6282447" cy="2862322"/>
          </a:xfrm>
          <a:prstGeom prst="rect">
            <a:avLst/>
          </a:prstGeom>
        </p:spPr>
        <p:txBody>
          <a:bodyPr wrap="square">
            <a:spAutoFit/>
          </a:bodyPr>
          <a:lstStyle/>
          <a:p>
            <a:pPr marL="285750" lvl="0" indent="-285750" algn="just">
              <a:buFont typeface="Wingdings" pitchFamily="2" charset="2"/>
              <a:buChar char="v"/>
            </a:pPr>
            <a:r>
              <a:rPr lang="ru-RU" dirty="0">
                <a:solidFill>
                  <a:prstClr val="black"/>
                </a:solidFill>
              </a:rPr>
              <a:t>Под </a:t>
            </a:r>
            <a:r>
              <a:rPr lang="ru-RU" b="1" i="1" dirty="0">
                <a:solidFill>
                  <a:prstClr val="white"/>
                </a:solidFill>
              </a:rPr>
              <a:t>физическим насилием</a:t>
            </a:r>
            <a:r>
              <a:rPr lang="ru-RU" dirty="0">
                <a:solidFill>
                  <a:prstClr val="black"/>
                </a:solidFill>
              </a:rPr>
              <a:t> подразумевают применение физической силы по отношению к ученику, соученику, в результате чего возможно нанесение физической травмы.</a:t>
            </a:r>
          </a:p>
          <a:p>
            <a:pPr marL="266700" lvl="0" indent="266700" algn="just"/>
            <a:endParaRPr lang="ru-RU" dirty="0" smtClean="0">
              <a:solidFill>
                <a:prstClr val="black"/>
              </a:solidFill>
            </a:endParaRPr>
          </a:p>
          <a:p>
            <a:pPr marL="266700" lvl="0" indent="266700" algn="just"/>
            <a:r>
              <a:rPr lang="ru-RU" dirty="0" smtClean="0">
                <a:solidFill>
                  <a:prstClr val="black"/>
                </a:solidFill>
              </a:rPr>
              <a:t>К </a:t>
            </a:r>
            <a:r>
              <a:rPr lang="ru-RU" dirty="0">
                <a:solidFill>
                  <a:prstClr val="black"/>
                </a:solidFill>
              </a:rPr>
              <a:t>физическому насилию относятся избиение, нанесение удара, шлепки, подзатыльники, порча и отнятие вещей и др. Обычно физическое и эмоциональное насилие сопутствуют друг другу. Насмешки и издевательства могут продолжаться длительное время, вызывая у жертвы травмирующие переживания.</a:t>
            </a:r>
          </a:p>
        </p:txBody>
      </p:sp>
      <p:sp>
        <p:nvSpPr>
          <p:cNvPr id="3" name="Номер слайда 2"/>
          <p:cNvSpPr>
            <a:spLocks noGrp="1"/>
          </p:cNvSpPr>
          <p:nvPr>
            <p:ph type="sldNum" sz="quarter" idx="12"/>
          </p:nvPr>
        </p:nvSpPr>
        <p:spPr/>
        <p:txBody>
          <a:bodyPr/>
          <a:lstStyle/>
          <a:p>
            <a:fld id="{811CBF66-31BF-4C9F-976F-02148014E1E4}" type="slidenum">
              <a:rPr lang="ru-RU" smtClean="0"/>
              <a:t>12</a:t>
            </a:fld>
            <a:endParaRPr lang="ru-RU"/>
          </a:p>
        </p:txBody>
      </p:sp>
    </p:spTree>
    <p:extLst>
      <p:ext uri="{BB962C8B-B14F-4D97-AF65-F5344CB8AC3E}">
        <p14:creationId xmlns:p14="http://schemas.microsoft.com/office/powerpoint/2010/main" val="17873053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008" y="116632"/>
            <a:ext cx="8712968" cy="6494085"/>
          </a:xfrm>
          <a:prstGeom prst="rect">
            <a:avLst/>
          </a:prstGeom>
        </p:spPr>
        <p:txBody>
          <a:bodyPr wrap="square">
            <a:spAutoFit/>
          </a:bodyPr>
          <a:lstStyle/>
          <a:p>
            <a:pPr algn="ctr"/>
            <a:r>
              <a:rPr lang="ru-RU" sz="2000" dirty="0">
                <a:solidFill>
                  <a:schemeClr val="bg1"/>
                </a:solidFill>
                <a:latin typeface="Sylfaen" pitchFamily="18" charset="0"/>
              </a:rPr>
              <a:t>В </a:t>
            </a:r>
            <a:r>
              <a:rPr lang="ru-RU" sz="2000" b="1" i="1" dirty="0">
                <a:solidFill>
                  <a:schemeClr val="bg1"/>
                </a:solidFill>
                <a:latin typeface="Sylfaen" pitchFamily="18" charset="0"/>
              </a:rPr>
              <a:t>условиях </a:t>
            </a:r>
            <a:r>
              <a:rPr lang="ru-RU" sz="2000" b="1" i="1" dirty="0" smtClean="0">
                <a:solidFill>
                  <a:schemeClr val="bg1"/>
                </a:solidFill>
                <a:latin typeface="Sylfaen" pitchFamily="18" charset="0"/>
              </a:rPr>
              <a:t>школы </a:t>
            </a:r>
            <a:r>
              <a:rPr lang="ru-RU" sz="2000" dirty="0">
                <a:solidFill>
                  <a:schemeClr val="bg1"/>
                </a:solidFill>
                <a:latin typeface="Sylfaen" pitchFamily="18" charset="0"/>
              </a:rPr>
              <a:t> прямыми признаками психического насилия над учащимися считаются: </a:t>
            </a:r>
          </a:p>
          <a:p>
            <a:pPr algn="just"/>
            <a:r>
              <a:rPr lang="ru-RU" sz="1600" dirty="0" smtClean="0">
                <a:solidFill>
                  <a:schemeClr val="bg1"/>
                </a:solidFill>
                <a:latin typeface="Sylfaen" pitchFamily="18" charset="0"/>
              </a:rPr>
              <a:t>- угрозы </a:t>
            </a:r>
            <a:r>
              <a:rPr lang="ru-RU" sz="1600" dirty="0">
                <a:solidFill>
                  <a:schemeClr val="bg1"/>
                </a:solidFill>
                <a:latin typeface="Sylfaen" pitchFamily="18" charset="0"/>
              </a:rPr>
              <a:t>в адрес обучающегося;  </a:t>
            </a:r>
            <a:endParaRPr lang="ru-RU" sz="1600" dirty="0" smtClean="0">
              <a:solidFill>
                <a:schemeClr val="bg1"/>
              </a:solidFill>
              <a:latin typeface="Sylfaen" pitchFamily="18" charset="0"/>
            </a:endParaRPr>
          </a:p>
          <a:p>
            <a:pPr algn="just"/>
            <a:r>
              <a:rPr lang="ru-RU" sz="1600" dirty="0" smtClean="0">
                <a:solidFill>
                  <a:schemeClr val="bg1"/>
                </a:solidFill>
                <a:latin typeface="Sylfaen" pitchFamily="18" charset="0"/>
              </a:rPr>
              <a:t>- преднамеренная </a:t>
            </a:r>
            <a:r>
              <a:rPr lang="ru-RU" sz="1600" dirty="0">
                <a:solidFill>
                  <a:schemeClr val="bg1"/>
                </a:solidFill>
                <a:latin typeface="Sylfaen" pitchFamily="18" charset="0"/>
              </a:rPr>
              <a:t>изоляция обучающегося;  </a:t>
            </a:r>
            <a:endParaRPr lang="ru-RU" sz="1600" dirty="0" smtClean="0">
              <a:solidFill>
                <a:schemeClr val="bg1"/>
              </a:solidFill>
              <a:latin typeface="Sylfaen" pitchFamily="18" charset="0"/>
            </a:endParaRPr>
          </a:p>
          <a:p>
            <a:pPr algn="just"/>
            <a:r>
              <a:rPr lang="ru-RU" sz="1600" dirty="0" smtClean="0">
                <a:solidFill>
                  <a:schemeClr val="bg1"/>
                </a:solidFill>
                <a:latin typeface="Sylfaen" pitchFamily="18" charset="0"/>
              </a:rPr>
              <a:t>- предъявление </a:t>
            </a:r>
            <a:r>
              <a:rPr lang="ru-RU" sz="1600" dirty="0">
                <a:solidFill>
                  <a:schemeClr val="bg1"/>
                </a:solidFill>
                <a:latin typeface="Sylfaen" pitchFamily="18" charset="0"/>
              </a:rPr>
              <a:t>к обучающемуся чрезмерных требований, не соответствующих возрасту;  </a:t>
            </a:r>
            <a:endParaRPr lang="ru-RU" sz="1600" dirty="0" smtClean="0">
              <a:solidFill>
                <a:schemeClr val="bg1"/>
              </a:solidFill>
              <a:latin typeface="Sylfaen" pitchFamily="18" charset="0"/>
            </a:endParaRPr>
          </a:p>
          <a:p>
            <a:pPr algn="just"/>
            <a:r>
              <a:rPr lang="ru-RU" sz="1600" dirty="0" smtClean="0">
                <a:solidFill>
                  <a:schemeClr val="bg1"/>
                </a:solidFill>
                <a:latin typeface="Sylfaen" pitchFamily="18" charset="0"/>
              </a:rPr>
              <a:t>- оскорбление </a:t>
            </a:r>
            <a:r>
              <a:rPr lang="ru-RU" sz="1600" dirty="0">
                <a:solidFill>
                  <a:schemeClr val="bg1"/>
                </a:solidFill>
                <a:latin typeface="Sylfaen" pitchFamily="18" charset="0"/>
              </a:rPr>
              <a:t>и унижение достоинства;  </a:t>
            </a:r>
            <a:endParaRPr lang="ru-RU" sz="1600" dirty="0" smtClean="0">
              <a:solidFill>
                <a:schemeClr val="bg1"/>
              </a:solidFill>
              <a:latin typeface="Sylfaen" pitchFamily="18" charset="0"/>
            </a:endParaRPr>
          </a:p>
          <a:p>
            <a:pPr algn="just"/>
            <a:r>
              <a:rPr lang="ru-RU" sz="1600" dirty="0" smtClean="0">
                <a:solidFill>
                  <a:schemeClr val="bg1"/>
                </a:solidFill>
                <a:latin typeface="Sylfaen" pitchFamily="18" charset="0"/>
              </a:rPr>
              <a:t>- систематическая </a:t>
            </a:r>
            <a:r>
              <a:rPr lang="ru-RU" sz="1600" dirty="0">
                <a:solidFill>
                  <a:schemeClr val="bg1"/>
                </a:solidFill>
                <a:latin typeface="Sylfaen" pitchFamily="18" charset="0"/>
              </a:rPr>
              <a:t>необоснованная критика </a:t>
            </a:r>
            <a:r>
              <a:rPr lang="ru-RU" sz="1600" dirty="0" smtClean="0">
                <a:solidFill>
                  <a:schemeClr val="bg1"/>
                </a:solidFill>
                <a:latin typeface="Sylfaen" pitchFamily="18" charset="0"/>
              </a:rPr>
              <a:t>ребёнка, </a:t>
            </a:r>
            <a:r>
              <a:rPr lang="ru-RU" sz="1600" dirty="0">
                <a:solidFill>
                  <a:schemeClr val="bg1"/>
                </a:solidFill>
                <a:latin typeface="Sylfaen" pitchFamily="18" charset="0"/>
              </a:rPr>
              <a:t>выводящая его из душевного равновесия;  </a:t>
            </a:r>
            <a:endParaRPr lang="ru-RU" sz="1600" dirty="0" smtClean="0">
              <a:solidFill>
                <a:schemeClr val="bg1"/>
              </a:solidFill>
              <a:latin typeface="Sylfaen" pitchFamily="18" charset="0"/>
            </a:endParaRPr>
          </a:p>
          <a:p>
            <a:pPr marL="285750" indent="-285750" algn="just">
              <a:buFontTx/>
              <a:buChar char="-"/>
            </a:pPr>
            <a:r>
              <a:rPr lang="ru-RU" sz="1600" dirty="0" smtClean="0">
                <a:solidFill>
                  <a:schemeClr val="bg1"/>
                </a:solidFill>
                <a:latin typeface="Sylfaen" pitchFamily="18" charset="0"/>
              </a:rPr>
              <a:t>постоянная </a:t>
            </a:r>
            <a:r>
              <a:rPr lang="ru-RU" sz="1600" dirty="0">
                <a:solidFill>
                  <a:schemeClr val="bg1"/>
                </a:solidFill>
                <a:latin typeface="Sylfaen" pitchFamily="18" charset="0"/>
              </a:rPr>
              <a:t>негативная характеристика обучающегося; </a:t>
            </a:r>
            <a:endParaRPr lang="ru-RU" sz="1600" dirty="0" smtClean="0">
              <a:solidFill>
                <a:schemeClr val="bg1"/>
              </a:solidFill>
              <a:latin typeface="Sylfaen" pitchFamily="18" charset="0"/>
            </a:endParaRPr>
          </a:p>
          <a:p>
            <a:pPr marL="285750" indent="-285750" algn="just">
              <a:buFontTx/>
              <a:buChar char="-"/>
            </a:pPr>
            <a:r>
              <a:rPr lang="ru-RU" sz="1600" dirty="0" smtClean="0">
                <a:solidFill>
                  <a:schemeClr val="bg1"/>
                </a:solidFill>
                <a:latin typeface="Sylfaen" pitchFamily="18" charset="0"/>
              </a:rPr>
              <a:t>демонстративно </a:t>
            </a:r>
            <a:r>
              <a:rPr lang="ru-RU" sz="1600" dirty="0">
                <a:solidFill>
                  <a:schemeClr val="bg1"/>
                </a:solidFill>
                <a:latin typeface="Sylfaen" pitchFamily="18" charset="0"/>
              </a:rPr>
              <a:t>негативное отношение к обучающемуся. </a:t>
            </a:r>
            <a:endParaRPr lang="ru-RU" sz="1600" dirty="0" smtClean="0">
              <a:solidFill>
                <a:schemeClr val="bg1"/>
              </a:solidFill>
              <a:latin typeface="Sylfaen" pitchFamily="18" charset="0"/>
            </a:endParaRPr>
          </a:p>
          <a:p>
            <a:pPr algn="just"/>
            <a:endParaRPr lang="ru-RU" sz="2000" dirty="0">
              <a:latin typeface="Sylfaen" pitchFamily="18" charset="0"/>
            </a:endParaRPr>
          </a:p>
          <a:p>
            <a:pPr algn="just"/>
            <a:r>
              <a:rPr lang="ru-RU" sz="2000" dirty="0" smtClean="0">
                <a:latin typeface="Sylfaen" pitchFamily="18" charset="0"/>
              </a:rPr>
              <a:t>Наиболее </a:t>
            </a:r>
            <a:r>
              <a:rPr lang="ru-RU" sz="2000" dirty="0">
                <a:latin typeface="Sylfaen" pitchFamily="18" charset="0"/>
              </a:rPr>
              <a:t>часто </a:t>
            </a:r>
            <a:r>
              <a:rPr lang="ru-RU" sz="2000" i="1" dirty="0">
                <a:latin typeface="Sylfaen" pitchFamily="18" charset="0"/>
              </a:rPr>
              <a:t>жертвами школьного насилия становятся дети,</a:t>
            </a:r>
            <a:r>
              <a:rPr lang="ru-RU" sz="2000" dirty="0">
                <a:latin typeface="Sylfaen" pitchFamily="18" charset="0"/>
              </a:rPr>
              <a:t> имеющие</a:t>
            </a:r>
            <a:r>
              <a:rPr lang="ru-RU" sz="2000" dirty="0" smtClean="0">
                <a:latin typeface="Sylfaen" pitchFamily="18" charset="0"/>
              </a:rPr>
              <a:t>:</a:t>
            </a:r>
            <a:endParaRPr lang="ru-RU" sz="2000" dirty="0">
              <a:latin typeface="Sylfaen" pitchFamily="18" charset="0"/>
            </a:endParaRPr>
          </a:p>
          <a:p>
            <a:pPr algn="just"/>
            <a:r>
              <a:rPr lang="ru-RU" sz="1600" dirty="0" smtClean="0">
                <a:latin typeface="Sylfaen" pitchFamily="18" charset="0"/>
              </a:rPr>
              <a:t>– </a:t>
            </a:r>
            <a:r>
              <a:rPr lang="ru-RU" sz="1600" i="1" dirty="0">
                <a:latin typeface="Sylfaen" pitchFamily="18" charset="0"/>
              </a:rPr>
              <a:t>физические недостатки </a:t>
            </a:r>
            <a:r>
              <a:rPr lang="ru-RU" sz="1600" dirty="0">
                <a:latin typeface="Sylfaen" pitchFamily="18" charset="0"/>
              </a:rPr>
              <a:t>– носящие очки, со сниженным слухом или с двигательными нарушениями (например, при ДЦП), то есть те, кто не может защитить себя</a:t>
            </a:r>
            <a:r>
              <a:rPr lang="ru-RU" sz="1600" dirty="0" smtClean="0">
                <a:latin typeface="Sylfaen" pitchFamily="18" charset="0"/>
              </a:rPr>
              <a:t>;</a:t>
            </a:r>
            <a:endParaRPr lang="ru-RU" sz="1600" dirty="0">
              <a:latin typeface="Sylfaen" pitchFamily="18" charset="0"/>
            </a:endParaRPr>
          </a:p>
          <a:p>
            <a:pPr algn="just"/>
            <a:r>
              <a:rPr lang="ru-RU" sz="1600" dirty="0" smtClean="0">
                <a:latin typeface="Sylfaen" pitchFamily="18" charset="0"/>
              </a:rPr>
              <a:t>– </a:t>
            </a:r>
            <a:r>
              <a:rPr lang="ru-RU" sz="1600" i="1" dirty="0">
                <a:latin typeface="Sylfaen" pitchFamily="18" charset="0"/>
              </a:rPr>
              <a:t>особенности поведения </a:t>
            </a:r>
            <a:r>
              <a:rPr lang="ru-RU" sz="1600" dirty="0">
                <a:latin typeface="Sylfaen" pitchFamily="18" charset="0"/>
              </a:rPr>
              <a:t>– замкнутые дети или дети с импульсивным поведением</a:t>
            </a:r>
            <a:r>
              <a:rPr lang="ru-RU" sz="1600" dirty="0" smtClean="0">
                <a:latin typeface="Sylfaen" pitchFamily="18" charset="0"/>
              </a:rPr>
              <a:t>;</a:t>
            </a:r>
            <a:endParaRPr lang="ru-RU" sz="1600" dirty="0">
              <a:latin typeface="Sylfaen" pitchFamily="18" charset="0"/>
            </a:endParaRPr>
          </a:p>
          <a:p>
            <a:pPr algn="just"/>
            <a:r>
              <a:rPr lang="ru-RU" sz="1600" dirty="0" smtClean="0">
                <a:latin typeface="Sylfaen" pitchFamily="18" charset="0"/>
              </a:rPr>
              <a:t>– </a:t>
            </a:r>
            <a:r>
              <a:rPr lang="ru-RU" sz="1600" i="1" dirty="0">
                <a:latin typeface="Sylfaen" pitchFamily="18" charset="0"/>
              </a:rPr>
              <a:t>особенности внешности</a:t>
            </a:r>
            <a:r>
              <a:rPr lang="ru-RU" sz="1600" dirty="0">
                <a:latin typeface="Sylfaen" pitchFamily="18" charset="0"/>
              </a:rPr>
              <a:t> – рыжие волосы веснушки, оттопыренные уши, кривые ноги, особая форма готовы, вес тела (полнота или худоба) и т. д</a:t>
            </a:r>
            <a:r>
              <a:rPr lang="ru-RU" sz="1600" dirty="0" smtClean="0">
                <a:latin typeface="Sylfaen" pitchFamily="18" charset="0"/>
              </a:rPr>
              <a:t>.;</a:t>
            </a:r>
            <a:endParaRPr lang="ru-RU" sz="1600" dirty="0">
              <a:latin typeface="Sylfaen" pitchFamily="18" charset="0"/>
            </a:endParaRPr>
          </a:p>
          <a:p>
            <a:pPr algn="just"/>
            <a:r>
              <a:rPr lang="ru-RU" sz="1600" dirty="0" smtClean="0">
                <a:latin typeface="Sylfaen" pitchFamily="18" charset="0"/>
              </a:rPr>
              <a:t>– </a:t>
            </a:r>
            <a:r>
              <a:rPr lang="ru-RU" sz="1600" i="1" dirty="0">
                <a:latin typeface="Sylfaen" pitchFamily="18" charset="0"/>
              </a:rPr>
              <a:t>неразвитые социальные </a:t>
            </a:r>
            <a:r>
              <a:rPr lang="ru-RU" sz="1600" i="1" dirty="0" smtClean="0">
                <a:latin typeface="Sylfaen" pitchFamily="18" charset="0"/>
              </a:rPr>
              <a:t>навыки</a:t>
            </a:r>
            <a:r>
              <a:rPr lang="ru-RU" sz="1600" dirty="0" smtClean="0">
                <a:latin typeface="Sylfaen" pitchFamily="18" charset="0"/>
              </a:rPr>
              <a:t>;</a:t>
            </a:r>
          </a:p>
          <a:p>
            <a:pPr algn="just"/>
            <a:r>
              <a:rPr lang="ru-RU" sz="1600" dirty="0" smtClean="0">
                <a:latin typeface="Sylfaen" pitchFamily="18" charset="0"/>
              </a:rPr>
              <a:t>– </a:t>
            </a:r>
            <a:r>
              <a:rPr lang="ru-RU" sz="1600" i="1" dirty="0">
                <a:latin typeface="Sylfaen" pitchFamily="18" charset="0"/>
              </a:rPr>
              <a:t>страх перед школой</a:t>
            </a:r>
            <a:r>
              <a:rPr lang="ru-RU" sz="1600" dirty="0" smtClean="0">
                <a:latin typeface="Sylfaen" pitchFamily="18" charset="0"/>
              </a:rPr>
              <a:t>;</a:t>
            </a:r>
            <a:endParaRPr lang="ru-RU" sz="1600" dirty="0">
              <a:latin typeface="Sylfaen" pitchFamily="18" charset="0"/>
            </a:endParaRPr>
          </a:p>
          <a:p>
            <a:pPr algn="just"/>
            <a:r>
              <a:rPr lang="ru-RU" sz="1600" dirty="0" smtClean="0">
                <a:latin typeface="Sylfaen" pitchFamily="18" charset="0"/>
              </a:rPr>
              <a:t>– </a:t>
            </a:r>
            <a:r>
              <a:rPr lang="ru-RU" sz="1600" i="1" dirty="0">
                <a:latin typeface="Sylfaen" pitchFamily="18" charset="0"/>
              </a:rPr>
              <a:t>отсутствие опыта жизни в коллективе </a:t>
            </a:r>
            <a:r>
              <a:rPr lang="ru-RU" sz="1600" dirty="0">
                <a:latin typeface="Sylfaen" pitchFamily="18" charset="0"/>
              </a:rPr>
              <a:t>(домашние дети</a:t>
            </a:r>
            <a:r>
              <a:rPr lang="ru-RU" sz="1600" dirty="0" smtClean="0">
                <a:latin typeface="Sylfaen" pitchFamily="18" charset="0"/>
              </a:rPr>
              <a:t>);</a:t>
            </a:r>
            <a:endParaRPr lang="ru-RU" sz="1600" dirty="0">
              <a:latin typeface="Sylfaen" pitchFamily="18" charset="0"/>
            </a:endParaRPr>
          </a:p>
          <a:p>
            <a:pPr algn="just"/>
            <a:r>
              <a:rPr lang="ru-RU" sz="1600" dirty="0" smtClean="0">
                <a:latin typeface="Sylfaen" pitchFamily="18" charset="0"/>
              </a:rPr>
              <a:t>– </a:t>
            </a:r>
            <a:r>
              <a:rPr lang="ru-RU" sz="1600" i="1" dirty="0">
                <a:latin typeface="Sylfaen" pitchFamily="18" charset="0"/>
              </a:rPr>
              <a:t>болезни</a:t>
            </a:r>
            <a:r>
              <a:rPr lang="ru-RU" sz="1600" dirty="0">
                <a:latin typeface="Sylfaen" pitchFamily="18" charset="0"/>
              </a:rPr>
              <a:t> – эпилепсию, тики и гиперкинезы, заикание, энурез (недержание мочи), энкопрез (недержание кала), нарушения речи – </a:t>
            </a:r>
            <a:r>
              <a:rPr lang="ru-RU" sz="1600" dirty="0" err="1">
                <a:latin typeface="Sylfaen" pitchFamily="18" charset="0"/>
              </a:rPr>
              <a:t>дислалия</a:t>
            </a:r>
            <a:r>
              <a:rPr lang="ru-RU" sz="1600" dirty="0">
                <a:latin typeface="Sylfaen" pitchFamily="18" charset="0"/>
              </a:rPr>
              <a:t> (косноязычие), дисграфия (нарушение письменной речи), дислексия (нарушение чтения), дискалькулия (нарушение способности к </a:t>
            </a:r>
            <a:r>
              <a:rPr lang="ru-RU" sz="1600" dirty="0" smtClean="0">
                <a:latin typeface="Sylfaen" pitchFamily="18" charset="0"/>
              </a:rPr>
              <a:t>счёту) </a:t>
            </a:r>
            <a:r>
              <a:rPr lang="ru-RU" sz="1600" dirty="0">
                <a:latin typeface="Sylfaen" pitchFamily="18" charset="0"/>
              </a:rPr>
              <a:t>и т. д</a:t>
            </a:r>
            <a:r>
              <a:rPr lang="ru-RU" sz="1600" dirty="0" smtClean="0">
                <a:latin typeface="Sylfaen" pitchFamily="18" charset="0"/>
              </a:rPr>
              <a:t>.;</a:t>
            </a:r>
            <a:endParaRPr lang="ru-RU" sz="1600" dirty="0">
              <a:latin typeface="Sylfaen" pitchFamily="18" charset="0"/>
            </a:endParaRPr>
          </a:p>
          <a:p>
            <a:pPr algn="just"/>
            <a:r>
              <a:rPr lang="ru-RU" sz="1600" dirty="0" smtClean="0">
                <a:latin typeface="Sylfaen" pitchFamily="18" charset="0"/>
              </a:rPr>
              <a:t>– </a:t>
            </a:r>
            <a:r>
              <a:rPr lang="ru-RU" sz="1600" i="1" dirty="0">
                <a:latin typeface="Sylfaen" pitchFamily="18" charset="0"/>
              </a:rPr>
              <a:t>низкий интеллект и трудности в обучении</a:t>
            </a:r>
            <a:r>
              <a:rPr lang="ru-RU" sz="1600" dirty="0">
                <a:latin typeface="Sylfaen" pitchFamily="18" charset="0"/>
              </a:rPr>
              <a:t>.</a:t>
            </a:r>
          </a:p>
        </p:txBody>
      </p:sp>
      <p:sp>
        <p:nvSpPr>
          <p:cNvPr id="3" name="Номер слайда 2"/>
          <p:cNvSpPr>
            <a:spLocks noGrp="1"/>
          </p:cNvSpPr>
          <p:nvPr>
            <p:ph type="sldNum" sz="quarter" idx="12"/>
          </p:nvPr>
        </p:nvSpPr>
        <p:spPr/>
        <p:txBody>
          <a:bodyPr/>
          <a:lstStyle/>
          <a:p>
            <a:fld id="{811CBF66-31BF-4C9F-976F-02148014E1E4}" type="slidenum">
              <a:rPr lang="ru-RU" smtClean="0"/>
              <a:t>13</a:t>
            </a:fld>
            <a:endParaRPr lang="ru-RU"/>
          </a:p>
        </p:txBody>
      </p:sp>
    </p:spTree>
    <p:extLst>
      <p:ext uri="{BB962C8B-B14F-4D97-AF65-F5344CB8AC3E}">
        <p14:creationId xmlns:p14="http://schemas.microsoft.com/office/powerpoint/2010/main" val="6987741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tx1">
                <a:lumMod val="55000"/>
                <a:lumOff val="45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036496" cy="6986528"/>
          </a:xfrm>
          <a:prstGeom prst="rect">
            <a:avLst/>
          </a:prstGeom>
        </p:spPr>
        <p:txBody>
          <a:bodyPr wrap="square">
            <a:spAutoFit/>
          </a:bodyPr>
          <a:lstStyle/>
          <a:p>
            <a:pPr algn="ctr"/>
            <a:r>
              <a:rPr lang="ru-RU" sz="1600" b="1" dirty="0" smtClean="0">
                <a:solidFill>
                  <a:schemeClr val="bg1"/>
                </a:solidFill>
                <a:latin typeface="Sylfaen" pitchFamily="18" charset="0"/>
              </a:rPr>
              <a:t>Большая </a:t>
            </a:r>
            <a:r>
              <a:rPr lang="ru-RU" sz="1600" b="1" dirty="0">
                <a:solidFill>
                  <a:schemeClr val="bg1"/>
                </a:solidFill>
                <a:latin typeface="Sylfaen" pitchFamily="18" charset="0"/>
              </a:rPr>
              <a:t>склонность к насилию обнаруживается у детей, которые происходят из следующих семей. </a:t>
            </a:r>
            <a:endParaRPr lang="ru-RU" sz="1600" b="1" dirty="0" smtClean="0">
              <a:solidFill>
                <a:schemeClr val="bg1"/>
              </a:solidFill>
              <a:latin typeface="Sylfaen" pitchFamily="18" charset="0"/>
            </a:endParaRPr>
          </a:p>
          <a:p>
            <a:pPr marL="285750" indent="-285750" algn="just">
              <a:buFont typeface="Wingdings" pitchFamily="2" charset="2"/>
              <a:buChar char="Ø"/>
            </a:pPr>
            <a:r>
              <a:rPr lang="ru-RU" sz="1600" b="1" i="1" dirty="0" smtClean="0">
                <a:solidFill>
                  <a:srgbClr val="002060"/>
                </a:solidFill>
                <a:latin typeface="Sylfaen" pitchFamily="18" charset="0"/>
              </a:rPr>
              <a:t>Неполные </a:t>
            </a:r>
            <a:r>
              <a:rPr lang="ru-RU" sz="1600" b="1" i="1" dirty="0">
                <a:solidFill>
                  <a:srgbClr val="002060"/>
                </a:solidFill>
                <a:latin typeface="Sylfaen" pitchFamily="18" charset="0"/>
              </a:rPr>
              <a:t>семьи</a:t>
            </a:r>
            <a:r>
              <a:rPr lang="ru-RU" sz="1600" dirty="0">
                <a:solidFill>
                  <a:srgbClr val="002060"/>
                </a:solidFill>
                <a:latin typeface="Sylfaen" pitchFamily="18" charset="0"/>
              </a:rPr>
              <a:t>. </a:t>
            </a:r>
            <a:r>
              <a:rPr lang="ru-RU" sz="1600" dirty="0" smtClean="0">
                <a:latin typeface="Sylfaen" pitchFamily="18" charset="0"/>
              </a:rPr>
              <a:t>Ребёнок, </a:t>
            </a:r>
            <a:r>
              <a:rPr lang="ru-RU" sz="1600" dirty="0">
                <a:latin typeface="Sylfaen" pitchFamily="18" charset="0"/>
              </a:rPr>
              <a:t>воспитывающийся родителем-одиночкой, больше склонен к </a:t>
            </a:r>
            <a:r>
              <a:rPr lang="ru-RU" sz="1600" dirty="0">
                <a:solidFill>
                  <a:srgbClr val="002060"/>
                </a:solidFill>
                <a:latin typeface="Sylfaen" pitchFamily="18" charset="0"/>
              </a:rPr>
              <a:t>применению эмоционального насилия по отношению к сверстникам. </a:t>
            </a:r>
            <a:endParaRPr lang="ru-RU" sz="1600" dirty="0" smtClean="0">
              <a:solidFill>
                <a:srgbClr val="002060"/>
              </a:solidFill>
              <a:latin typeface="Sylfaen" pitchFamily="18" charset="0"/>
            </a:endParaRPr>
          </a:p>
          <a:p>
            <a:pPr marL="285750" indent="-285750" algn="just">
              <a:buFont typeface="Wingdings" pitchFamily="2" charset="2"/>
              <a:buChar char="Ø"/>
            </a:pPr>
            <a:r>
              <a:rPr lang="ru-RU" sz="1600" b="1" i="1" dirty="0" smtClean="0">
                <a:solidFill>
                  <a:srgbClr val="002060"/>
                </a:solidFill>
                <a:latin typeface="Sylfaen" pitchFamily="18" charset="0"/>
              </a:rPr>
              <a:t>Семьи</a:t>
            </a:r>
            <a:r>
              <a:rPr lang="ru-RU" sz="1600" b="1" i="1" dirty="0">
                <a:solidFill>
                  <a:srgbClr val="002060"/>
                </a:solidFill>
                <a:latin typeface="Sylfaen" pitchFamily="18" charset="0"/>
              </a:rPr>
              <a:t>, в которых у матери отмечается негативное отношение к жизни.</a:t>
            </a:r>
            <a:r>
              <a:rPr lang="ru-RU" sz="1600" dirty="0">
                <a:latin typeface="Sylfaen" pitchFamily="18" charset="0"/>
              </a:rPr>
              <a:t> Матери, не доверяющие миру </a:t>
            </a:r>
            <a:r>
              <a:rPr lang="ru-RU" sz="1600" dirty="0" smtClean="0">
                <a:latin typeface="Sylfaen" pitchFamily="18" charset="0"/>
              </a:rPr>
              <a:t>ребёнка </a:t>
            </a:r>
            <a:r>
              <a:rPr lang="ru-RU" sz="1600" dirty="0">
                <a:latin typeface="Sylfaen" pitchFamily="18" charset="0"/>
              </a:rPr>
              <a:t>и школе, обычно не желают сотрудничать со школой. В связи с этим проявление насилия у </a:t>
            </a:r>
            <a:r>
              <a:rPr lang="ru-RU" sz="1600" dirty="0" smtClean="0">
                <a:latin typeface="Sylfaen" pitchFamily="18" charset="0"/>
              </a:rPr>
              <a:t>ребёнка </a:t>
            </a:r>
            <a:r>
              <a:rPr lang="ru-RU" sz="1600" dirty="0">
                <a:latin typeface="Sylfaen" pitchFamily="18" charset="0"/>
              </a:rPr>
              <a:t>матерью не осуждается и не корректируется. В таких случаях матери склонны оправдывать насилие как естественную реакцию на общение с «врагами</a:t>
            </a:r>
            <a:r>
              <a:rPr lang="ru-RU" sz="1600" dirty="0" smtClean="0">
                <a:latin typeface="Sylfaen" pitchFamily="18" charset="0"/>
              </a:rPr>
              <a:t>».</a:t>
            </a:r>
            <a:endParaRPr lang="ru-RU" sz="1600" dirty="0">
              <a:latin typeface="Sylfaen" pitchFamily="18" charset="0"/>
            </a:endParaRPr>
          </a:p>
          <a:p>
            <a:pPr marL="285750" indent="-285750" algn="just">
              <a:buFont typeface="Wingdings" pitchFamily="2" charset="2"/>
              <a:buChar char="Ø"/>
            </a:pPr>
            <a:r>
              <a:rPr lang="ru-RU" sz="1600" b="1" i="1" dirty="0" smtClean="0">
                <a:solidFill>
                  <a:srgbClr val="002060"/>
                </a:solidFill>
                <a:latin typeface="Sylfaen" pitchFamily="18" charset="0"/>
              </a:rPr>
              <a:t>Властные </a:t>
            </a:r>
            <a:r>
              <a:rPr lang="ru-RU" sz="1600" b="1" i="1" dirty="0">
                <a:solidFill>
                  <a:srgbClr val="002060"/>
                </a:solidFill>
                <a:latin typeface="Sylfaen" pitchFamily="18" charset="0"/>
              </a:rPr>
              <a:t>и авторитарные семьи</a:t>
            </a:r>
            <a:r>
              <a:rPr lang="ru-RU" sz="1600" i="1" dirty="0">
                <a:solidFill>
                  <a:srgbClr val="002060"/>
                </a:solidFill>
                <a:latin typeface="Sylfaen" pitchFamily="18" charset="0"/>
              </a:rPr>
              <a:t>.</a:t>
            </a:r>
            <a:r>
              <a:rPr lang="ru-RU" sz="1600" dirty="0">
                <a:solidFill>
                  <a:srgbClr val="002060"/>
                </a:solidFill>
                <a:latin typeface="Sylfaen" pitchFamily="18" charset="0"/>
              </a:rPr>
              <a:t> </a:t>
            </a:r>
            <a:r>
              <a:rPr lang="ru-RU" sz="1600" dirty="0">
                <a:latin typeface="Sylfaen" pitchFamily="18" charset="0"/>
              </a:rPr>
              <a:t>Воспитание в условиях доминирующей </a:t>
            </a:r>
            <a:r>
              <a:rPr lang="ru-RU" sz="1600" dirty="0" err="1">
                <a:latin typeface="Sylfaen" pitchFamily="18" charset="0"/>
              </a:rPr>
              <a:t>гиперпротекции</a:t>
            </a:r>
            <a:r>
              <a:rPr lang="ru-RU" sz="1600" dirty="0">
                <a:latin typeface="Sylfaen" pitchFamily="18" charset="0"/>
              </a:rPr>
              <a:t> характеризуется безусловным подчинением воле родителей, поэтому дети в таких семьях зачастую задавлены, а школа служит каналом, куда они </a:t>
            </a:r>
            <a:r>
              <a:rPr lang="ru-RU" sz="1600" dirty="0" smtClean="0">
                <a:latin typeface="Sylfaen" pitchFamily="18" charset="0"/>
              </a:rPr>
              <a:t>выплёскивают </a:t>
            </a:r>
            <a:r>
              <a:rPr lang="ru-RU" sz="1600" dirty="0">
                <a:latin typeface="Sylfaen" pitchFamily="18" charset="0"/>
              </a:rPr>
              <a:t>внутренне подавляемые гнев и </a:t>
            </a:r>
            <a:r>
              <a:rPr lang="ru-RU" sz="1600" dirty="0" smtClean="0">
                <a:latin typeface="Sylfaen" pitchFamily="18" charset="0"/>
              </a:rPr>
              <a:t>страх.</a:t>
            </a:r>
            <a:endParaRPr lang="ru-RU" sz="1600" dirty="0">
              <a:latin typeface="Sylfaen" pitchFamily="18" charset="0"/>
            </a:endParaRPr>
          </a:p>
          <a:p>
            <a:pPr marL="285750" indent="-285750" algn="just">
              <a:buFont typeface="Wingdings" pitchFamily="2" charset="2"/>
              <a:buChar char="Ø"/>
            </a:pPr>
            <a:r>
              <a:rPr lang="ru-RU" sz="1600" b="1" i="1" dirty="0" smtClean="0">
                <a:solidFill>
                  <a:srgbClr val="002060"/>
                </a:solidFill>
                <a:latin typeface="Sylfaen" pitchFamily="18" charset="0"/>
              </a:rPr>
              <a:t>Семьи</a:t>
            </a:r>
            <a:r>
              <a:rPr lang="ru-RU" sz="1600" b="1" i="1" dirty="0">
                <a:solidFill>
                  <a:srgbClr val="002060"/>
                </a:solidFill>
                <a:latin typeface="Sylfaen" pitchFamily="18" charset="0"/>
              </a:rPr>
              <a:t>, которые отличаются конфликтными семейными отношениями</a:t>
            </a:r>
            <a:r>
              <a:rPr lang="ru-RU" sz="1600" i="1" dirty="0">
                <a:solidFill>
                  <a:srgbClr val="002060"/>
                </a:solidFill>
                <a:latin typeface="Sylfaen" pitchFamily="18" charset="0"/>
              </a:rPr>
              <a:t>.</a:t>
            </a:r>
            <a:r>
              <a:rPr lang="ru-RU" sz="1600" dirty="0">
                <a:solidFill>
                  <a:srgbClr val="002060"/>
                </a:solidFill>
                <a:latin typeface="Sylfaen" pitchFamily="18" charset="0"/>
              </a:rPr>
              <a:t> </a:t>
            </a:r>
            <a:r>
              <a:rPr lang="ru-RU" sz="1600" dirty="0">
                <a:latin typeface="Sylfaen" pitchFamily="18" charset="0"/>
              </a:rPr>
              <a:t>В семьях, где взрослые часто ссорятся и ругаются, агрессивно </a:t>
            </a:r>
            <a:r>
              <a:rPr lang="ru-RU" sz="1600" dirty="0" err="1">
                <a:latin typeface="Sylfaen" pitchFamily="18" charset="0"/>
              </a:rPr>
              <a:t>самоутверждаясь</a:t>
            </a:r>
            <a:r>
              <a:rPr lang="ru-RU" sz="1600" dirty="0">
                <a:latin typeface="Sylfaen" pitchFamily="18" charset="0"/>
              </a:rPr>
              <a:t> в присутствии </a:t>
            </a:r>
            <a:r>
              <a:rPr lang="ru-RU" sz="1600" dirty="0" smtClean="0">
                <a:latin typeface="Sylfaen" pitchFamily="18" charset="0"/>
              </a:rPr>
              <a:t>ребёнка, </a:t>
            </a:r>
            <a:r>
              <a:rPr lang="ru-RU" sz="1600" dirty="0">
                <a:latin typeface="Sylfaen" pitchFamily="18" charset="0"/>
              </a:rPr>
              <a:t>работает так называемая «модель обучения». Дети усваивают и в дальнейшем применяют </a:t>
            </a:r>
            <a:r>
              <a:rPr lang="ru-RU" sz="1600" dirty="0" smtClean="0">
                <a:latin typeface="Sylfaen" pitchFamily="18" charset="0"/>
              </a:rPr>
              <a:t>её </a:t>
            </a:r>
            <a:r>
              <a:rPr lang="ru-RU" sz="1600" dirty="0">
                <a:latin typeface="Sylfaen" pitchFamily="18" charset="0"/>
              </a:rPr>
              <a:t>в повседневной жизни как способ справляться с ситуацией. </a:t>
            </a:r>
            <a:r>
              <a:rPr lang="ru-RU" sz="1600" dirty="0" smtClean="0">
                <a:latin typeface="Sylfaen" pitchFamily="18" charset="0"/>
              </a:rPr>
              <a:t>Дети </a:t>
            </a:r>
            <a:r>
              <a:rPr lang="ru-RU" sz="1600" dirty="0">
                <a:latin typeface="Sylfaen" pitchFamily="18" charset="0"/>
              </a:rPr>
              <a:t>из семей, в которых практикуется насилие, оценивают насильственные ситуации иначе, чем прочие дети. Например, </a:t>
            </a:r>
            <a:r>
              <a:rPr lang="ru-RU" sz="1600" dirty="0" smtClean="0">
                <a:latin typeface="Sylfaen" pitchFamily="18" charset="0"/>
              </a:rPr>
              <a:t>ребёнок, </a:t>
            </a:r>
            <a:r>
              <a:rPr lang="ru-RU" sz="1600" dirty="0">
                <a:latin typeface="Sylfaen" pitchFamily="18" charset="0"/>
              </a:rPr>
              <a:t>привыкший к насильственной коммуникации – приказному, рявкающему и повышенному тону, – оценивает его как нормальный. </a:t>
            </a:r>
          </a:p>
          <a:p>
            <a:pPr marL="285750" indent="-285750" algn="just">
              <a:buFont typeface="Wingdings" pitchFamily="2" charset="2"/>
              <a:buChar char="Ø"/>
            </a:pPr>
            <a:r>
              <a:rPr lang="ru-RU" sz="1600" b="1" i="1" dirty="0" smtClean="0">
                <a:solidFill>
                  <a:srgbClr val="002060"/>
                </a:solidFill>
                <a:latin typeface="Sylfaen" pitchFamily="18" charset="0"/>
              </a:rPr>
              <a:t>Семьи </a:t>
            </a:r>
            <a:r>
              <a:rPr lang="ru-RU" sz="1600" b="1" i="1" dirty="0">
                <a:solidFill>
                  <a:srgbClr val="002060"/>
                </a:solidFill>
                <a:latin typeface="Sylfaen" pitchFamily="18" charset="0"/>
              </a:rPr>
              <a:t>с генетической предрасположенностью к насилию</a:t>
            </a:r>
            <a:r>
              <a:rPr lang="ru-RU" sz="1600" i="1" dirty="0">
                <a:solidFill>
                  <a:srgbClr val="002060"/>
                </a:solidFill>
                <a:latin typeface="Sylfaen" pitchFamily="18" charset="0"/>
              </a:rPr>
              <a:t>.</a:t>
            </a:r>
            <a:r>
              <a:rPr lang="ru-RU" sz="1600" dirty="0">
                <a:solidFill>
                  <a:srgbClr val="002060"/>
                </a:solidFill>
                <a:latin typeface="Sylfaen" pitchFamily="18" charset="0"/>
              </a:rPr>
              <a:t> </a:t>
            </a:r>
            <a:r>
              <a:rPr lang="ru-RU" sz="1600" dirty="0">
                <a:latin typeface="Sylfaen" pitchFamily="18" charset="0"/>
              </a:rPr>
              <a:t>У детей разная генетическая основа толерантности (переносимости) стресса. У детей с низкой толерантностью к стрессу обнаруживается большая предрасположенность к насильственным </a:t>
            </a:r>
            <a:r>
              <a:rPr lang="ru-RU" sz="1600" dirty="0" smtClean="0">
                <a:latin typeface="Sylfaen" pitchFamily="18" charset="0"/>
              </a:rPr>
              <a:t>действиям.</a:t>
            </a:r>
            <a:endParaRPr lang="ru-RU" sz="1600" dirty="0">
              <a:latin typeface="Sylfaen" pitchFamily="18" charset="0"/>
            </a:endParaRPr>
          </a:p>
          <a:p>
            <a:pPr marL="88900" indent="452438" algn="just"/>
            <a:endParaRPr lang="ru-RU" sz="1600" dirty="0" smtClean="0">
              <a:latin typeface="Sylfaen" pitchFamily="18" charset="0"/>
            </a:endParaRPr>
          </a:p>
          <a:p>
            <a:pPr marL="88900" indent="452438" algn="just"/>
            <a:r>
              <a:rPr lang="ru-RU" sz="1600" dirty="0" smtClean="0">
                <a:latin typeface="Sylfaen" pitchFamily="18" charset="0"/>
              </a:rPr>
              <a:t>Кроме </a:t>
            </a:r>
            <a:r>
              <a:rPr lang="ru-RU" sz="1600" dirty="0">
                <a:latin typeface="Sylfaen" pitchFamily="18" charset="0"/>
              </a:rPr>
              <a:t>того, </a:t>
            </a:r>
            <a:r>
              <a:rPr lang="ru-RU" sz="1600" b="1" i="1" dirty="0">
                <a:solidFill>
                  <a:srgbClr val="002060"/>
                </a:solidFill>
                <a:latin typeface="Sylfaen" pitchFamily="18" charset="0"/>
              </a:rPr>
              <a:t>низкая успеваемость </a:t>
            </a:r>
            <a:r>
              <a:rPr lang="ru-RU" sz="1600" dirty="0">
                <a:latin typeface="Sylfaen" pitchFamily="18" charset="0"/>
              </a:rPr>
              <a:t>также является фактором риска проявлений насилия. </a:t>
            </a:r>
            <a:r>
              <a:rPr lang="ru-RU" sz="1600" dirty="0" smtClean="0">
                <a:latin typeface="Sylfaen" pitchFamily="18" charset="0"/>
              </a:rPr>
              <a:t>Неуспевающие </a:t>
            </a:r>
            <a:r>
              <a:rPr lang="ru-RU" sz="1600" dirty="0">
                <a:latin typeface="Sylfaen" pitchFamily="18" charset="0"/>
              </a:rPr>
              <a:t>девочки имеют больший риск проявления агрессии по отношению к сверстникам, чем мальчики с плохой успеваемостью</a:t>
            </a:r>
            <a:r>
              <a:rPr lang="ru-RU" sz="1600" dirty="0" smtClean="0">
                <a:latin typeface="Sylfaen" pitchFamily="18" charset="0"/>
              </a:rPr>
              <a:t>. Для мальчиков важнее успех в спорте, внешкольных мероприятиях, походах и др. видах деятельности. </a:t>
            </a:r>
            <a:endParaRPr lang="ru-RU" sz="1600" dirty="0">
              <a:latin typeface="Sylfaen" pitchFamily="18" charset="0"/>
            </a:endParaRPr>
          </a:p>
        </p:txBody>
      </p:sp>
      <p:sp>
        <p:nvSpPr>
          <p:cNvPr id="3" name="Номер слайда 2"/>
          <p:cNvSpPr>
            <a:spLocks noGrp="1"/>
          </p:cNvSpPr>
          <p:nvPr>
            <p:ph type="sldNum" sz="quarter" idx="12"/>
          </p:nvPr>
        </p:nvSpPr>
        <p:spPr/>
        <p:txBody>
          <a:bodyPr/>
          <a:lstStyle/>
          <a:p>
            <a:fld id="{811CBF66-31BF-4C9F-976F-02148014E1E4}" type="slidenum">
              <a:rPr lang="ru-RU" smtClean="0"/>
              <a:t>14</a:t>
            </a:fld>
            <a:endParaRPr lang="ru-RU"/>
          </a:p>
        </p:txBody>
      </p:sp>
    </p:spTree>
    <p:extLst>
      <p:ext uri="{BB962C8B-B14F-4D97-AF65-F5344CB8AC3E}">
        <p14:creationId xmlns:p14="http://schemas.microsoft.com/office/powerpoint/2010/main" val="15557198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4624"/>
            <a:ext cx="8928992" cy="2000548"/>
          </a:xfrm>
          <a:prstGeom prst="rect">
            <a:avLst/>
          </a:prstGeom>
        </p:spPr>
        <p:txBody>
          <a:bodyPr wrap="square">
            <a:spAutoFit/>
          </a:bodyPr>
          <a:lstStyle/>
          <a:p>
            <a:pPr indent="355600" algn="ctr"/>
            <a:r>
              <a:rPr lang="ru-RU" sz="2000" b="1" dirty="0" smtClean="0">
                <a:solidFill>
                  <a:schemeClr val="bg1"/>
                </a:solidFill>
                <a:latin typeface="Sylfaen" pitchFamily="18" charset="0"/>
              </a:rPr>
              <a:t>Насилие со </a:t>
            </a:r>
            <a:r>
              <a:rPr lang="ru-RU" sz="2000" b="1" dirty="0">
                <a:solidFill>
                  <a:schemeClr val="bg1"/>
                </a:solidFill>
                <a:latin typeface="Sylfaen" pitchFamily="18" charset="0"/>
              </a:rPr>
              <a:t>стороны учеников </a:t>
            </a:r>
            <a:r>
              <a:rPr lang="ru-RU" sz="2000" b="1" dirty="0" smtClean="0">
                <a:solidFill>
                  <a:schemeClr val="bg1"/>
                </a:solidFill>
                <a:latin typeface="Sylfaen" pitchFamily="18" charset="0"/>
              </a:rPr>
              <a:t>по </a:t>
            </a:r>
            <a:r>
              <a:rPr lang="ru-RU" sz="2000" b="1" dirty="0">
                <a:solidFill>
                  <a:schemeClr val="bg1"/>
                </a:solidFill>
                <a:latin typeface="Sylfaen" pitchFamily="18" charset="0"/>
              </a:rPr>
              <a:t>отношению к учителю </a:t>
            </a:r>
            <a:endParaRPr lang="ru-RU" sz="2000" b="1" dirty="0" smtClean="0">
              <a:solidFill>
                <a:schemeClr val="bg1"/>
              </a:solidFill>
              <a:latin typeface="Sylfaen" pitchFamily="18" charset="0"/>
            </a:endParaRPr>
          </a:p>
          <a:p>
            <a:pPr indent="355600" algn="just"/>
            <a:endParaRPr lang="ru-RU" sz="800" dirty="0">
              <a:latin typeface="Sylfaen" pitchFamily="18" charset="0"/>
            </a:endParaRPr>
          </a:p>
          <a:p>
            <a:pPr indent="355600" algn="just"/>
            <a:r>
              <a:rPr lang="ru-RU" sz="1600" dirty="0" smtClean="0">
                <a:solidFill>
                  <a:schemeClr val="bg1"/>
                </a:solidFill>
                <a:latin typeface="Sylfaen" pitchFamily="18" charset="0"/>
              </a:rPr>
              <a:t>Со </a:t>
            </a:r>
            <a:r>
              <a:rPr lang="ru-RU" sz="1600" dirty="0">
                <a:solidFill>
                  <a:schemeClr val="bg1"/>
                </a:solidFill>
                <a:latin typeface="Sylfaen" pitchFamily="18" charset="0"/>
              </a:rPr>
              <a:t>стороны учеников насилие по отношению к учителю может </a:t>
            </a:r>
            <a:r>
              <a:rPr lang="ru-RU" sz="1600" dirty="0" smtClean="0">
                <a:solidFill>
                  <a:schemeClr val="bg1"/>
                </a:solidFill>
                <a:latin typeface="Sylfaen" pitchFamily="18" charset="0"/>
              </a:rPr>
              <a:t>вы­ражаться в прерывании </a:t>
            </a:r>
            <a:r>
              <a:rPr lang="ru-RU" sz="1600" dirty="0">
                <a:solidFill>
                  <a:schemeClr val="bg1"/>
                </a:solidFill>
                <a:latin typeface="Sylfaen" pitchFamily="18" charset="0"/>
              </a:rPr>
              <a:t>учебного занятия вопросами не по </a:t>
            </a:r>
            <a:r>
              <a:rPr lang="ru-RU" sz="1600" dirty="0" smtClean="0">
                <a:solidFill>
                  <a:schemeClr val="bg1"/>
                </a:solidFill>
                <a:latin typeface="Sylfaen" pitchFamily="18" charset="0"/>
              </a:rPr>
              <a:t>сущест­ву</a:t>
            </a:r>
            <a:r>
              <a:rPr lang="ru-RU" sz="1600" dirty="0">
                <a:solidFill>
                  <a:schemeClr val="bg1"/>
                </a:solidFill>
                <a:latin typeface="Sylfaen" pitchFamily="18" charset="0"/>
              </a:rPr>
              <a:t>, давлении на преподавателя, апелляции к вышестоящим </a:t>
            </a:r>
            <a:r>
              <a:rPr lang="ru-RU" sz="1600" dirty="0" smtClean="0">
                <a:solidFill>
                  <a:schemeClr val="bg1"/>
                </a:solidFill>
                <a:latin typeface="Sylfaen" pitchFamily="18" charset="0"/>
              </a:rPr>
              <a:t>инстан­циям</a:t>
            </a:r>
            <a:r>
              <a:rPr lang="ru-RU" sz="1600" dirty="0">
                <a:solidFill>
                  <a:schemeClr val="bg1"/>
                </a:solidFill>
                <a:latin typeface="Sylfaen" pitchFamily="18" charset="0"/>
              </a:rPr>
              <a:t>, шуме, болтовне на занятии, панибратстве с преподавателем, </a:t>
            </a:r>
            <a:r>
              <a:rPr lang="ru-RU" sz="1600" dirty="0" smtClean="0">
                <a:solidFill>
                  <a:schemeClr val="bg1"/>
                </a:solidFill>
                <a:latin typeface="Sylfaen" pitchFamily="18" charset="0"/>
              </a:rPr>
              <a:t>опозданий </a:t>
            </a:r>
            <a:r>
              <a:rPr lang="ru-RU" sz="1600" dirty="0">
                <a:solidFill>
                  <a:schemeClr val="bg1"/>
                </a:solidFill>
                <a:latin typeface="Sylfaen" pitchFamily="18" charset="0"/>
              </a:rPr>
              <a:t>на учебное занятие, сопровождающимся для пущего </a:t>
            </a:r>
            <a:r>
              <a:rPr lang="ru-RU" sz="1600" dirty="0" smtClean="0">
                <a:solidFill>
                  <a:schemeClr val="bg1"/>
                </a:solidFill>
                <a:latin typeface="Sylfaen" pitchFamily="18" charset="0"/>
              </a:rPr>
              <a:t>эффекта </a:t>
            </a:r>
            <a:r>
              <a:rPr lang="ru-RU" sz="1600" dirty="0">
                <a:solidFill>
                  <a:schemeClr val="bg1"/>
                </a:solidFill>
                <a:latin typeface="Sylfaen" pitchFamily="18" charset="0"/>
              </a:rPr>
              <a:t>громкими извинениями, грубости, указании преподавателю </a:t>
            </a:r>
            <a:r>
              <a:rPr lang="ru-RU" sz="1600" dirty="0" smtClean="0">
                <a:solidFill>
                  <a:schemeClr val="bg1"/>
                </a:solidFill>
                <a:latin typeface="Sylfaen" pitchFamily="18" charset="0"/>
              </a:rPr>
              <a:t>на </a:t>
            </a:r>
            <a:r>
              <a:rPr lang="ru-RU" sz="1600" dirty="0">
                <a:solidFill>
                  <a:schemeClr val="bg1"/>
                </a:solidFill>
                <a:latin typeface="Sylfaen" pitchFamily="18" charset="0"/>
              </a:rPr>
              <a:t>низкий уровень его знаний, «торговле» из-за </a:t>
            </a:r>
            <a:r>
              <a:rPr lang="ru-RU" sz="1600" dirty="0" smtClean="0">
                <a:solidFill>
                  <a:schemeClr val="bg1"/>
                </a:solidFill>
                <a:latin typeface="Sylfaen" pitchFamily="18" charset="0"/>
              </a:rPr>
              <a:t>оценки.</a:t>
            </a:r>
          </a:p>
        </p:txBody>
      </p:sp>
      <p:sp>
        <p:nvSpPr>
          <p:cNvPr id="3" name="Прямоугольник 2"/>
          <p:cNvSpPr/>
          <p:nvPr/>
        </p:nvSpPr>
        <p:spPr>
          <a:xfrm>
            <a:off x="107504" y="1988840"/>
            <a:ext cx="8928992" cy="1077218"/>
          </a:xfrm>
          <a:prstGeom prst="rect">
            <a:avLst/>
          </a:prstGeom>
        </p:spPr>
        <p:txBody>
          <a:bodyPr wrap="square">
            <a:spAutoFit/>
          </a:bodyPr>
          <a:lstStyle/>
          <a:p>
            <a:pPr indent="266700" algn="ctr"/>
            <a:r>
              <a:rPr lang="ru-RU" sz="1600" dirty="0" smtClean="0">
                <a:solidFill>
                  <a:schemeClr val="bg1"/>
                </a:solidFill>
                <a:latin typeface="Sylfaen" pitchFamily="18" charset="0"/>
              </a:rPr>
              <a:t>Современные </a:t>
            </a:r>
            <a:r>
              <a:rPr lang="ru-RU" sz="1600" dirty="0">
                <a:solidFill>
                  <a:schemeClr val="bg1"/>
                </a:solidFill>
                <a:latin typeface="Sylfaen" pitchFamily="18" charset="0"/>
              </a:rPr>
              <a:t>школь­ники часто психологически доводят педагогов до эмоциональных срывов, а затем, записав всю «сцену» на камеру мобильника, пере­сылают видео друзьям. Нередко школьники выкладывают в Интер­нете обработанные в программе «Фотошоп» фотографии учителей для всеобщего </a:t>
            </a:r>
            <a:r>
              <a:rPr lang="ru-RU" sz="1600" dirty="0" smtClean="0">
                <a:solidFill>
                  <a:schemeClr val="bg1"/>
                </a:solidFill>
                <a:latin typeface="Sylfaen" pitchFamily="18" charset="0"/>
              </a:rPr>
              <a:t>осмеяния</a:t>
            </a:r>
            <a:r>
              <a:rPr lang="ru-RU" sz="1600" dirty="0">
                <a:solidFill>
                  <a:schemeClr val="bg1"/>
                </a:solidFill>
                <a:latin typeface="Sylfaen" pitchFamily="18" charset="0"/>
              </a:rPr>
              <a:t>.</a:t>
            </a:r>
          </a:p>
        </p:txBody>
      </p:sp>
      <p:pic>
        <p:nvPicPr>
          <p:cNvPr id="2050" name="Picture 2" descr="C:\Users\Storm\Desktop\1329993257_1.jpg"/>
          <p:cNvPicPr>
            <a:picLocks noChangeAspect="1" noChangeArrowheads="1"/>
          </p:cNvPicPr>
          <p:nvPr/>
        </p:nvPicPr>
        <p:blipFill rotWithShape="1">
          <a:blip r:embed="rId2">
            <a:extLst>
              <a:ext uri="{28A0092B-C50C-407E-A947-70E740481C1C}">
                <a14:useLocalDpi xmlns:a14="http://schemas.microsoft.com/office/drawing/2010/main" val="0"/>
              </a:ext>
            </a:extLst>
          </a:blip>
          <a:srcRect b="14312"/>
          <a:stretch/>
        </p:blipFill>
        <p:spPr bwMode="auto">
          <a:xfrm>
            <a:off x="1026847" y="3066058"/>
            <a:ext cx="7090303" cy="297312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0" y="5957218"/>
            <a:ext cx="9158806" cy="923330"/>
          </a:xfrm>
          <a:prstGeom prst="rect">
            <a:avLst/>
          </a:prstGeom>
        </p:spPr>
        <p:txBody>
          <a:bodyPr wrap="square">
            <a:spAutoFit/>
          </a:bodyPr>
          <a:lstStyle/>
          <a:p>
            <a:pPr algn="ctr"/>
            <a:r>
              <a:rPr lang="ru-RU" b="1" dirty="0" smtClean="0"/>
              <a:t>«</a:t>
            </a:r>
            <a:r>
              <a:rPr lang="ru-RU" b="1" dirty="0"/>
              <a:t>Главная причина детской агрессии по отношению к учителям кроется в человеческих и профессиональных качествах самих </a:t>
            </a:r>
            <a:r>
              <a:rPr lang="ru-RU" b="1" dirty="0" smtClean="0"/>
              <a:t>педагогов. </a:t>
            </a:r>
          </a:p>
          <a:p>
            <a:pPr algn="ctr"/>
            <a:r>
              <a:rPr lang="ru-RU" b="1" dirty="0" smtClean="0"/>
              <a:t>Учитель </a:t>
            </a:r>
            <a:r>
              <a:rPr lang="ru-RU" b="1" dirty="0"/>
              <a:t>обязан знать детскую психологию и предупреждать всевозможные конфликты. </a:t>
            </a:r>
          </a:p>
        </p:txBody>
      </p:sp>
      <p:sp>
        <p:nvSpPr>
          <p:cNvPr id="4" name="Номер слайда 3"/>
          <p:cNvSpPr>
            <a:spLocks noGrp="1"/>
          </p:cNvSpPr>
          <p:nvPr>
            <p:ph type="sldNum" sz="quarter" idx="12"/>
          </p:nvPr>
        </p:nvSpPr>
        <p:spPr/>
        <p:txBody>
          <a:bodyPr/>
          <a:lstStyle/>
          <a:p>
            <a:fld id="{811CBF66-31BF-4C9F-976F-02148014E1E4}" type="slidenum">
              <a:rPr lang="ru-RU" smtClean="0"/>
              <a:t>15</a:t>
            </a:fld>
            <a:endParaRPr lang="ru-RU"/>
          </a:p>
        </p:txBody>
      </p:sp>
    </p:spTree>
    <p:extLst>
      <p:ext uri="{BB962C8B-B14F-4D97-AF65-F5344CB8AC3E}">
        <p14:creationId xmlns:p14="http://schemas.microsoft.com/office/powerpoint/2010/main" val="41899999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35496" y="0"/>
            <a:ext cx="9073008" cy="7017306"/>
          </a:xfrm>
          <a:prstGeom prst="rect">
            <a:avLst/>
          </a:prstGeom>
        </p:spPr>
        <p:txBody>
          <a:bodyPr wrap="square">
            <a:spAutoFit/>
          </a:bodyPr>
          <a:lstStyle/>
          <a:p>
            <a:pPr algn="ctr"/>
            <a:r>
              <a:rPr lang="ru-RU" b="1" dirty="0">
                <a:solidFill>
                  <a:srgbClr val="FFC000"/>
                </a:solidFill>
                <a:latin typeface="Sylfaen" pitchFamily="18" charset="0"/>
              </a:rPr>
              <a:t>Типы агрессивно-насильственных взаимоотношений</a:t>
            </a:r>
          </a:p>
          <a:p>
            <a:pPr algn="just"/>
            <a:endParaRPr lang="ru-RU" sz="800" dirty="0">
              <a:latin typeface="Sylfaen" pitchFamily="18" charset="0"/>
            </a:endParaRPr>
          </a:p>
          <a:p>
            <a:pPr algn="just"/>
            <a:r>
              <a:rPr lang="ru-RU" sz="1600" b="1" dirty="0">
                <a:solidFill>
                  <a:srgbClr val="7030A0"/>
                </a:solidFill>
                <a:latin typeface="Sylfaen" pitchFamily="18" charset="0"/>
              </a:rPr>
              <a:t>Хэйзинг</a:t>
            </a:r>
            <a:r>
              <a:rPr lang="ru-RU" sz="1600" dirty="0">
                <a:latin typeface="Sylfaen" pitchFamily="18" charset="0"/>
              </a:rPr>
              <a:t> (от англ. </a:t>
            </a:r>
            <a:r>
              <a:rPr lang="ru-RU" sz="1600" dirty="0" err="1">
                <a:latin typeface="Sylfaen" pitchFamily="18" charset="0"/>
              </a:rPr>
              <a:t>hazing</a:t>
            </a:r>
            <a:r>
              <a:rPr lang="ru-RU" sz="1600" dirty="0">
                <a:latin typeface="Sylfaen" pitchFamily="18" charset="0"/>
              </a:rPr>
              <a:t> - издевательство) - ритуальные издевательства, </a:t>
            </a:r>
            <a:r>
              <a:rPr lang="ru-RU" sz="1600" dirty="0" smtClean="0">
                <a:latin typeface="Sylfaen" pitchFamily="18" charset="0"/>
              </a:rPr>
              <a:t>при которой </a:t>
            </a:r>
            <a:r>
              <a:rPr lang="ru-RU" sz="1600" dirty="0">
                <a:latin typeface="Sylfaen" pitchFamily="18" charset="0"/>
              </a:rPr>
              <a:t>школьники проходят через череду разнообразных испытаний и </a:t>
            </a:r>
            <a:r>
              <a:rPr lang="ru-RU" sz="1600" dirty="0" smtClean="0">
                <a:latin typeface="Sylfaen" pitchFamily="18" charset="0"/>
              </a:rPr>
              <a:t>унижений (передвижение </a:t>
            </a:r>
            <a:r>
              <a:rPr lang="ru-RU" sz="1600" dirty="0">
                <a:latin typeface="Sylfaen" pitchFamily="18" charset="0"/>
              </a:rPr>
              <a:t>вприсядку, стояние под холодным </a:t>
            </a:r>
            <a:r>
              <a:rPr lang="ru-RU" sz="1600" dirty="0" smtClean="0">
                <a:latin typeface="Sylfaen" pitchFamily="18" charset="0"/>
              </a:rPr>
              <a:t>дождём </a:t>
            </a:r>
            <a:r>
              <a:rPr lang="ru-RU" sz="1600" dirty="0">
                <a:latin typeface="Sylfaen" pitchFamily="18" charset="0"/>
              </a:rPr>
              <a:t>без </a:t>
            </a:r>
            <a:r>
              <a:rPr lang="ru-RU" sz="1600" dirty="0" smtClean="0">
                <a:latin typeface="Sylfaen" pitchFamily="18" charset="0"/>
              </a:rPr>
              <a:t>одежды, употребление </a:t>
            </a:r>
            <a:r>
              <a:rPr lang="ru-RU" sz="1600" dirty="0">
                <a:latin typeface="Sylfaen" pitchFamily="18" charset="0"/>
              </a:rPr>
              <a:t>большого количества воды и пр.) с целью доказать </a:t>
            </a:r>
            <a:r>
              <a:rPr lang="ru-RU" sz="1600" dirty="0" smtClean="0">
                <a:latin typeface="Sylfaen" pitchFamily="18" charset="0"/>
              </a:rPr>
              <a:t>своё </a:t>
            </a:r>
            <a:r>
              <a:rPr lang="ru-RU" sz="1600" dirty="0">
                <a:latin typeface="Sylfaen" pitchFamily="18" charset="0"/>
              </a:rPr>
              <a:t>право </a:t>
            </a:r>
            <a:r>
              <a:rPr lang="ru-RU" sz="1600" dirty="0" smtClean="0">
                <a:latin typeface="Sylfaen" pitchFamily="18" charset="0"/>
              </a:rPr>
              <a:t>на принадлежность </a:t>
            </a:r>
            <a:r>
              <a:rPr lang="ru-RU" sz="1600" dirty="0">
                <a:latin typeface="Sylfaen" pitchFamily="18" charset="0"/>
              </a:rPr>
              <a:t>к той или иной группе. Присутствует только в </a:t>
            </a:r>
            <a:r>
              <a:rPr lang="ru-RU" sz="1600" dirty="0" smtClean="0">
                <a:latin typeface="Sylfaen" pitchFamily="18" charset="0"/>
              </a:rPr>
              <a:t>ситуации наличия </a:t>
            </a:r>
            <a:r>
              <a:rPr lang="ru-RU" sz="1600" dirty="0">
                <a:latin typeface="Sylfaen" pitchFamily="18" charset="0"/>
              </a:rPr>
              <a:t>некой закрытой группы, в которую нельзя войти по доброй </a:t>
            </a:r>
            <a:r>
              <a:rPr lang="ru-RU" sz="1600" dirty="0" smtClean="0">
                <a:latin typeface="Sylfaen" pitchFamily="18" charset="0"/>
              </a:rPr>
              <a:t>воле.</a:t>
            </a:r>
          </a:p>
          <a:p>
            <a:pPr algn="just"/>
            <a:endParaRPr lang="ru-RU" sz="800" b="1" dirty="0">
              <a:latin typeface="Sylfaen" pitchFamily="18" charset="0"/>
            </a:endParaRPr>
          </a:p>
          <a:p>
            <a:pPr algn="just"/>
            <a:r>
              <a:rPr lang="ru-RU" sz="1600" b="1" dirty="0" smtClean="0">
                <a:solidFill>
                  <a:srgbClr val="7030A0"/>
                </a:solidFill>
                <a:latin typeface="Sylfaen" pitchFamily="18" charset="0"/>
              </a:rPr>
              <a:t>Мобинг</a:t>
            </a:r>
            <a:r>
              <a:rPr lang="ru-RU" sz="1600" dirty="0" smtClean="0">
                <a:latin typeface="Sylfaen" pitchFamily="18" charset="0"/>
              </a:rPr>
              <a:t> </a:t>
            </a:r>
            <a:r>
              <a:rPr lang="ru-RU" sz="1600" dirty="0">
                <a:latin typeface="Sylfaen" pitchFamily="18" charset="0"/>
              </a:rPr>
              <a:t>(от англ. </a:t>
            </a:r>
            <a:r>
              <a:rPr lang="ru-RU" sz="1600" dirty="0" err="1">
                <a:latin typeface="Sylfaen" pitchFamily="18" charset="0"/>
              </a:rPr>
              <a:t>mob</a:t>
            </a:r>
            <a:r>
              <a:rPr lang="ru-RU" sz="1600" dirty="0">
                <a:latin typeface="Sylfaen" pitchFamily="18" charset="0"/>
              </a:rPr>
              <a:t> - грубить, хамить, нападать стаей) – подавление </a:t>
            </a:r>
            <a:r>
              <a:rPr lang="ru-RU" sz="1600" dirty="0" smtClean="0">
                <a:latin typeface="Sylfaen" pitchFamily="18" charset="0"/>
              </a:rPr>
              <a:t>коллективом одиночек</a:t>
            </a:r>
            <a:r>
              <a:rPr lang="ru-RU" sz="1600" dirty="0">
                <a:latin typeface="Sylfaen" pitchFamily="18" charset="0"/>
              </a:rPr>
              <a:t>, «белых ворон», недоброжелательные или агрессивные действия </a:t>
            </a:r>
            <a:r>
              <a:rPr lang="ru-RU" sz="1600" dirty="0" smtClean="0">
                <a:latin typeface="Sylfaen" pitchFamily="18" charset="0"/>
              </a:rPr>
              <a:t>со стороны </a:t>
            </a:r>
            <a:r>
              <a:rPr lang="ru-RU" sz="1600" dirty="0">
                <a:latin typeface="Sylfaen" pitchFamily="18" charset="0"/>
              </a:rPr>
              <a:t>группы, направленные на одного из членов коллектива, </a:t>
            </a:r>
            <a:r>
              <a:rPr lang="ru-RU" sz="1600" dirty="0" smtClean="0">
                <a:latin typeface="Sylfaen" pitchFamily="18" charset="0"/>
              </a:rPr>
              <a:t>которые производятся </a:t>
            </a:r>
            <a:r>
              <a:rPr lang="ru-RU" sz="1600" dirty="0">
                <a:latin typeface="Sylfaen" pitchFamily="18" charset="0"/>
              </a:rPr>
              <a:t>систематически в течение длительного времени, так </a:t>
            </a:r>
            <a:r>
              <a:rPr lang="ru-RU" sz="1600" dirty="0" smtClean="0">
                <a:latin typeface="Sylfaen" pitchFamily="18" charset="0"/>
              </a:rPr>
              <a:t>называемый целевой </a:t>
            </a:r>
            <a:r>
              <a:rPr lang="ru-RU" sz="1600" dirty="0">
                <a:latin typeface="Sylfaen" pitchFamily="18" charset="0"/>
              </a:rPr>
              <a:t>психотеррор. При мобинге цель – устранить человека из группы, тот </a:t>
            </a:r>
            <a:r>
              <a:rPr lang="ru-RU" sz="1600" dirty="0" smtClean="0">
                <a:latin typeface="Sylfaen" pitchFamily="18" charset="0"/>
              </a:rPr>
              <a:t>кто силен </a:t>
            </a:r>
            <a:r>
              <a:rPr lang="ru-RU" sz="1600" dirty="0">
                <a:latin typeface="Sylfaen" pitchFamily="18" charset="0"/>
              </a:rPr>
              <a:t>и воспринимается как опасный и угрожающий, как возможный конкурент</a:t>
            </a:r>
            <a:r>
              <a:rPr lang="ru-RU" sz="1600" dirty="0" smtClean="0">
                <a:latin typeface="Sylfaen" pitchFamily="18" charset="0"/>
              </a:rPr>
              <a:t>.</a:t>
            </a:r>
          </a:p>
          <a:p>
            <a:pPr algn="just"/>
            <a:endParaRPr lang="ru-RU" sz="800" b="1" dirty="0" smtClean="0">
              <a:latin typeface="Sylfaen" pitchFamily="18" charset="0"/>
            </a:endParaRPr>
          </a:p>
          <a:p>
            <a:pPr algn="just"/>
            <a:r>
              <a:rPr lang="ru-RU" sz="1600" b="1" dirty="0" smtClean="0">
                <a:solidFill>
                  <a:srgbClr val="7030A0"/>
                </a:solidFill>
                <a:latin typeface="Sylfaen" pitchFamily="18" charset="0"/>
              </a:rPr>
              <a:t>Дедовщина</a:t>
            </a:r>
            <a:r>
              <a:rPr lang="ru-RU" sz="1600" dirty="0" smtClean="0">
                <a:latin typeface="Sylfaen" pitchFamily="18" charset="0"/>
              </a:rPr>
              <a:t> - </a:t>
            </a:r>
            <a:r>
              <a:rPr lang="ru-RU" sz="1600" dirty="0">
                <a:latin typeface="Sylfaen" pitchFamily="18" charset="0"/>
              </a:rPr>
              <a:t>издевательства, практикуемые старшими по отношению к </a:t>
            </a:r>
            <a:r>
              <a:rPr lang="ru-RU" sz="1600" dirty="0" smtClean="0">
                <a:latin typeface="Sylfaen" pitchFamily="18" charset="0"/>
              </a:rPr>
              <a:t>младшим в </a:t>
            </a:r>
            <a:r>
              <a:rPr lang="ru-RU" sz="1600" dirty="0">
                <a:latin typeface="Sylfaen" pitchFamily="18" charset="0"/>
              </a:rPr>
              <a:t>так называемых группах «принудительного членства» (группы из </a:t>
            </a:r>
            <a:r>
              <a:rPr lang="ru-RU" sz="1600" dirty="0" smtClean="0">
                <a:latin typeface="Sylfaen" pitchFamily="18" charset="0"/>
              </a:rPr>
              <a:t>которых нельзя </a:t>
            </a:r>
            <a:r>
              <a:rPr lang="ru-RU" sz="1600" dirty="0">
                <a:latin typeface="Sylfaen" pitchFamily="18" charset="0"/>
              </a:rPr>
              <a:t>выйти по собственной воле). По типу дедовщины могут </a:t>
            </a:r>
            <a:r>
              <a:rPr lang="ru-RU" sz="1600" dirty="0" smtClean="0">
                <a:latin typeface="Sylfaen" pitchFamily="18" charset="0"/>
              </a:rPr>
              <a:t>развиваться издевательства </a:t>
            </a:r>
            <a:r>
              <a:rPr lang="ru-RU" sz="1600" dirty="0">
                <a:latin typeface="Sylfaen" pitchFamily="18" charset="0"/>
              </a:rPr>
              <a:t>в коллективе класса во взаимоотношениях </a:t>
            </a:r>
            <a:r>
              <a:rPr lang="ru-RU" sz="1600" dirty="0" err="1">
                <a:latin typeface="Sylfaen" pitchFamily="18" charset="0"/>
              </a:rPr>
              <a:t>микрогрупп</a:t>
            </a:r>
            <a:r>
              <a:rPr lang="ru-RU" sz="1600" dirty="0">
                <a:latin typeface="Sylfaen" pitchFamily="18" charset="0"/>
              </a:rPr>
              <a:t> </a:t>
            </a:r>
            <a:r>
              <a:rPr lang="ru-RU" sz="1600" dirty="0" smtClean="0">
                <a:latin typeface="Sylfaen" pitchFamily="18" charset="0"/>
              </a:rPr>
              <a:t>либо отношения </a:t>
            </a:r>
            <a:r>
              <a:rPr lang="ru-RU" sz="1600" dirty="0">
                <a:latin typeface="Sylfaen" pitchFamily="18" charset="0"/>
              </a:rPr>
              <a:t>«</a:t>
            </a:r>
            <a:r>
              <a:rPr lang="ru-RU" sz="1600" dirty="0" smtClean="0">
                <a:latin typeface="Sylfaen" pitchFamily="18" charset="0"/>
              </a:rPr>
              <a:t>родитель-ребёнок</a:t>
            </a:r>
            <a:r>
              <a:rPr lang="ru-RU" sz="1600" dirty="0">
                <a:latin typeface="Sylfaen" pitchFamily="18" charset="0"/>
              </a:rPr>
              <a:t>» в семье</a:t>
            </a:r>
            <a:r>
              <a:rPr lang="ru-RU" sz="1600" dirty="0" smtClean="0">
                <a:latin typeface="Sylfaen" pitchFamily="18" charset="0"/>
              </a:rPr>
              <a:t>.</a:t>
            </a:r>
          </a:p>
          <a:p>
            <a:pPr algn="just"/>
            <a:endParaRPr lang="ru-RU" sz="800" dirty="0">
              <a:latin typeface="Sylfaen" pitchFamily="18" charset="0"/>
            </a:endParaRPr>
          </a:p>
          <a:p>
            <a:pPr algn="just"/>
            <a:r>
              <a:rPr lang="ru-RU" sz="1600" b="1" dirty="0">
                <a:solidFill>
                  <a:srgbClr val="7030A0"/>
                </a:solidFill>
                <a:latin typeface="Sylfaen" pitchFamily="18" charset="0"/>
              </a:rPr>
              <a:t>Буллинг</a:t>
            </a:r>
            <a:r>
              <a:rPr lang="ru-RU" sz="1600" dirty="0">
                <a:solidFill>
                  <a:srgbClr val="FFC000"/>
                </a:solidFill>
                <a:latin typeface="Sylfaen" pitchFamily="18" charset="0"/>
              </a:rPr>
              <a:t> </a:t>
            </a:r>
            <a:r>
              <a:rPr lang="ru-RU" sz="1600" dirty="0">
                <a:latin typeface="Sylfaen" pitchFamily="18" charset="0"/>
              </a:rPr>
              <a:t>– длительное, умышленное физическая или психическая </a:t>
            </a:r>
            <a:r>
              <a:rPr lang="ru-RU" sz="1600" dirty="0" smtClean="0">
                <a:latin typeface="Sylfaen" pitchFamily="18" charset="0"/>
              </a:rPr>
              <a:t>травля со </a:t>
            </a:r>
            <a:r>
              <a:rPr lang="ru-RU" sz="1600" dirty="0">
                <a:latin typeface="Sylfaen" pitchFamily="18" charset="0"/>
              </a:rPr>
              <a:t>стороны одного по отношению к другому, не способному </a:t>
            </a:r>
            <a:r>
              <a:rPr lang="ru-RU" sz="1600" dirty="0" smtClean="0">
                <a:latin typeface="Sylfaen" pitchFamily="18" charset="0"/>
              </a:rPr>
              <a:t>защитить себя </a:t>
            </a:r>
            <a:r>
              <a:rPr lang="ru-RU" sz="1600" dirty="0">
                <a:latin typeface="Sylfaen" pitchFamily="18" charset="0"/>
              </a:rPr>
              <a:t>в данной ситуации</a:t>
            </a:r>
            <a:r>
              <a:rPr lang="ru-RU" sz="1600" dirty="0" smtClean="0">
                <a:latin typeface="Sylfaen" pitchFamily="18" charset="0"/>
              </a:rPr>
              <a:t>.</a:t>
            </a:r>
          </a:p>
          <a:p>
            <a:pPr algn="just"/>
            <a:endParaRPr lang="ru-RU" sz="800" dirty="0" smtClean="0">
              <a:latin typeface="Sylfaen" pitchFamily="18" charset="0"/>
            </a:endParaRPr>
          </a:p>
          <a:p>
            <a:pPr algn="just"/>
            <a:r>
              <a:rPr lang="ru-RU" sz="1600" b="1" dirty="0">
                <a:solidFill>
                  <a:srgbClr val="7030A0"/>
                </a:solidFill>
                <a:latin typeface="Sylfaen" pitchFamily="18" charset="0"/>
              </a:rPr>
              <a:t>Харассмент</a:t>
            </a:r>
            <a:r>
              <a:rPr lang="ru-RU" sz="1600" dirty="0">
                <a:latin typeface="Sylfaen" pitchFamily="18" charset="0"/>
              </a:rPr>
              <a:t> (</a:t>
            </a:r>
            <a:r>
              <a:rPr lang="ru-RU" sz="1600" dirty="0" err="1">
                <a:latin typeface="Sylfaen" pitchFamily="18" charset="0"/>
              </a:rPr>
              <a:t>harassment</a:t>
            </a:r>
            <a:r>
              <a:rPr lang="ru-RU" sz="1600" dirty="0">
                <a:latin typeface="Sylfaen" pitchFamily="18" charset="0"/>
              </a:rPr>
              <a:t> - </a:t>
            </a:r>
            <a:r>
              <a:rPr lang="ru-RU" sz="1600" b="1" dirty="0">
                <a:latin typeface="Sylfaen" pitchFamily="18" charset="0"/>
              </a:rPr>
              <a:t>Домогательство)</a:t>
            </a:r>
            <a:r>
              <a:rPr lang="ru-RU" sz="1600" dirty="0">
                <a:latin typeface="Sylfaen" pitchFamily="18" charset="0"/>
              </a:rPr>
              <a:t> — причиняющее неудобство или вред поведение, нарушающее неприкосновенность частной жизни лица. Такое поведение может заключаться в прямых или косвенных словесных оскорблениях или угрозах, недоброжелательных замечаниях, грубых шутках или инсинуациях, нежелательных письмах или звонках, показе оскорбительных или унизительных фотографий, запугивании, похотливых жестах, ненужных прикосновениях, похлопываниях, поцелуях, щипках, ударах, физическом нападении или в других подобных действиях</a:t>
            </a:r>
            <a:r>
              <a:rPr lang="ru-RU" sz="1600" dirty="0" smtClean="0">
                <a:latin typeface="Sylfaen" pitchFamily="18" charset="0"/>
              </a:rPr>
              <a:t>.</a:t>
            </a:r>
            <a:endParaRPr lang="ru-RU" sz="1600" dirty="0">
              <a:latin typeface="Sylfaen" pitchFamily="18" charset="0"/>
            </a:endParaRPr>
          </a:p>
        </p:txBody>
      </p:sp>
      <p:sp>
        <p:nvSpPr>
          <p:cNvPr id="2" name="Номер слайда 1"/>
          <p:cNvSpPr>
            <a:spLocks noGrp="1"/>
          </p:cNvSpPr>
          <p:nvPr>
            <p:ph type="sldNum" sz="quarter" idx="12"/>
          </p:nvPr>
        </p:nvSpPr>
        <p:spPr/>
        <p:txBody>
          <a:bodyPr/>
          <a:lstStyle/>
          <a:p>
            <a:fld id="{811CBF66-31BF-4C9F-976F-02148014E1E4}" type="slidenum">
              <a:rPr lang="ru-RU" smtClean="0"/>
              <a:t>16</a:t>
            </a:fld>
            <a:endParaRPr lang="ru-RU"/>
          </a:p>
        </p:txBody>
      </p:sp>
    </p:spTree>
    <p:extLst>
      <p:ext uri="{BB962C8B-B14F-4D97-AF65-F5344CB8AC3E}">
        <p14:creationId xmlns:p14="http://schemas.microsoft.com/office/powerpoint/2010/main" val="40661812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31902"/>
            <a:ext cx="6048672" cy="1384995"/>
          </a:xfrm>
          <a:prstGeom prst="rect">
            <a:avLst/>
          </a:prstGeom>
        </p:spPr>
        <p:txBody>
          <a:bodyPr wrap="square">
            <a:spAutoFit/>
          </a:bodyPr>
          <a:lstStyle/>
          <a:p>
            <a:pPr algn="just"/>
            <a:r>
              <a:rPr lang="ru-RU" sz="2400" b="1" dirty="0">
                <a:solidFill>
                  <a:schemeClr val="bg1"/>
                </a:solidFill>
                <a:latin typeface="Sylfaen" pitchFamily="18" charset="0"/>
              </a:rPr>
              <a:t>Школьный буллинг </a:t>
            </a:r>
            <a:r>
              <a:rPr lang="ru-RU" sz="2400" b="1" dirty="0" smtClean="0">
                <a:solidFill>
                  <a:schemeClr val="bg1"/>
                </a:solidFill>
                <a:latin typeface="Sylfaen" pitchFamily="18" charset="0"/>
              </a:rPr>
              <a:t> </a:t>
            </a:r>
            <a:r>
              <a:rPr lang="ru-RU" sz="2000" dirty="0">
                <a:latin typeface="Sylfaen" pitchFamily="18" charset="0"/>
              </a:rPr>
              <a:t>– длительный процесс сознательного </a:t>
            </a:r>
            <a:r>
              <a:rPr lang="ru-RU" sz="2000" dirty="0" smtClean="0">
                <a:latin typeface="Sylfaen" pitchFamily="18" charset="0"/>
              </a:rPr>
              <a:t>жёсткого </a:t>
            </a:r>
            <a:r>
              <a:rPr lang="ru-RU" sz="2000" dirty="0">
                <a:latin typeface="Sylfaen" pitchFamily="18" charset="0"/>
              </a:rPr>
              <a:t>отношения, физического и (или) психического, со стороны одного или группы детей к другому </a:t>
            </a:r>
            <a:r>
              <a:rPr lang="ru-RU" sz="2000" dirty="0" smtClean="0">
                <a:latin typeface="Sylfaen" pitchFamily="18" charset="0"/>
              </a:rPr>
              <a:t>ребёнку </a:t>
            </a:r>
            <a:r>
              <a:rPr lang="ru-RU" sz="2000" dirty="0">
                <a:latin typeface="Sylfaen" pitchFamily="18" charset="0"/>
              </a:rPr>
              <a:t>(другим детям). </a:t>
            </a:r>
          </a:p>
        </p:txBody>
      </p:sp>
      <p:pic>
        <p:nvPicPr>
          <p:cNvPr id="3" name="Picture 4" descr="master18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1916" y="31902"/>
            <a:ext cx="28797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p:cNvSpPr>
            <a:spLocks noChangeArrowheads="1"/>
          </p:cNvSpPr>
          <p:nvPr/>
        </p:nvSpPr>
        <p:spPr bwMode="auto">
          <a:xfrm>
            <a:off x="179884" y="2138896"/>
            <a:ext cx="5903912" cy="914400"/>
          </a:xfrm>
          <a:prstGeom prst="roundRect">
            <a:avLst>
              <a:gd name="adj" fmla="val 50000"/>
            </a:avLst>
          </a:prstGeom>
          <a:solidFill>
            <a:srgbClr val="FFFC12"/>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FFFC1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ru-RU" sz="3200" b="1" i="1" dirty="0"/>
              <a:t>Формы школьного буллинга</a:t>
            </a:r>
          </a:p>
        </p:txBody>
      </p:sp>
      <p:sp>
        <p:nvSpPr>
          <p:cNvPr id="5" name="Rectangle 4"/>
          <p:cNvSpPr>
            <a:spLocks noChangeArrowheads="1"/>
          </p:cNvSpPr>
          <p:nvPr/>
        </p:nvSpPr>
        <p:spPr bwMode="auto">
          <a:xfrm>
            <a:off x="5580112" y="3870240"/>
            <a:ext cx="3314260" cy="1329085"/>
          </a:xfrm>
          <a:prstGeom prst="rect">
            <a:avLst/>
          </a:prstGeom>
          <a:solidFill>
            <a:srgbClr val="65F5E7"/>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5F5E7"/>
            </a:extrusionClr>
          </a:sp3d>
          <a:extLs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flatTx/>
          </a:bodyPr>
          <a:lstStyle/>
          <a:p>
            <a:pPr algn="ctr"/>
            <a:r>
              <a:rPr lang="ru-RU" sz="2600" dirty="0">
                <a:latin typeface="Sylfaen" pitchFamily="18" charset="0"/>
              </a:rPr>
              <a:t>Взрослый (Агрессор) – </a:t>
            </a:r>
          </a:p>
          <a:p>
            <a:pPr algn="ctr"/>
            <a:r>
              <a:rPr lang="ru-RU" sz="2600" dirty="0">
                <a:latin typeface="Sylfaen" pitchFamily="18" charset="0"/>
              </a:rPr>
              <a:t>Ученик (Жертва)</a:t>
            </a:r>
          </a:p>
        </p:txBody>
      </p:sp>
      <p:sp>
        <p:nvSpPr>
          <p:cNvPr id="6" name="Line 7"/>
          <p:cNvSpPr>
            <a:spLocks noChangeShapeType="1"/>
          </p:cNvSpPr>
          <p:nvPr/>
        </p:nvSpPr>
        <p:spPr bwMode="auto">
          <a:xfrm flipH="1">
            <a:off x="1400984" y="3053296"/>
            <a:ext cx="1730855" cy="743786"/>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 name="Line 8"/>
          <p:cNvSpPr>
            <a:spLocks noChangeShapeType="1"/>
          </p:cNvSpPr>
          <p:nvPr/>
        </p:nvSpPr>
        <p:spPr bwMode="auto">
          <a:xfrm>
            <a:off x="4644008" y="3053296"/>
            <a:ext cx="2088231" cy="663736"/>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 name="Line 12"/>
          <p:cNvSpPr>
            <a:spLocks noChangeShapeType="1"/>
          </p:cNvSpPr>
          <p:nvPr/>
        </p:nvSpPr>
        <p:spPr bwMode="auto">
          <a:xfrm>
            <a:off x="4067944" y="3053296"/>
            <a:ext cx="0" cy="239192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 name="Rectangle 13"/>
          <p:cNvSpPr>
            <a:spLocks noChangeArrowheads="1"/>
          </p:cNvSpPr>
          <p:nvPr/>
        </p:nvSpPr>
        <p:spPr bwMode="auto">
          <a:xfrm>
            <a:off x="2664338" y="5661248"/>
            <a:ext cx="3384598" cy="1081112"/>
          </a:xfrm>
          <a:prstGeom prst="rect">
            <a:avLst/>
          </a:prstGeom>
          <a:solidFill>
            <a:srgbClr val="EAD6D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EAD6D6"/>
            </a:extrusionClr>
          </a:sp3d>
          <a:extLs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flatTx/>
          </a:bodyPr>
          <a:lstStyle/>
          <a:p>
            <a:pPr algn="ctr"/>
            <a:r>
              <a:rPr lang="ru-RU" sz="2600" dirty="0">
                <a:latin typeface="Sylfaen" pitchFamily="18" charset="0"/>
              </a:rPr>
              <a:t>Ученик (Агрессор) – </a:t>
            </a:r>
          </a:p>
          <a:p>
            <a:pPr algn="ctr"/>
            <a:r>
              <a:rPr lang="ru-RU" sz="2600" dirty="0">
                <a:latin typeface="Sylfaen" pitchFamily="18" charset="0"/>
              </a:rPr>
              <a:t>Взрослый (Жертва)</a:t>
            </a:r>
          </a:p>
        </p:txBody>
      </p:sp>
      <p:sp>
        <p:nvSpPr>
          <p:cNvPr id="16" name="Rectangle 3"/>
          <p:cNvSpPr>
            <a:spLocks noChangeArrowheads="1"/>
          </p:cNvSpPr>
          <p:nvPr/>
        </p:nvSpPr>
        <p:spPr bwMode="auto">
          <a:xfrm>
            <a:off x="179512" y="3950877"/>
            <a:ext cx="3168352" cy="1149425"/>
          </a:xfrm>
          <a:prstGeom prst="rect">
            <a:avLst/>
          </a:prstGeom>
          <a:solidFill>
            <a:srgbClr val="6AFE9B"/>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AFE9B"/>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ru-RU" sz="2600" dirty="0">
                <a:latin typeface="Sylfaen" pitchFamily="18" charset="0"/>
              </a:rPr>
              <a:t>Ученик (Агрессор) – </a:t>
            </a:r>
          </a:p>
          <a:p>
            <a:pPr algn="ctr"/>
            <a:r>
              <a:rPr lang="ru-RU" sz="2600" dirty="0">
                <a:latin typeface="Sylfaen" pitchFamily="18" charset="0"/>
              </a:rPr>
              <a:t>Ученик (Жертва)</a:t>
            </a:r>
          </a:p>
          <a:p>
            <a:pPr algn="ctr"/>
            <a:endParaRPr lang="ru-RU" sz="2800" dirty="0"/>
          </a:p>
        </p:txBody>
      </p:sp>
      <p:sp>
        <p:nvSpPr>
          <p:cNvPr id="10" name="Номер слайда 9"/>
          <p:cNvSpPr>
            <a:spLocks noGrp="1"/>
          </p:cNvSpPr>
          <p:nvPr>
            <p:ph type="sldNum" sz="quarter" idx="12"/>
          </p:nvPr>
        </p:nvSpPr>
        <p:spPr/>
        <p:txBody>
          <a:bodyPr/>
          <a:lstStyle/>
          <a:p>
            <a:fld id="{811CBF66-31BF-4C9F-976F-02148014E1E4}" type="slidenum">
              <a:rPr lang="ru-RU" smtClean="0"/>
              <a:t>17</a:t>
            </a:fld>
            <a:endParaRPr lang="ru-RU"/>
          </a:p>
        </p:txBody>
      </p:sp>
    </p:spTree>
    <p:extLst>
      <p:ext uri="{BB962C8B-B14F-4D97-AF65-F5344CB8AC3E}">
        <p14:creationId xmlns:p14="http://schemas.microsoft.com/office/powerpoint/2010/main" val="4017399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323528" y="13719"/>
            <a:ext cx="8568952" cy="830997"/>
          </a:xfrm>
          <a:prstGeom prst="rect">
            <a:avLst/>
          </a:prstGeom>
        </p:spPr>
        <p:txBody>
          <a:bodyPr wrap="square">
            <a:spAutoFit/>
          </a:bodyPr>
          <a:lstStyle/>
          <a:p>
            <a:pPr algn="ctr"/>
            <a:r>
              <a:rPr lang="ru-RU" sz="2400" b="1" dirty="0">
                <a:solidFill>
                  <a:schemeClr val="bg1"/>
                </a:solidFill>
                <a:latin typeface="Sylfaen" pitchFamily="18" charset="0"/>
              </a:rPr>
              <a:t>Типичные черты учащихся, склонных становиться булли (</a:t>
            </a:r>
            <a:r>
              <a:rPr lang="ru-RU" sz="2400" b="1" i="1" u="sng" dirty="0">
                <a:solidFill>
                  <a:schemeClr val="bg1"/>
                </a:solidFill>
                <a:latin typeface="Sylfaen" pitchFamily="18" charset="0"/>
              </a:rPr>
              <a:t>агрессор</a:t>
            </a:r>
            <a:r>
              <a:rPr lang="ru-RU" sz="2400" b="1" dirty="0">
                <a:solidFill>
                  <a:schemeClr val="bg1"/>
                </a:solidFill>
                <a:latin typeface="Sylfaen" pitchFamily="18" charset="0"/>
              </a:rPr>
              <a:t>)</a:t>
            </a:r>
          </a:p>
        </p:txBody>
      </p:sp>
      <p:sp>
        <p:nvSpPr>
          <p:cNvPr id="4" name="Rectangle 3"/>
          <p:cNvSpPr txBox="1">
            <a:spLocks/>
          </p:cNvSpPr>
          <p:nvPr/>
        </p:nvSpPr>
        <p:spPr>
          <a:xfrm>
            <a:off x="323528" y="1052736"/>
            <a:ext cx="8496944" cy="5616624"/>
          </a:xfrm>
          <a:prstGeom prst="rect">
            <a:avLst/>
          </a:prstGeom>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charset="0"/>
              <a:buNone/>
            </a:pPr>
            <a:r>
              <a:rPr lang="ru-RU" sz="2000" b="1" dirty="0" smtClean="0">
                <a:latin typeface="Sylfaen" pitchFamily="18" charset="0"/>
              </a:rPr>
              <a:t>- </a:t>
            </a:r>
            <a:r>
              <a:rPr lang="ru-RU" sz="2000" dirty="0" smtClean="0">
                <a:latin typeface="Sylfaen" pitchFamily="18" charset="0"/>
              </a:rPr>
              <a:t>испытывают сильную потребность господствовать и подчинять себе других учеников, добиваясь таким путём своих целей;</a:t>
            </a:r>
          </a:p>
          <a:p>
            <a:pPr algn="just">
              <a:buFont typeface="Arial" charset="0"/>
              <a:buNone/>
            </a:pPr>
            <a:r>
              <a:rPr lang="ru-RU" sz="2000" dirty="0" smtClean="0">
                <a:latin typeface="Sylfaen" pitchFamily="18" charset="0"/>
              </a:rPr>
              <a:t>- импульсивны и легко приходят в ярость;</a:t>
            </a:r>
          </a:p>
          <a:p>
            <a:pPr algn="just">
              <a:buFont typeface="Arial" charset="0"/>
              <a:buNone/>
            </a:pPr>
            <a:r>
              <a:rPr lang="ru-RU" sz="2000" dirty="0" smtClean="0">
                <a:latin typeface="Sylfaen" pitchFamily="18" charset="0"/>
              </a:rPr>
              <a:t>- часто вызывающе и агрессивно ведут себя по отношению к взрослым, включая родителей и учителей;</a:t>
            </a:r>
          </a:p>
          <a:p>
            <a:pPr algn="just">
              <a:buFontTx/>
              <a:buNone/>
            </a:pPr>
            <a:r>
              <a:rPr lang="ru-RU" sz="2000" dirty="0" smtClean="0">
                <a:latin typeface="Sylfaen" pitchFamily="18" charset="0"/>
              </a:rPr>
              <a:t>- не испытывают сочувствия к </a:t>
            </a:r>
          </a:p>
          <a:p>
            <a:pPr algn="just">
              <a:buFontTx/>
              <a:buNone/>
            </a:pPr>
            <a:r>
              <a:rPr lang="ru-RU" sz="2000" dirty="0" smtClean="0">
                <a:latin typeface="Sylfaen" pitchFamily="18" charset="0"/>
              </a:rPr>
              <a:t>своим жертвам;</a:t>
            </a:r>
          </a:p>
          <a:p>
            <a:pPr algn="just">
              <a:buFontTx/>
              <a:buNone/>
            </a:pPr>
            <a:r>
              <a:rPr lang="ru-RU" sz="2000" dirty="0" smtClean="0">
                <a:latin typeface="Sylfaen" pitchFamily="18" charset="0"/>
              </a:rPr>
              <a:t>- если это мальчики, они обычно</a:t>
            </a:r>
          </a:p>
          <a:p>
            <a:pPr algn="just">
              <a:buFontTx/>
              <a:buNone/>
            </a:pPr>
            <a:r>
              <a:rPr lang="ru-RU" sz="2000" dirty="0" smtClean="0">
                <a:latin typeface="Sylfaen" pitchFamily="18" charset="0"/>
              </a:rPr>
              <a:t>физически сильнее других </a:t>
            </a:r>
          </a:p>
          <a:p>
            <a:pPr algn="just">
              <a:buFontTx/>
              <a:buNone/>
            </a:pPr>
            <a:r>
              <a:rPr lang="ru-RU" sz="2000" dirty="0" smtClean="0">
                <a:latin typeface="Sylfaen" pitchFamily="18" charset="0"/>
              </a:rPr>
              <a:t>мальчиков;</a:t>
            </a:r>
          </a:p>
          <a:p>
            <a:pPr algn="just">
              <a:buFontTx/>
              <a:buNone/>
            </a:pPr>
            <a:r>
              <a:rPr lang="ru-RU" sz="2000" dirty="0" smtClean="0">
                <a:latin typeface="Sylfaen" pitchFamily="18" charset="0"/>
              </a:rPr>
              <a:t>- дети, воспитывающиеся в семьях с авторитарным, </a:t>
            </a:r>
            <a:r>
              <a:rPr lang="ru-RU" sz="2000" dirty="0" err="1" smtClean="0">
                <a:latin typeface="Sylfaen" pitchFamily="18" charset="0"/>
              </a:rPr>
              <a:t>жестким</a:t>
            </a:r>
            <a:r>
              <a:rPr lang="ru-RU" sz="2000" dirty="0" smtClean="0">
                <a:latin typeface="Sylfaen" pitchFamily="18" charset="0"/>
              </a:rPr>
              <a:t> воспитанием – будучи запуганными и забитыми дома, они пытаются выплеснуть подавленные гнев и страх на более слабых сверстников;</a:t>
            </a:r>
          </a:p>
          <a:p>
            <a:pPr algn="just">
              <a:lnSpc>
                <a:spcPct val="80000"/>
              </a:lnSpc>
              <a:buFont typeface="Arial" charset="0"/>
              <a:buNone/>
            </a:pPr>
            <a:r>
              <a:rPr lang="ru-RU" sz="2000" dirty="0" smtClean="0">
                <a:latin typeface="Sylfaen" pitchFamily="18" charset="0"/>
              </a:rPr>
              <a:t>- дети, воспитывающиеся в семьях с низким уровнем эмоционального тепла и поддержки (например, сироты в опекунских семьях и т.п.).</a:t>
            </a:r>
          </a:p>
          <a:p>
            <a:pPr>
              <a:buFontTx/>
              <a:buNone/>
            </a:pPr>
            <a:endParaRPr lang="ru-RU" sz="2000" dirty="0" smtClean="0">
              <a:latin typeface="Times New Roman" pitchFamily="18" charset="0"/>
            </a:endParaRPr>
          </a:p>
        </p:txBody>
      </p:sp>
      <p:pic>
        <p:nvPicPr>
          <p:cNvPr id="5" name="Picture 4" descr="89689062ac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875" y="2540792"/>
            <a:ext cx="2376488"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Номер слайда 2"/>
          <p:cNvSpPr>
            <a:spLocks noGrp="1"/>
          </p:cNvSpPr>
          <p:nvPr>
            <p:ph type="sldNum" sz="quarter" idx="12"/>
          </p:nvPr>
        </p:nvSpPr>
        <p:spPr/>
        <p:txBody>
          <a:bodyPr/>
          <a:lstStyle/>
          <a:p>
            <a:fld id="{811CBF66-31BF-4C9F-976F-02148014E1E4}" type="slidenum">
              <a:rPr lang="ru-RU" smtClean="0"/>
              <a:t>18</a:t>
            </a:fld>
            <a:endParaRPr lang="ru-RU"/>
          </a:p>
        </p:txBody>
      </p:sp>
    </p:spTree>
    <p:extLst>
      <p:ext uri="{BB962C8B-B14F-4D97-AF65-F5344CB8AC3E}">
        <p14:creationId xmlns:p14="http://schemas.microsoft.com/office/powerpoint/2010/main" val="30193329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323528" y="1688"/>
            <a:ext cx="8568952" cy="830997"/>
          </a:xfrm>
          <a:prstGeom prst="rect">
            <a:avLst/>
          </a:prstGeom>
        </p:spPr>
        <p:txBody>
          <a:bodyPr wrap="square">
            <a:spAutoFit/>
          </a:bodyPr>
          <a:lstStyle/>
          <a:p>
            <a:pPr algn="ctr"/>
            <a:r>
              <a:rPr lang="ru-RU" sz="2400" dirty="0">
                <a:solidFill>
                  <a:schemeClr val="bg1"/>
                </a:solidFill>
                <a:latin typeface="Sylfaen" pitchFamily="18" charset="0"/>
              </a:rPr>
              <a:t>Поведение </a:t>
            </a:r>
            <a:r>
              <a:rPr lang="ru-RU" sz="2400" b="1" i="1" dirty="0">
                <a:solidFill>
                  <a:srgbClr val="FF0000"/>
                </a:solidFill>
                <a:latin typeface="Sylfaen" pitchFamily="18" charset="0"/>
              </a:rPr>
              <a:t>агрессора</a:t>
            </a:r>
            <a:r>
              <a:rPr lang="ru-RU" sz="2400" b="1" i="1" dirty="0">
                <a:solidFill>
                  <a:schemeClr val="bg1"/>
                </a:solidFill>
                <a:latin typeface="Sylfaen" pitchFamily="18" charset="0"/>
              </a:rPr>
              <a:t> </a:t>
            </a:r>
            <a:r>
              <a:rPr lang="ru-RU" sz="2400" dirty="0">
                <a:solidFill>
                  <a:schemeClr val="bg1"/>
                </a:solidFill>
                <a:latin typeface="Sylfaen" pitchFamily="18" charset="0"/>
              </a:rPr>
              <a:t>определяется по следующим показателям:</a:t>
            </a:r>
          </a:p>
        </p:txBody>
      </p:sp>
      <p:sp>
        <p:nvSpPr>
          <p:cNvPr id="3" name="Прямоугольник 2"/>
          <p:cNvSpPr/>
          <p:nvPr/>
        </p:nvSpPr>
        <p:spPr>
          <a:xfrm>
            <a:off x="323528" y="764704"/>
            <a:ext cx="7344816" cy="1938992"/>
          </a:xfrm>
          <a:prstGeom prst="rect">
            <a:avLst/>
          </a:prstGeom>
        </p:spPr>
        <p:txBody>
          <a:bodyPr wrap="square">
            <a:spAutoFit/>
          </a:bodyPr>
          <a:lstStyle/>
          <a:p>
            <a:pPr marL="457200" indent="-457200">
              <a:buFont typeface="Wingdings" pitchFamily="2" charset="2"/>
              <a:buChar char="§"/>
            </a:pPr>
            <a:r>
              <a:rPr lang="ru-RU" sz="2000" dirty="0">
                <a:latin typeface="Times New Roman" pitchFamily="18" charset="0"/>
              </a:rPr>
              <a:t>Физическая агрессия.</a:t>
            </a:r>
          </a:p>
          <a:p>
            <a:pPr marL="457200" indent="-457200">
              <a:buFont typeface="Wingdings" pitchFamily="2" charset="2"/>
              <a:buChar char="§"/>
            </a:pPr>
            <a:r>
              <a:rPr lang="ru-RU" sz="2000" dirty="0">
                <a:latin typeface="Times New Roman" pitchFamily="18" charset="0"/>
              </a:rPr>
              <a:t>Словесный буллинг.</a:t>
            </a:r>
          </a:p>
          <a:p>
            <a:pPr marL="457200" indent="-457200">
              <a:buFont typeface="Wingdings" pitchFamily="2" charset="2"/>
              <a:buChar char="§"/>
            </a:pPr>
            <a:r>
              <a:rPr lang="ru-RU" sz="2000" dirty="0">
                <a:latin typeface="Times New Roman" pitchFamily="18" charset="0"/>
              </a:rPr>
              <a:t>Запугивание.</a:t>
            </a:r>
          </a:p>
          <a:p>
            <a:pPr marL="457200" indent="-457200">
              <a:buFont typeface="Wingdings" pitchFamily="2" charset="2"/>
              <a:buChar char="§"/>
            </a:pPr>
            <a:r>
              <a:rPr lang="ru-RU" sz="2000" dirty="0">
                <a:latin typeface="Times New Roman" pitchFamily="18" charset="0"/>
              </a:rPr>
              <a:t>Изоляция.</a:t>
            </a:r>
          </a:p>
          <a:p>
            <a:pPr marL="457200" indent="-457200">
              <a:buFont typeface="Wingdings" pitchFamily="2" charset="2"/>
              <a:buChar char="§"/>
            </a:pPr>
            <a:r>
              <a:rPr lang="ru-RU" sz="2000" dirty="0">
                <a:latin typeface="Times New Roman" pitchFamily="18" charset="0"/>
              </a:rPr>
              <a:t>Вымогательство. </a:t>
            </a:r>
          </a:p>
          <a:p>
            <a:pPr marL="457200" indent="-457200">
              <a:buFont typeface="Wingdings" pitchFamily="2" charset="2"/>
              <a:buChar char="§"/>
            </a:pPr>
            <a:r>
              <a:rPr lang="ru-RU" sz="2000" dirty="0">
                <a:latin typeface="Times New Roman" pitchFamily="18" charset="0"/>
              </a:rPr>
              <a:t>Повреждение имущества.</a:t>
            </a:r>
          </a:p>
        </p:txBody>
      </p:sp>
      <p:sp>
        <p:nvSpPr>
          <p:cNvPr id="4" name="Прямоугольник 3"/>
          <p:cNvSpPr/>
          <p:nvPr/>
        </p:nvSpPr>
        <p:spPr>
          <a:xfrm>
            <a:off x="323528" y="3168567"/>
            <a:ext cx="8568952" cy="3388620"/>
          </a:xfrm>
          <a:prstGeom prst="rect">
            <a:avLst/>
          </a:prstGeom>
        </p:spPr>
        <p:txBody>
          <a:bodyPr wrap="square">
            <a:spAutoFit/>
          </a:bodyPr>
          <a:lstStyle/>
          <a:p>
            <a:pPr marL="285750" indent="-285750" algn="just">
              <a:lnSpc>
                <a:spcPct val="80000"/>
              </a:lnSpc>
              <a:buFont typeface="Wingdings" pitchFamily="2" charset="2"/>
              <a:buChar char="§"/>
            </a:pPr>
            <a:r>
              <a:rPr lang="ru-RU" dirty="0">
                <a:latin typeface="Sylfaen" pitchFamily="18" charset="0"/>
              </a:rPr>
              <a:t>его школьные принадлежности (учебники, тетради, личные вещи) часто бывают разбросаны по классу или спрятаны;</a:t>
            </a:r>
          </a:p>
          <a:p>
            <a:pPr marL="285750" indent="-285750" algn="just">
              <a:lnSpc>
                <a:spcPct val="80000"/>
              </a:lnSpc>
              <a:buFont typeface="Wingdings" pitchFamily="2" charset="2"/>
              <a:buChar char="§"/>
            </a:pPr>
            <a:r>
              <a:rPr lang="ru-RU" dirty="0">
                <a:latin typeface="Sylfaen" pitchFamily="18" charset="0"/>
              </a:rPr>
              <a:t>на уроках </a:t>
            </a:r>
            <a:r>
              <a:rPr lang="ru-RU" dirty="0" smtClean="0">
                <a:latin typeface="Sylfaen" pitchFamily="18" charset="0"/>
              </a:rPr>
              <a:t>ведёт </a:t>
            </a:r>
            <a:r>
              <a:rPr lang="ru-RU" dirty="0">
                <a:latin typeface="Sylfaen" pitchFamily="18" charset="0"/>
              </a:rPr>
              <a:t>себя скрытно, боязливо, когда отвечает, в классе начинают распространяться шум, помехи, комментарии;</a:t>
            </a:r>
          </a:p>
          <a:p>
            <a:pPr marL="285750" indent="-285750" algn="just">
              <a:lnSpc>
                <a:spcPct val="80000"/>
              </a:lnSpc>
              <a:buFont typeface="Wingdings" pitchFamily="2" charset="2"/>
              <a:buChar char="§"/>
            </a:pPr>
            <a:r>
              <a:rPr lang="ru-RU" dirty="0">
                <a:latin typeface="Sylfaen" pitchFamily="18" charset="0"/>
              </a:rPr>
              <a:t>во время перемены, в столовой, держится в стороне от других школьников, скрывается, убегает от сверстников и старших школьников, старается находиться недалеко от учителей, взрослых</a:t>
            </a:r>
            <a:r>
              <a:rPr lang="ru-RU" dirty="0" smtClean="0">
                <a:latin typeface="Sylfaen" pitchFamily="18" charset="0"/>
              </a:rPr>
              <a:t>;</a:t>
            </a:r>
            <a:endParaRPr lang="ru-RU" dirty="0">
              <a:latin typeface="Sylfaen" pitchFamily="18" charset="0"/>
            </a:endParaRPr>
          </a:p>
          <a:p>
            <a:pPr marL="285750" indent="-285750" algn="just">
              <a:lnSpc>
                <a:spcPct val="90000"/>
              </a:lnSpc>
              <a:buFont typeface="Wingdings" pitchFamily="2" charset="2"/>
              <a:buChar char="§"/>
            </a:pPr>
            <a:r>
              <a:rPr lang="ru-RU" dirty="0">
                <a:latin typeface="Times New Roman" pitchFamily="18" charset="0"/>
              </a:rPr>
              <a:t>его оскорбляют, дразнят, дают обидные прозвища;</a:t>
            </a:r>
          </a:p>
          <a:p>
            <a:pPr marL="285750" indent="-285750" algn="just">
              <a:lnSpc>
                <a:spcPct val="90000"/>
              </a:lnSpc>
              <a:buFont typeface="Wingdings" pitchFamily="2" charset="2"/>
              <a:buChar char="§"/>
            </a:pPr>
            <a:r>
              <a:rPr lang="ru-RU" dirty="0">
                <a:latin typeface="Times New Roman" pitchFamily="18" charset="0"/>
              </a:rPr>
              <a:t>на других детей он реагирует глупой улыбкой, </a:t>
            </a:r>
            <a:endParaRPr lang="ru-RU" dirty="0" smtClean="0">
              <a:latin typeface="Times New Roman" pitchFamily="18" charset="0"/>
            </a:endParaRPr>
          </a:p>
          <a:p>
            <a:pPr indent="266700" algn="just">
              <a:lnSpc>
                <a:spcPct val="90000"/>
              </a:lnSpc>
            </a:pPr>
            <a:r>
              <a:rPr lang="ru-RU" dirty="0" smtClean="0">
                <a:latin typeface="Times New Roman" pitchFamily="18" charset="0"/>
              </a:rPr>
              <a:t>старается </a:t>
            </a:r>
            <a:r>
              <a:rPr lang="ru-RU" dirty="0">
                <a:latin typeface="Times New Roman" pitchFamily="18" charset="0"/>
              </a:rPr>
              <a:t>отшутиться, убежать, плачет;</a:t>
            </a:r>
          </a:p>
          <a:p>
            <a:pPr marL="285750" indent="-285750" algn="just">
              <a:lnSpc>
                <a:spcPct val="90000"/>
              </a:lnSpc>
              <a:buFont typeface="Wingdings" pitchFamily="2" charset="2"/>
              <a:buChar char="§"/>
            </a:pPr>
            <a:r>
              <a:rPr lang="ru-RU" dirty="0">
                <a:latin typeface="Times New Roman" pitchFamily="18" charset="0"/>
              </a:rPr>
              <a:t>хорошо ладит с учителями </a:t>
            </a:r>
            <a:r>
              <a:rPr lang="ru-RU" dirty="0" smtClean="0">
                <a:latin typeface="Times New Roman" pitchFamily="18" charset="0"/>
              </a:rPr>
              <a:t>и </a:t>
            </a:r>
            <a:r>
              <a:rPr lang="ru-RU" dirty="0">
                <a:latin typeface="Times New Roman" pitchFamily="18" charset="0"/>
              </a:rPr>
              <a:t>плохо со сверстниками;</a:t>
            </a:r>
          </a:p>
          <a:p>
            <a:pPr marL="285750" indent="-285750" algn="just">
              <a:lnSpc>
                <a:spcPct val="90000"/>
              </a:lnSpc>
              <a:buFont typeface="Wingdings" pitchFamily="2" charset="2"/>
              <a:buChar char="§"/>
            </a:pPr>
            <a:r>
              <a:rPr lang="ru-RU" dirty="0">
                <a:latin typeface="Times New Roman" pitchFamily="18" charset="0"/>
              </a:rPr>
              <a:t>опаздывает к началу занятий </a:t>
            </a:r>
            <a:r>
              <a:rPr lang="ru-RU" dirty="0" smtClean="0">
                <a:latin typeface="Times New Roman" pitchFamily="18" charset="0"/>
              </a:rPr>
              <a:t>или </a:t>
            </a:r>
            <a:r>
              <a:rPr lang="ru-RU" dirty="0">
                <a:latin typeface="Times New Roman" pitchFamily="18" charset="0"/>
              </a:rPr>
              <a:t>поздно покидает школу;</a:t>
            </a:r>
          </a:p>
          <a:p>
            <a:pPr marL="285750" indent="-285750" algn="just">
              <a:lnSpc>
                <a:spcPct val="90000"/>
              </a:lnSpc>
              <a:buFont typeface="Wingdings" pitchFamily="2" charset="2"/>
              <a:buChar char="§"/>
            </a:pPr>
            <a:r>
              <a:rPr lang="ru-RU" dirty="0">
                <a:latin typeface="Times New Roman" pitchFamily="18" charset="0"/>
              </a:rPr>
              <a:t>во время групповых игр, занятий, его игнорируют </a:t>
            </a:r>
            <a:endParaRPr lang="ru-RU" dirty="0" smtClean="0">
              <a:latin typeface="Times New Roman" pitchFamily="18" charset="0"/>
            </a:endParaRPr>
          </a:p>
          <a:p>
            <a:pPr indent="266700" algn="just">
              <a:lnSpc>
                <a:spcPct val="90000"/>
              </a:lnSpc>
            </a:pPr>
            <a:r>
              <a:rPr lang="ru-RU" dirty="0" smtClean="0">
                <a:latin typeface="Times New Roman" pitchFamily="18" charset="0"/>
              </a:rPr>
              <a:t>или </a:t>
            </a:r>
            <a:r>
              <a:rPr lang="ru-RU" dirty="0">
                <a:latin typeface="Times New Roman" pitchFamily="18" charset="0"/>
              </a:rPr>
              <a:t>выбирают последним.</a:t>
            </a:r>
            <a:r>
              <a:rPr lang="ru-RU" b="1" dirty="0"/>
              <a:t> </a:t>
            </a:r>
          </a:p>
        </p:txBody>
      </p:sp>
      <p:sp>
        <p:nvSpPr>
          <p:cNvPr id="7" name="Прямоугольник 6"/>
          <p:cNvSpPr/>
          <p:nvPr/>
        </p:nvSpPr>
        <p:spPr>
          <a:xfrm>
            <a:off x="323528" y="2706902"/>
            <a:ext cx="8568952" cy="461665"/>
          </a:xfrm>
          <a:prstGeom prst="rect">
            <a:avLst/>
          </a:prstGeom>
        </p:spPr>
        <p:txBody>
          <a:bodyPr wrap="square">
            <a:spAutoFit/>
          </a:bodyPr>
          <a:lstStyle/>
          <a:p>
            <a:pPr lvl="0" algn="ctr">
              <a:spcBef>
                <a:spcPct val="0"/>
              </a:spcBef>
            </a:pPr>
            <a:r>
              <a:rPr lang="ru-RU" sz="2400" b="1" dirty="0">
                <a:solidFill>
                  <a:prstClr val="white"/>
                </a:solidFill>
                <a:latin typeface="Sylfaen" pitchFamily="18" charset="0"/>
                <a:ea typeface="+mj-ea"/>
                <a:cs typeface="+mj-cs"/>
              </a:rPr>
              <a:t>Поведение </a:t>
            </a:r>
            <a:r>
              <a:rPr lang="ru-RU" sz="2400" b="1" i="1" dirty="0">
                <a:solidFill>
                  <a:srgbClr val="FFFF00"/>
                </a:solidFill>
                <a:latin typeface="Sylfaen" pitchFamily="18" charset="0"/>
                <a:ea typeface="+mj-ea"/>
                <a:cs typeface="+mj-cs"/>
              </a:rPr>
              <a:t>жертвы</a:t>
            </a:r>
            <a:r>
              <a:rPr lang="ru-RU" sz="2400" b="1" i="1" dirty="0">
                <a:solidFill>
                  <a:prstClr val="white"/>
                </a:solidFill>
                <a:latin typeface="Sylfaen" pitchFamily="18" charset="0"/>
                <a:ea typeface="+mj-ea"/>
                <a:cs typeface="+mj-cs"/>
              </a:rPr>
              <a:t> </a:t>
            </a:r>
            <a:r>
              <a:rPr lang="ru-RU" sz="2400" b="1" dirty="0">
                <a:solidFill>
                  <a:prstClr val="white"/>
                </a:solidFill>
                <a:latin typeface="Sylfaen" pitchFamily="18" charset="0"/>
                <a:ea typeface="+mj-ea"/>
                <a:cs typeface="+mj-cs"/>
              </a:rPr>
              <a:t>определяется по следующим показателям:</a:t>
            </a:r>
          </a:p>
        </p:txBody>
      </p:sp>
      <p:pic>
        <p:nvPicPr>
          <p:cNvPr id="8" name="Picture 3" descr="bully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8351" y="4862878"/>
            <a:ext cx="2586703" cy="171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stock-photo-young-school-boy-bullying-another-in-school-playground-1641910"/>
          <p:cNvPicPr>
            <a:picLocks noChangeAspect="1" noChangeArrowheads="1"/>
          </p:cNvPicPr>
          <p:nvPr/>
        </p:nvPicPr>
        <p:blipFill rotWithShape="1">
          <a:blip r:embed="rId3">
            <a:extLst>
              <a:ext uri="{28A0092B-C50C-407E-A947-70E740481C1C}">
                <a14:useLocalDpi xmlns:a14="http://schemas.microsoft.com/office/drawing/2010/main" val="0"/>
              </a:ext>
            </a:extLst>
          </a:blip>
          <a:srcRect b="7325"/>
          <a:stretch/>
        </p:blipFill>
        <p:spPr bwMode="auto">
          <a:xfrm>
            <a:off x="6743011" y="511512"/>
            <a:ext cx="2262043" cy="151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809198_11329281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004" y="1216396"/>
            <a:ext cx="2124923" cy="161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Номер слайда 4"/>
          <p:cNvSpPr>
            <a:spLocks noGrp="1"/>
          </p:cNvSpPr>
          <p:nvPr>
            <p:ph type="sldNum" sz="quarter" idx="12"/>
          </p:nvPr>
        </p:nvSpPr>
        <p:spPr/>
        <p:txBody>
          <a:bodyPr/>
          <a:lstStyle/>
          <a:p>
            <a:fld id="{811CBF66-31BF-4C9F-976F-02148014E1E4}" type="slidenum">
              <a:rPr lang="ru-RU" smtClean="0"/>
              <a:t>19</a:t>
            </a:fld>
            <a:endParaRPr lang="ru-RU"/>
          </a:p>
        </p:txBody>
      </p:sp>
    </p:spTree>
    <p:extLst>
      <p:ext uri="{BB962C8B-B14F-4D97-AF65-F5344CB8AC3E}">
        <p14:creationId xmlns:p14="http://schemas.microsoft.com/office/powerpoint/2010/main" val="2513498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188640"/>
            <a:ext cx="7992888" cy="4524315"/>
          </a:xfrm>
          <a:prstGeom prst="rect">
            <a:avLst/>
          </a:prstGeom>
        </p:spPr>
        <p:txBody>
          <a:bodyPr wrap="square">
            <a:spAutoFit/>
          </a:bodyPr>
          <a:lstStyle/>
          <a:p>
            <a:pPr algn="ctr"/>
            <a:r>
              <a:rPr lang="ru-RU" sz="3200" b="1" dirty="0" smtClean="0">
                <a:solidFill>
                  <a:schemeClr val="bg1"/>
                </a:solidFill>
                <a:latin typeface="Segoe Script" pitchFamily="34" charset="0"/>
              </a:rPr>
              <a:t>Цель – обозначить </a:t>
            </a:r>
            <a:r>
              <a:rPr lang="ru-RU" sz="3200" b="1" dirty="0">
                <a:solidFill>
                  <a:schemeClr val="bg1"/>
                </a:solidFill>
                <a:latin typeface="Segoe Script" pitchFamily="34" charset="0"/>
              </a:rPr>
              <a:t>причины возникновения и распространения агрессии в образовательной </a:t>
            </a:r>
            <a:r>
              <a:rPr lang="ru-RU" sz="3200" b="1" dirty="0" smtClean="0">
                <a:solidFill>
                  <a:schemeClr val="bg1"/>
                </a:solidFill>
                <a:latin typeface="Segoe Script" pitchFamily="34" charset="0"/>
              </a:rPr>
              <a:t>среде, проявления жестокого обращения с детьми в семьях и рассмотреть деятельность социального педагога по защите прав ребёнка.</a:t>
            </a:r>
            <a:r>
              <a:rPr lang="ru-RU" sz="3200" b="1" dirty="0">
                <a:solidFill>
                  <a:schemeClr val="bg1"/>
                </a:solidFill>
                <a:latin typeface="Segoe Script" pitchFamily="34" charset="0"/>
              </a:rPr>
              <a:t> </a:t>
            </a:r>
          </a:p>
        </p:txBody>
      </p:sp>
      <p:sp>
        <p:nvSpPr>
          <p:cNvPr id="2" name="Номер слайда 1"/>
          <p:cNvSpPr>
            <a:spLocks noGrp="1"/>
          </p:cNvSpPr>
          <p:nvPr>
            <p:ph type="sldNum" sz="quarter" idx="12"/>
          </p:nvPr>
        </p:nvSpPr>
        <p:spPr/>
        <p:txBody>
          <a:bodyPr/>
          <a:lstStyle/>
          <a:p>
            <a:fld id="{811CBF66-31BF-4C9F-976F-02148014E1E4}" type="slidenum">
              <a:rPr lang="ru-RU" smtClean="0"/>
              <a:t>2</a:t>
            </a:fld>
            <a:endParaRPr lang="ru-RU"/>
          </a:p>
        </p:txBody>
      </p:sp>
    </p:spTree>
    <p:extLst>
      <p:ext uri="{BB962C8B-B14F-4D97-AF65-F5344CB8AC3E}">
        <p14:creationId xmlns:p14="http://schemas.microsoft.com/office/powerpoint/2010/main" val="13583647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251520" y="0"/>
            <a:ext cx="8640960" cy="954107"/>
          </a:xfrm>
          <a:prstGeom prst="rect">
            <a:avLst/>
          </a:prstGeom>
        </p:spPr>
        <p:txBody>
          <a:bodyPr wrap="square">
            <a:spAutoFit/>
          </a:bodyPr>
          <a:lstStyle/>
          <a:p>
            <a:pPr algn="ctr"/>
            <a:r>
              <a:rPr lang="ru-RU" sz="2800" b="1" dirty="0">
                <a:solidFill>
                  <a:schemeClr val="bg1"/>
                </a:solidFill>
                <a:latin typeface="Sylfaen" pitchFamily="18" charset="0"/>
              </a:rPr>
              <a:t>Технология реагирования на выявленные или установленные факты буллинга.</a:t>
            </a:r>
          </a:p>
        </p:txBody>
      </p:sp>
      <p:sp>
        <p:nvSpPr>
          <p:cNvPr id="3" name="Прямоугольник 2"/>
          <p:cNvSpPr/>
          <p:nvPr/>
        </p:nvSpPr>
        <p:spPr>
          <a:xfrm>
            <a:off x="467544" y="1052736"/>
            <a:ext cx="8352928" cy="4893647"/>
          </a:xfrm>
          <a:prstGeom prst="rect">
            <a:avLst/>
          </a:prstGeom>
        </p:spPr>
        <p:txBody>
          <a:bodyPr wrap="square">
            <a:spAutoFit/>
          </a:bodyPr>
          <a:lstStyle/>
          <a:p>
            <a:pPr marL="457200" indent="-457200" algn="just">
              <a:buFont typeface="Arial" charset="0"/>
              <a:buAutoNum type="arabicPeriod"/>
            </a:pPr>
            <a:r>
              <a:rPr lang="ru-RU" sz="2400" dirty="0" smtClean="0">
                <a:latin typeface="Sylfaen" pitchFamily="18" charset="0"/>
              </a:rPr>
              <a:t>При </a:t>
            </a:r>
            <a:r>
              <a:rPr lang="ru-RU" sz="2400" dirty="0">
                <a:latin typeface="Sylfaen" pitchFamily="18" charset="0"/>
              </a:rPr>
              <a:t>установлении факта либо подозрение на существование ситуации буллирования </a:t>
            </a:r>
            <a:r>
              <a:rPr lang="ru-RU" sz="2400" dirty="0" smtClean="0">
                <a:latin typeface="Sylfaen" pitchFamily="18" charset="0"/>
              </a:rPr>
              <a:t>педагог </a:t>
            </a:r>
            <a:r>
              <a:rPr lang="ru-RU" sz="2400" dirty="0">
                <a:latin typeface="Sylfaen" pitchFamily="18" charset="0"/>
              </a:rPr>
              <a:t>сообщает о сложившейся ситуации представителю </a:t>
            </a:r>
            <a:r>
              <a:rPr lang="ru-RU" sz="2400" dirty="0" smtClean="0">
                <a:latin typeface="Sylfaen" pitchFamily="18" charset="0"/>
              </a:rPr>
              <a:t>администрации.</a:t>
            </a:r>
          </a:p>
          <a:p>
            <a:pPr marL="457200" indent="-457200" algn="just">
              <a:buFont typeface="Arial" charset="0"/>
              <a:buAutoNum type="arabicPeriod"/>
            </a:pPr>
            <a:endParaRPr lang="ru-RU" sz="2400" dirty="0" smtClean="0">
              <a:latin typeface="Sylfaen" pitchFamily="18" charset="0"/>
            </a:endParaRPr>
          </a:p>
          <a:p>
            <a:pPr marL="457200" indent="-457200" algn="just">
              <a:buFont typeface="Arial" charset="0"/>
              <a:buAutoNum type="arabicPeriod"/>
            </a:pPr>
            <a:r>
              <a:rPr lang="ru-RU" sz="2400" dirty="0">
                <a:latin typeface="Sylfaen" pitchFamily="18" charset="0"/>
              </a:rPr>
              <a:t>Администрация, совместно с социально-психологической службой школы принимает решение о неотложности реагирования на выявленный факт агрессии</a:t>
            </a:r>
            <a:r>
              <a:rPr lang="ru-RU" sz="2400" dirty="0" smtClean="0">
                <a:latin typeface="Sylfaen" pitchFamily="18" charset="0"/>
              </a:rPr>
              <a:t>.</a:t>
            </a:r>
          </a:p>
          <a:p>
            <a:pPr marL="457200" indent="-457200" algn="just">
              <a:buFont typeface="Arial" charset="0"/>
              <a:buAutoNum type="arabicPeriod"/>
            </a:pPr>
            <a:endParaRPr lang="ru-RU" sz="2400" dirty="0">
              <a:latin typeface="Sylfaen" pitchFamily="18" charset="0"/>
            </a:endParaRPr>
          </a:p>
          <a:p>
            <a:pPr marL="457200" indent="-457200" algn="just">
              <a:buFont typeface="Arial" charset="0"/>
              <a:buAutoNum type="arabicPeriod"/>
            </a:pPr>
            <a:r>
              <a:rPr lang="ru-RU" sz="2400" dirty="0" smtClean="0">
                <a:latin typeface="Sylfaen" pitchFamily="18" charset="0"/>
              </a:rPr>
              <a:t> </a:t>
            </a:r>
            <a:r>
              <a:rPr lang="ru-RU" sz="2400" dirty="0">
                <a:latin typeface="Sylfaen" pitchFamily="18" charset="0"/>
              </a:rPr>
              <a:t>Непосредственная работа с жертвами и преследователями.</a:t>
            </a:r>
          </a:p>
          <a:p>
            <a:endParaRPr lang="ru-RU" sz="2400" dirty="0" smtClean="0">
              <a:latin typeface="Sylfaen" pitchFamily="18" charset="0"/>
            </a:endParaRPr>
          </a:p>
        </p:txBody>
      </p:sp>
      <p:sp>
        <p:nvSpPr>
          <p:cNvPr id="4" name="Номер слайда 3"/>
          <p:cNvSpPr>
            <a:spLocks noGrp="1"/>
          </p:cNvSpPr>
          <p:nvPr>
            <p:ph type="sldNum" sz="quarter" idx="12"/>
          </p:nvPr>
        </p:nvSpPr>
        <p:spPr/>
        <p:txBody>
          <a:bodyPr/>
          <a:lstStyle/>
          <a:p>
            <a:fld id="{811CBF66-31BF-4C9F-976F-02148014E1E4}" type="slidenum">
              <a:rPr lang="ru-RU" smtClean="0"/>
              <a:t>20</a:t>
            </a:fld>
            <a:endParaRPr lang="ru-RU"/>
          </a:p>
        </p:txBody>
      </p:sp>
    </p:spTree>
    <p:extLst>
      <p:ext uri="{BB962C8B-B14F-4D97-AF65-F5344CB8AC3E}">
        <p14:creationId xmlns:p14="http://schemas.microsoft.com/office/powerpoint/2010/main" val="29596002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667101"/>
            <a:ext cx="8928992" cy="6297108"/>
          </a:xfrm>
          <a:prstGeom prst="rect">
            <a:avLst/>
          </a:prstGeom>
        </p:spPr>
        <p:txBody>
          <a:bodyPr wrap="square">
            <a:spAutoFit/>
          </a:bodyPr>
          <a:lstStyle/>
          <a:p>
            <a:pPr algn="ctr">
              <a:lnSpc>
                <a:spcPct val="80000"/>
              </a:lnSpc>
            </a:pPr>
            <a:r>
              <a:rPr lang="ru-RU" b="1" i="1" dirty="0" smtClean="0">
                <a:solidFill>
                  <a:schemeClr val="bg1"/>
                </a:solidFill>
                <a:latin typeface="Sylfaen" pitchFamily="18" charset="0"/>
              </a:rPr>
              <a:t>Сбор </a:t>
            </a:r>
            <a:r>
              <a:rPr lang="ru-RU" b="1" i="1" dirty="0">
                <a:solidFill>
                  <a:schemeClr val="bg1"/>
                </a:solidFill>
                <a:latin typeface="Sylfaen" pitchFamily="18" charset="0"/>
              </a:rPr>
              <a:t>проводится по следующим направлениям:</a:t>
            </a:r>
          </a:p>
          <a:p>
            <a:pPr algn="just">
              <a:lnSpc>
                <a:spcPct val="80000"/>
              </a:lnSpc>
            </a:pPr>
            <a:r>
              <a:rPr lang="ru-RU" dirty="0">
                <a:latin typeface="Sylfaen" pitchFamily="18" charset="0"/>
              </a:rPr>
              <a:t>—  от </a:t>
            </a:r>
            <a:r>
              <a:rPr lang="ru-RU" b="1" dirty="0">
                <a:latin typeface="Sylfaen" pitchFamily="18" charset="0"/>
              </a:rPr>
              <a:t>самого пострадавшего</a:t>
            </a:r>
            <a:r>
              <a:rPr lang="ru-RU" dirty="0">
                <a:latin typeface="Sylfaen" pitchFamily="18" charset="0"/>
              </a:rPr>
              <a:t>;</a:t>
            </a:r>
          </a:p>
          <a:p>
            <a:pPr algn="just">
              <a:lnSpc>
                <a:spcPct val="80000"/>
              </a:lnSpc>
            </a:pPr>
            <a:r>
              <a:rPr lang="ru-RU" dirty="0">
                <a:latin typeface="Sylfaen" pitchFamily="18" charset="0"/>
              </a:rPr>
              <a:t>—  от </a:t>
            </a:r>
            <a:r>
              <a:rPr lang="ru-RU" b="1" dirty="0">
                <a:latin typeface="Sylfaen" pitchFamily="18" charset="0"/>
              </a:rPr>
              <a:t>возможных участников </a:t>
            </a:r>
            <a:r>
              <a:rPr lang="ru-RU" dirty="0">
                <a:latin typeface="Sylfaen" pitchFamily="18" charset="0"/>
              </a:rPr>
              <a:t>издевательств над жертвой </a:t>
            </a:r>
            <a:r>
              <a:rPr lang="ru-RU" b="1" dirty="0">
                <a:latin typeface="Sylfaen" pitchFamily="18" charset="0"/>
              </a:rPr>
              <a:t>и свидетелей</a:t>
            </a:r>
            <a:r>
              <a:rPr lang="ru-RU" dirty="0" smtClean="0">
                <a:latin typeface="Sylfaen" pitchFamily="18" charset="0"/>
              </a:rPr>
              <a:t>.</a:t>
            </a:r>
          </a:p>
          <a:p>
            <a:pPr algn="just">
              <a:lnSpc>
                <a:spcPct val="80000"/>
              </a:lnSpc>
            </a:pPr>
            <a:endParaRPr lang="ru-RU" dirty="0">
              <a:latin typeface="Sylfaen" pitchFamily="18" charset="0"/>
            </a:endParaRPr>
          </a:p>
          <a:p>
            <a:pPr algn="ctr">
              <a:lnSpc>
                <a:spcPct val="80000"/>
              </a:lnSpc>
            </a:pPr>
            <a:r>
              <a:rPr lang="ru-RU" dirty="0">
                <a:latin typeface="Sylfaen" pitchFamily="18" charset="0"/>
              </a:rPr>
              <a:t>	</a:t>
            </a:r>
            <a:r>
              <a:rPr lang="ru-RU" b="1" i="1" dirty="0" smtClean="0">
                <a:solidFill>
                  <a:schemeClr val="bg1"/>
                </a:solidFill>
                <a:latin typeface="Sylfaen" pitchFamily="18" charset="0"/>
              </a:rPr>
              <a:t>В </a:t>
            </a:r>
            <a:r>
              <a:rPr lang="ru-RU" b="1" i="1" dirty="0">
                <a:solidFill>
                  <a:schemeClr val="bg1"/>
                </a:solidFill>
                <a:latin typeface="Sylfaen" pitchFamily="18" charset="0"/>
              </a:rPr>
              <a:t>результате </a:t>
            </a:r>
            <a:r>
              <a:rPr lang="ru-RU" b="1" i="1" dirty="0" err="1">
                <a:solidFill>
                  <a:schemeClr val="bg1"/>
                </a:solidFill>
                <a:latin typeface="Sylfaen" pitchFamily="18" charset="0"/>
              </a:rPr>
              <a:t>проведенного</a:t>
            </a:r>
            <a:r>
              <a:rPr lang="ru-RU" b="1" i="1" dirty="0">
                <a:solidFill>
                  <a:schemeClr val="bg1"/>
                </a:solidFill>
                <a:latin typeface="Sylfaen" pitchFamily="18" charset="0"/>
              </a:rPr>
              <a:t> анализа необходимо прояснить следующее:</a:t>
            </a:r>
          </a:p>
          <a:p>
            <a:pPr algn="just">
              <a:lnSpc>
                <a:spcPct val="80000"/>
              </a:lnSpc>
            </a:pPr>
            <a:r>
              <a:rPr lang="ru-RU" dirty="0">
                <a:latin typeface="Sylfaen" pitchFamily="18" charset="0"/>
              </a:rPr>
              <a:t>—  </a:t>
            </a:r>
            <a:r>
              <a:rPr lang="ru-RU" b="1" dirty="0">
                <a:latin typeface="Sylfaen" pitchFamily="18" charset="0"/>
              </a:rPr>
              <a:t>реальность самого буллинга</a:t>
            </a:r>
            <a:r>
              <a:rPr lang="ru-RU" dirty="0">
                <a:latin typeface="Sylfaen" pitchFamily="18" charset="0"/>
              </a:rPr>
              <a:t>;</a:t>
            </a:r>
          </a:p>
          <a:p>
            <a:pPr algn="just">
              <a:lnSpc>
                <a:spcPct val="80000"/>
              </a:lnSpc>
            </a:pPr>
            <a:r>
              <a:rPr lang="ru-RU" dirty="0">
                <a:latin typeface="Sylfaen" pitchFamily="18" charset="0"/>
              </a:rPr>
              <a:t>—  </a:t>
            </a:r>
            <a:r>
              <a:rPr lang="ru-RU" b="1" dirty="0">
                <a:latin typeface="Sylfaen" pitchFamily="18" charset="0"/>
              </a:rPr>
              <a:t>условия </a:t>
            </a:r>
            <a:r>
              <a:rPr lang="ru-RU" dirty="0">
                <a:latin typeface="Sylfaen" pitchFamily="18" charset="0"/>
              </a:rPr>
              <a:t>осуществления (место, время); </a:t>
            </a:r>
          </a:p>
          <a:p>
            <a:pPr algn="just">
              <a:lnSpc>
                <a:spcPct val="80000"/>
              </a:lnSpc>
            </a:pPr>
            <a:r>
              <a:rPr lang="ru-RU" dirty="0">
                <a:latin typeface="Sylfaen" pitchFamily="18" charset="0"/>
              </a:rPr>
              <a:t>—  его </a:t>
            </a:r>
            <a:r>
              <a:rPr lang="ru-RU" b="1" dirty="0">
                <a:latin typeface="Sylfaen" pitchFamily="18" charset="0"/>
              </a:rPr>
              <a:t>длительность</a:t>
            </a:r>
            <a:r>
              <a:rPr lang="ru-RU" dirty="0">
                <a:latin typeface="Sylfaen" pitchFamily="18" charset="0"/>
              </a:rPr>
              <a:t>;</a:t>
            </a:r>
          </a:p>
          <a:p>
            <a:pPr algn="just">
              <a:lnSpc>
                <a:spcPct val="80000"/>
              </a:lnSpc>
            </a:pPr>
            <a:r>
              <a:rPr lang="ru-RU" dirty="0">
                <a:latin typeface="Sylfaen" pitchFamily="18" charset="0"/>
              </a:rPr>
              <a:t>—  основные </a:t>
            </a:r>
            <a:r>
              <a:rPr lang="ru-RU" b="1" dirty="0">
                <a:latin typeface="Sylfaen" pitchFamily="18" charset="0"/>
              </a:rPr>
              <a:t>проявления </a:t>
            </a:r>
            <a:r>
              <a:rPr lang="ru-RU" dirty="0">
                <a:latin typeface="Sylfaen" pitchFamily="18" charset="0"/>
              </a:rPr>
              <a:t>буллинга;</a:t>
            </a:r>
          </a:p>
          <a:p>
            <a:pPr algn="just">
              <a:lnSpc>
                <a:spcPct val="80000"/>
              </a:lnSpc>
            </a:pPr>
            <a:r>
              <a:rPr lang="ru-RU" dirty="0">
                <a:latin typeface="Sylfaen" pitchFamily="18" charset="0"/>
              </a:rPr>
              <a:t>—  его </a:t>
            </a:r>
            <a:r>
              <a:rPr lang="ru-RU" b="1" dirty="0">
                <a:latin typeface="Sylfaen" pitchFamily="18" charset="0"/>
              </a:rPr>
              <a:t>характер</a:t>
            </a:r>
            <a:r>
              <a:rPr lang="ru-RU" dirty="0">
                <a:latin typeface="Sylfaen" pitchFamily="18" charset="0"/>
              </a:rPr>
              <a:t> (физический, психологический, смешанный);</a:t>
            </a:r>
          </a:p>
          <a:p>
            <a:pPr algn="just">
              <a:lnSpc>
                <a:spcPct val="80000"/>
              </a:lnSpc>
            </a:pPr>
            <a:r>
              <a:rPr lang="ru-RU" dirty="0">
                <a:latin typeface="Sylfaen" pitchFamily="18" charset="0"/>
              </a:rPr>
              <a:t>—  </a:t>
            </a:r>
            <a:r>
              <a:rPr lang="ru-RU" b="1" dirty="0">
                <a:latin typeface="Sylfaen" pitchFamily="18" charset="0"/>
              </a:rPr>
              <a:t>интенсивность</a:t>
            </a:r>
            <a:r>
              <a:rPr lang="ru-RU" dirty="0">
                <a:latin typeface="Sylfaen" pitchFamily="18" charset="0"/>
              </a:rPr>
              <a:t> издевательств;</a:t>
            </a:r>
          </a:p>
          <a:p>
            <a:pPr algn="just">
              <a:lnSpc>
                <a:spcPct val="80000"/>
              </a:lnSpc>
            </a:pPr>
            <a:r>
              <a:rPr lang="ru-RU" dirty="0">
                <a:latin typeface="Sylfaen" pitchFamily="18" charset="0"/>
              </a:rPr>
              <a:t>—  их </a:t>
            </a:r>
            <a:r>
              <a:rPr lang="ru-RU" b="1" dirty="0">
                <a:latin typeface="Sylfaen" pitchFamily="18" charset="0"/>
              </a:rPr>
              <a:t>цель</a:t>
            </a:r>
            <a:r>
              <a:rPr lang="ru-RU" dirty="0">
                <a:latin typeface="Sylfaen" pitchFamily="18" charset="0"/>
              </a:rPr>
              <a:t>; </a:t>
            </a:r>
          </a:p>
          <a:p>
            <a:pPr algn="just">
              <a:lnSpc>
                <a:spcPct val="80000"/>
              </a:lnSpc>
            </a:pPr>
            <a:r>
              <a:rPr lang="ru-RU" dirty="0">
                <a:latin typeface="Sylfaen" pitchFamily="18" charset="0"/>
              </a:rPr>
              <a:t>—  </a:t>
            </a:r>
            <a:r>
              <a:rPr lang="ru-RU" b="1" dirty="0">
                <a:latin typeface="Sylfaen" pitchFamily="18" charset="0"/>
              </a:rPr>
              <a:t>число </a:t>
            </a:r>
            <a:r>
              <a:rPr lang="ru-RU" dirty="0">
                <a:latin typeface="Sylfaen" pitchFamily="18" charset="0"/>
              </a:rPr>
              <a:t>участников;</a:t>
            </a:r>
          </a:p>
          <a:p>
            <a:pPr algn="just">
              <a:lnSpc>
                <a:spcPct val="80000"/>
              </a:lnSpc>
            </a:pPr>
            <a:r>
              <a:rPr lang="ru-RU" dirty="0">
                <a:latin typeface="Sylfaen" pitchFamily="18" charset="0"/>
              </a:rPr>
              <a:t>—  их </a:t>
            </a:r>
            <a:r>
              <a:rPr lang="ru-RU" b="1" dirty="0">
                <a:latin typeface="Sylfaen" pitchFamily="18" charset="0"/>
              </a:rPr>
              <a:t>роли:</a:t>
            </a:r>
            <a:endParaRPr lang="ru-RU" dirty="0">
              <a:latin typeface="Sylfaen" pitchFamily="18" charset="0"/>
            </a:endParaRPr>
          </a:p>
          <a:p>
            <a:pPr algn="just">
              <a:lnSpc>
                <a:spcPct val="80000"/>
              </a:lnSpc>
            </a:pPr>
            <a:r>
              <a:rPr lang="ru-RU" dirty="0">
                <a:latin typeface="Sylfaen" pitchFamily="18" charset="0"/>
              </a:rPr>
              <a:t>	1. </a:t>
            </a:r>
            <a:r>
              <a:rPr lang="ru-RU" i="1" dirty="0">
                <a:latin typeface="Sylfaen" pitchFamily="18" charset="0"/>
              </a:rPr>
              <a:t>агрессор </a:t>
            </a:r>
            <a:r>
              <a:rPr lang="ru-RU" dirty="0">
                <a:latin typeface="Sylfaen" pitchFamily="18" charset="0"/>
              </a:rPr>
              <a:t>– человек, который преследует и запугивает </a:t>
            </a:r>
            <a:r>
              <a:rPr lang="ru-RU" dirty="0" smtClean="0">
                <a:latin typeface="Sylfaen" pitchFamily="18" charset="0"/>
              </a:rPr>
              <a:t>жертву.</a:t>
            </a:r>
            <a:endParaRPr lang="ru-RU" dirty="0">
              <a:latin typeface="Sylfaen" pitchFamily="18" charset="0"/>
            </a:endParaRPr>
          </a:p>
          <a:p>
            <a:pPr algn="just">
              <a:lnSpc>
                <a:spcPct val="80000"/>
              </a:lnSpc>
            </a:pPr>
            <a:r>
              <a:rPr lang="ru-RU" dirty="0">
                <a:latin typeface="Sylfaen" pitchFamily="18" charset="0"/>
              </a:rPr>
              <a:t>	2. </a:t>
            </a:r>
            <a:r>
              <a:rPr lang="ru-RU" i="1" dirty="0">
                <a:latin typeface="Sylfaen" pitchFamily="18" charset="0"/>
              </a:rPr>
              <a:t>жертва </a:t>
            </a:r>
            <a:r>
              <a:rPr lang="ru-RU" dirty="0">
                <a:latin typeface="Sylfaen" pitchFamily="18" charset="0"/>
              </a:rPr>
              <a:t>– человек, который подвергается </a:t>
            </a:r>
            <a:r>
              <a:rPr lang="ru-RU" dirty="0" smtClean="0">
                <a:latin typeface="Sylfaen" pitchFamily="18" charset="0"/>
              </a:rPr>
              <a:t>агрессии.</a:t>
            </a:r>
            <a:endParaRPr lang="ru-RU" dirty="0">
              <a:latin typeface="Sylfaen" pitchFamily="18" charset="0"/>
            </a:endParaRPr>
          </a:p>
          <a:p>
            <a:pPr algn="just">
              <a:lnSpc>
                <a:spcPct val="80000"/>
              </a:lnSpc>
            </a:pPr>
            <a:r>
              <a:rPr lang="ru-RU" dirty="0">
                <a:latin typeface="Sylfaen" pitchFamily="18" charset="0"/>
              </a:rPr>
              <a:t>	3. </a:t>
            </a:r>
            <a:r>
              <a:rPr lang="ru-RU" i="1" dirty="0">
                <a:latin typeface="Sylfaen" pitchFamily="18" charset="0"/>
              </a:rPr>
              <a:t>защитник</a:t>
            </a:r>
            <a:r>
              <a:rPr lang="ru-RU" dirty="0">
                <a:latin typeface="Sylfaen" pitchFamily="18" charset="0"/>
              </a:rPr>
              <a:t> – человек, находящийся на стороне жертвы и пытающийся оградить </a:t>
            </a:r>
            <a:r>
              <a:rPr lang="ru-RU" dirty="0" smtClean="0">
                <a:latin typeface="Sylfaen" pitchFamily="18" charset="0"/>
              </a:rPr>
              <a:t>её </a:t>
            </a:r>
            <a:r>
              <a:rPr lang="ru-RU" dirty="0">
                <a:latin typeface="Sylfaen" pitchFamily="18" charset="0"/>
              </a:rPr>
              <a:t>от </a:t>
            </a:r>
            <a:r>
              <a:rPr lang="ru-RU" dirty="0" smtClean="0">
                <a:latin typeface="Sylfaen" pitchFamily="18" charset="0"/>
              </a:rPr>
              <a:t>агрессии.</a:t>
            </a:r>
            <a:endParaRPr lang="ru-RU" dirty="0">
              <a:latin typeface="Sylfaen" pitchFamily="18" charset="0"/>
            </a:endParaRPr>
          </a:p>
          <a:p>
            <a:pPr algn="just">
              <a:lnSpc>
                <a:spcPct val="80000"/>
              </a:lnSpc>
            </a:pPr>
            <a:r>
              <a:rPr lang="ru-RU" dirty="0">
                <a:latin typeface="Sylfaen" pitchFamily="18" charset="0"/>
              </a:rPr>
              <a:t>	4. </a:t>
            </a:r>
            <a:r>
              <a:rPr lang="ru-RU" i="1" dirty="0">
                <a:latin typeface="Sylfaen" pitchFamily="18" charset="0"/>
              </a:rPr>
              <a:t>сторонник </a:t>
            </a:r>
            <a:r>
              <a:rPr lang="ru-RU" dirty="0">
                <a:latin typeface="Sylfaen" pitchFamily="18" charset="0"/>
              </a:rPr>
              <a:t>- человек, находящийся на стороне агрессора, непосредственно не участвующий в издевательствах, но и не препятствующий </a:t>
            </a:r>
            <a:r>
              <a:rPr lang="ru-RU" dirty="0" smtClean="0">
                <a:latin typeface="Sylfaen" pitchFamily="18" charset="0"/>
              </a:rPr>
              <a:t>им.</a:t>
            </a:r>
            <a:endParaRPr lang="ru-RU" dirty="0">
              <a:latin typeface="Sylfaen" pitchFamily="18" charset="0"/>
            </a:endParaRPr>
          </a:p>
          <a:p>
            <a:pPr algn="just">
              <a:lnSpc>
                <a:spcPct val="80000"/>
              </a:lnSpc>
            </a:pPr>
            <a:r>
              <a:rPr lang="ru-RU" dirty="0">
                <a:latin typeface="Sylfaen" pitchFamily="18" charset="0"/>
              </a:rPr>
              <a:t>	5. </a:t>
            </a:r>
            <a:r>
              <a:rPr lang="ru-RU" i="1" dirty="0">
                <a:latin typeface="Sylfaen" pitchFamily="18" charset="0"/>
              </a:rPr>
              <a:t>наблюдатель </a:t>
            </a:r>
            <a:r>
              <a:rPr lang="ru-RU" dirty="0">
                <a:latin typeface="Sylfaen" pitchFamily="18" charset="0"/>
              </a:rPr>
              <a:t>– человек, знающий о деталях агрессивного взаимодействия, издевательств и пр., но соблюдающий нейтралитет в </a:t>
            </a:r>
            <a:r>
              <a:rPr lang="ru-RU" dirty="0" smtClean="0">
                <a:latin typeface="Sylfaen" pitchFamily="18" charset="0"/>
              </a:rPr>
              <a:t>нем.</a:t>
            </a:r>
            <a:endParaRPr lang="ru-RU" dirty="0">
              <a:latin typeface="Sylfaen" pitchFamily="18" charset="0"/>
            </a:endParaRPr>
          </a:p>
          <a:p>
            <a:pPr algn="just">
              <a:lnSpc>
                <a:spcPct val="80000"/>
              </a:lnSpc>
            </a:pPr>
            <a:r>
              <a:rPr lang="ru-RU" dirty="0">
                <a:latin typeface="Sylfaen" pitchFamily="18" charset="0"/>
              </a:rPr>
              <a:t>—  </a:t>
            </a:r>
            <a:r>
              <a:rPr lang="ru-RU" b="1" dirty="0">
                <a:latin typeface="Sylfaen" pitchFamily="18" charset="0"/>
              </a:rPr>
              <a:t>мотивацию каждого </a:t>
            </a:r>
            <a:r>
              <a:rPr lang="ru-RU" dirty="0">
                <a:latin typeface="Sylfaen" pitchFamily="18" charset="0"/>
              </a:rPr>
              <a:t>из них;</a:t>
            </a:r>
          </a:p>
          <a:p>
            <a:pPr algn="just">
              <a:lnSpc>
                <a:spcPct val="80000"/>
              </a:lnSpc>
            </a:pPr>
            <a:r>
              <a:rPr lang="ru-RU" dirty="0">
                <a:latin typeface="Sylfaen" pitchFamily="18" charset="0"/>
              </a:rPr>
              <a:t>—  при каких </a:t>
            </a:r>
            <a:r>
              <a:rPr lang="ru-RU" b="1" dirty="0">
                <a:latin typeface="Sylfaen" pitchFamily="18" charset="0"/>
              </a:rPr>
              <a:t>условия</a:t>
            </a:r>
            <a:r>
              <a:rPr lang="ru-RU" dirty="0">
                <a:latin typeface="Sylfaen" pitchFamily="18" charset="0"/>
              </a:rPr>
              <a:t>х издевательства не осуществляются;</a:t>
            </a:r>
          </a:p>
          <a:p>
            <a:pPr algn="just">
              <a:lnSpc>
                <a:spcPct val="80000"/>
              </a:lnSpc>
            </a:pPr>
            <a:r>
              <a:rPr lang="ru-RU" dirty="0">
                <a:latin typeface="Sylfaen" pitchFamily="18" charset="0"/>
              </a:rPr>
              <a:t>—  </a:t>
            </a:r>
            <a:r>
              <a:rPr lang="ru-RU" b="1" dirty="0">
                <a:latin typeface="Sylfaen" pitchFamily="18" charset="0"/>
              </a:rPr>
              <a:t>события, совпадающие с буллингом по времени</a:t>
            </a:r>
            <a:r>
              <a:rPr lang="ru-RU" dirty="0">
                <a:latin typeface="Sylfaen" pitchFamily="18" charset="0"/>
              </a:rPr>
              <a:t>, поскольку некоторые из них могут быть его предпосылками или следствиями;</a:t>
            </a:r>
          </a:p>
          <a:p>
            <a:pPr algn="just">
              <a:lnSpc>
                <a:spcPct val="80000"/>
              </a:lnSpc>
            </a:pPr>
            <a:r>
              <a:rPr lang="ru-RU" dirty="0">
                <a:latin typeface="Sylfaen" pitchFamily="18" charset="0"/>
              </a:rPr>
              <a:t>—  </a:t>
            </a:r>
            <a:r>
              <a:rPr lang="ru-RU" b="1" dirty="0">
                <a:latin typeface="Sylfaen" pitchFamily="18" charset="0"/>
              </a:rPr>
              <a:t>концепция ситуации, имеющаяся у каждого из участников </a:t>
            </a:r>
            <a:r>
              <a:rPr lang="ru-RU" dirty="0">
                <a:latin typeface="Sylfaen" pitchFamily="18" charset="0"/>
              </a:rPr>
              <a:t>травли, насилия и пр.;</a:t>
            </a:r>
          </a:p>
          <a:p>
            <a:pPr algn="just">
              <a:lnSpc>
                <a:spcPct val="80000"/>
              </a:lnSpc>
            </a:pPr>
            <a:r>
              <a:rPr lang="ru-RU" dirty="0">
                <a:latin typeface="Sylfaen" pitchFamily="18" charset="0"/>
              </a:rPr>
              <a:t>—  </a:t>
            </a:r>
            <a:r>
              <a:rPr lang="ru-RU" b="1" dirty="0">
                <a:latin typeface="Sylfaen" pitchFamily="18" charset="0"/>
              </a:rPr>
              <a:t>динамику всего происходящего</a:t>
            </a:r>
            <a:r>
              <a:rPr lang="ru-RU" dirty="0">
                <a:latin typeface="Sylfaen" pitchFamily="18" charset="0"/>
              </a:rPr>
              <a:t>.</a:t>
            </a:r>
          </a:p>
        </p:txBody>
      </p:sp>
      <p:sp>
        <p:nvSpPr>
          <p:cNvPr id="3" name="Прямоугольник 2"/>
          <p:cNvSpPr/>
          <p:nvPr/>
        </p:nvSpPr>
        <p:spPr>
          <a:xfrm>
            <a:off x="251520" y="5737"/>
            <a:ext cx="8784976" cy="769441"/>
          </a:xfrm>
          <a:prstGeom prst="rect">
            <a:avLst/>
          </a:prstGeom>
        </p:spPr>
        <p:txBody>
          <a:bodyPr wrap="square">
            <a:spAutoFit/>
          </a:bodyPr>
          <a:lstStyle/>
          <a:p>
            <a:pPr algn="ctr"/>
            <a:r>
              <a:rPr lang="ru-RU" sz="2200" b="1" dirty="0">
                <a:solidFill>
                  <a:schemeClr val="accent6"/>
                </a:solidFill>
                <a:latin typeface="Garamond" pitchFamily="18" charset="0"/>
              </a:rPr>
              <a:t>Алгоритм сбора информации по факту жестоких взаимоотношений (буллинг-структура</a:t>
            </a:r>
            <a:r>
              <a:rPr lang="ru-RU" sz="2200" b="1" dirty="0" smtClean="0">
                <a:solidFill>
                  <a:schemeClr val="accent6"/>
                </a:solidFill>
                <a:latin typeface="Garamond" pitchFamily="18" charset="0"/>
              </a:rPr>
              <a:t>)</a:t>
            </a:r>
            <a:endParaRPr lang="ru-RU" sz="2200" dirty="0"/>
          </a:p>
        </p:txBody>
      </p:sp>
      <p:sp>
        <p:nvSpPr>
          <p:cNvPr id="4" name="Номер слайда 3"/>
          <p:cNvSpPr>
            <a:spLocks noGrp="1"/>
          </p:cNvSpPr>
          <p:nvPr>
            <p:ph type="sldNum" sz="quarter" idx="12"/>
          </p:nvPr>
        </p:nvSpPr>
        <p:spPr/>
        <p:txBody>
          <a:bodyPr/>
          <a:lstStyle/>
          <a:p>
            <a:fld id="{811CBF66-31BF-4C9F-976F-02148014E1E4}" type="slidenum">
              <a:rPr lang="ru-RU" smtClean="0"/>
              <a:t>21</a:t>
            </a:fld>
            <a:endParaRPr lang="ru-RU"/>
          </a:p>
        </p:txBody>
      </p:sp>
    </p:spTree>
    <p:extLst>
      <p:ext uri="{BB962C8B-B14F-4D97-AF65-F5344CB8AC3E}">
        <p14:creationId xmlns:p14="http://schemas.microsoft.com/office/powerpoint/2010/main" val="1935280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287022" y="5171"/>
            <a:ext cx="8712968" cy="954107"/>
          </a:xfrm>
          <a:prstGeom prst="rect">
            <a:avLst/>
          </a:prstGeom>
        </p:spPr>
        <p:txBody>
          <a:bodyPr wrap="square">
            <a:spAutoFit/>
          </a:bodyPr>
          <a:lstStyle/>
          <a:p>
            <a:pPr algn="ctr">
              <a:buFont typeface="Arial" charset="0"/>
              <a:buNone/>
            </a:pPr>
            <a:r>
              <a:rPr lang="ru-RU" sz="2800" b="1" dirty="0">
                <a:solidFill>
                  <a:srgbClr val="FFFF00"/>
                </a:solidFill>
                <a:latin typeface="Sylfaen" pitchFamily="18" charset="0"/>
              </a:rPr>
              <a:t>Если </a:t>
            </a:r>
            <a:r>
              <a:rPr lang="ru-RU" sz="2800" b="1" dirty="0" smtClean="0">
                <a:solidFill>
                  <a:srgbClr val="FFFF00"/>
                </a:solidFill>
                <a:latin typeface="Sylfaen" pitchFamily="18" charset="0"/>
              </a:rPr>
              <a:t>ребёнок </a:t>
            </a:r>
            <a:r>
              <a:rPr lang="ru-RU" sz="2800" b="1" dirty="0">
                <a:solidFill>
                  <a:srgbClr val="FFFF00"/>
                </a:solidFill>
                <a:latin typeface="Sylfaen" pitchFamily="18" charset="0"/>
              </a:rPr>
              <a:t>подтвердил Вам в разговоре, </a:t>
            </a:r>
            <a:br>
              <a:rPr lang="ru-RU" sz="2800" b="1" dirty="0">
                <a:solidFill>
                  <a:srgbClr val="FFFF00"/>
                </a:solidFill>
                <a:latin typeface="Sylfaen" pitchFamily="18" charset="0"/>
              </a:rPr>
            </a:br>
            <a:r>
              <a:rPr lang="ru-RU" sz="2800" b="1" dirty="0">
                <a:solidFill>
                  <a:srgbClr val="FFFF00"/>
                </a:solidFill>
                <a:latin typeface="Sylfaen" pitchFamily="18" charset="0"/>
              </a:rPr>
              <a:t>что он </a:t>
            </a:r>
            <a:r>
              <a:rPr lang="ru-RU" sz="2800" b="1" i="1" dirty="0">
                <a:solidFill>
                  <a:srgbClr val="FFFF00"/>
                </a:solidFill>
                <a:latin typeface="Sylfaen" pitchFamily="18" charset="0"/>
              </a:rPr>
              <a:t>жертва</a:t>
            </a:r>
            <a:r>
              <a:rPr lang="ru-RU" sz="2800" b="1" dirty="0">
                <a:solidFill>
                  <a:srgbClr val="FFFF00"/>
                </a:solidFill>
                <a:latin typeface="Sylfaen" pitchFamily="18" charset="0"/>
              </a:rPr>
              <a:t> буллинга</a:t>
            </a:r>
            <a:r>
              <a:rPr lang="ru-RU" sz="2800" b="1" dirty="0" smtClean="0">
                <a:solidFill>
                  <a:srgbClr val="FFFF00"/>
                </a:solidFill>
                <a:latin typeface="Sylfaen" pitchFamily="18" charset="0"/>
              </a:rPr>
              <a:t>.</a:t>
            </a:r>
            <a:r>
              <a:rPr lang="ru-RU" sz="2000" b="1" i="1" u="sng" dirty="0">
                <a:solidFill>
                  <a:srgbClr val="FFFF00"/>
                </a:solidFill>
                <a:latin typeface="Times New Roman" pitchFamily="18" charset="0"/>
              </a:rPr>
              <a:t> </a:t>
            </a:r>
            <a:endParaRPr lang="ru-RU" dirty="0">
              <a:solidFill>
                <a:srgbClr val="FFFF00"/>
              </a:solidFill>
            </a:endParaRPr>
          </a:p>
        </p:txBody>
      </p:sp>
      <p:sp>
        <p:nvSpPr>
          <p:cNvPr id="3" name="Прямоугольник 2"/>
          <p:cNvSpPr/>
          <p:nvPr/>
        </p:nvSpPr>
        <p:spPr>
          <a:xfrm>
            <a:off x="287022" y="959278"/>
            <a:ext cx="8533450" cy="5016758"/>
          </a:xfrm>
          <a:prstGeom prst="rect">
            <a:avLst/>
          </a:prstGeom>
        </p:spPr>
        <p:txBody>
          <a:bodyPr wrap="square">
            <a:spAutoFit/>
          </a:bodyPr>
          <a:lstStyle/>
          <a:p>
            <a:pPr lvl="0" algn="ctr"/>
            <a:r>
              <a:rPr lang="ru-RU" sz="2000" b="1" i="1" u="sng" dirty="0">
                <a:solidFill>
                  <a:prstClr val="black"/>
                </a:solidFill>
                <a:latin typeface="Times New Roman" pitchFamily="18" charset="0"/>
              </a:rPr>
              <a:t>Скажите</a:t>
            </a:r>
            <a:r>
              <a:rPr lang="ru-RU" sz="2000" u="sng" dirty="0">
                <a:solidFill>
                  <a:prstClr val="black"/>
                </a:solidFill>
                <a:latin typeface="Times New Roman" pitchFamily="18" charset="0"/>
              </a:rPr>
              <a:t> </a:t>
            </a:r>
            <a:r>
              <a:rPr lang="ru-RU" sz="2000" b="1" i="1" u="sng" dirty="0" smtClean="0">
                <a:solidFill>
                  <a:prstClr val="black"/>
                </a:solidFill>
                <a:latin typeface="Times New Roman" pitchFamily="18" charset="0"/>
              </a:rPr>
              <a:t>ребёнку:</a:t>
            </a:r>
            <a:endParaRPr lang="ru-RU" sz="2000" u="sng" dirty="0">
              <a:solidFill>
                <a:prstClr val="black"/>
              </a:solidFill>
              <a:latin typeface="Times New Roman" pitchFamily="18" charset="0"/>
            </a:endParaRPr>
          </a:p>
          <a:p>
            <a:pPr marL="342900" lvl="0" indent="-342900" algn="just">
              <a:buFont typeface="Wingdings" pitchFamily="2" charset="2"/>
              <a:buChar char="Ø"/>
            </a:pPr>
            <a:r>
              <a:rPr lang="ru-RU" sz="2000" b="1" i="1" dirty="0">
                <a:solidFill>
                  <a:prstClr val="black"/>
                </a:solidFill>
                <a:latin typeface="Times New Roman" pitchFamily="18" charset="0"/>
              </a:rPr>
              <a:t>Я тебе верю</a:t>
            </a:r>
            <a:r>
              <a:rPr lang="ru-RU" dirty="0">
                <a:solidFill>
                  <a:prstClr val="black"/>
                </a:solidFill>
                <a:latin typeface="Times New Roman" pitchFamily="18" charset="0"/>
              </a:rPr>
              <a:t> (это поможет </a:t>
            </a:r>
            <a:r>
              <a:rPr lang="ru-RU" dirty="0" smtClean="0">
                <a:solidFill>
                  <a:prstClr val="black"/>
                </a:solidFill>
                <a:latin typeface="Times New Roman" pitchFamily="18" charset="0"/>
              </a:rPr>
              <a:t>ребёнку </a:t>
            </a:r>
            <a:r>
              <a:rPr lang="ru-RU" dirty="0">
                <a:solidFill>
                  <a:prstClr val="black"/>
                </a:solidFill>
                <a:latin typeface="Times New Roman" pitchFamily="18" charset="0"/>
              </a:rPr>
              <a:t>понять, что Вы в состоянии помочь ему с его проблемой</a:t>
            </a:r>
            <a:r>
              <a:rPr lang="ru-RU" dirty="0" smtClean="0">
                <a:solidFill>
                  <a:prstClr val="black"/>
                </a:solidFill>
                <a:latin typeface="Times New Roman" pitchFamily="18" charset="0"/>
              </a:rPr>
              <a:t>).</a:t>
            </a:r>
          </a:p>
          <a:p>
            <a:pPr lvl="0" algn="just"/>
            <a:endParaRPr lang="ru-RU" dirty="0">
              <a:solidFill>
                <a:prstClr val="black"/>
              </a:solidFill>
              <a:latin typeface="Times New Roman" pitchFamily="18" charset="0"/>
            </a:endParaRPr>
          </a:p>
          <a:p>
            <a:pPr marL="342900" lvl="0" indent="-342900" algn="just">
              <a:buFont typeface="Wingdings" pitchFamily="2" charset="2"/>
              <a:buChar char="Ø"/>
            </a:pPr>
            <a:r>
              <a:rPr lang="ru-RU" sz="2000" b="1" i="1" dirty="0">
                <a:solidFill>
                  <a:prstClr val="black"/>
                </a:solidFill>
                <a:latin typeface="Times New Roman" pitchFamily="18" charset="0"/>
              </a:rPr>
              <a:t>Мне жаль, что с тобой это случилось</a:t>
            </a:r>
            <a:r>
              <a:rPr lang="ru-RU" dirty="0">
                <a:solidFill>
                  <a:prstClr val="black"/>
                </a:solidFill>
                <a:latin typeface="Times New Roman" pitchFamily="18" charset="0"/>
              </a:rPr>
              <a:t> (это поможет  </a:t>
            </a:r>
            <a:r>
              <a:rPr lang="ru-RU" dirty="0" smtClean="0">
                <a:solidFill>
                  <a:prstClr val="black"/>
                </a:solidFill>
                <a:latin typeface="Times New Roman" pitchFamily="18" charset="0"/>
              </a:rPr>
              <a:t>ребёнку </a:t>
            </a:r>
            <a:r>
              <a:rPr lang="ru-RU" dirty="0">
                <a:solidFill>
                  <a:prstClr val="black"/>
                </a:solidFill>
                <a:latin typeface="Times New Roman" pitchFamily="18" charset="0"/>
              </a:rPr>
              <a:t>понять, что Вы пытаетесь понять его чувства</a:t>
            </a:r>
            <a:r>
              <a:rPr lang="ru-RU" dirty="0" smtClean="0">
                <a:solidFill>
                  <a:prstClr val="black"/>
                </a:solidFill>
                <a:latin typeface="Times New Roman" pitchFamily="18" charset="0"/>
              </a:rPr>
              <a:t>).</a:t>
            </a:r>
          </a:p>
          <a:p>
            <a:pPr lvl="0" algn="just"/>
            <a:endParaRPr lang="ru-RU" dirty="0">
              <a:solidFill>
                <a:prstClr val="black"/>
              </a:solidFill>
              <a:latin typeface="Times New Roman" pitchFamily="18" charset="0"/>
            </a:endParaRPr>
          </a:p>
          <a:p>
            <a:pPr marL="342900" lvl="0" indent="-342900" algn="just">
              <a:buFont typeface="Wingdings" pitchFamily="2" charset="2"/>
              <a:buChar char="Ø"/>
            </a:pPr>
            <a:r>
              <a:rPr lang="ru-RU" sz="2000" b="1" i="1" dirty="0">
                <a:solidFill>
                  <a:prstClr val="black"/>
                </a:solidFill>
                <a:latin typeface="Times New Roman" pitchFamily="18" charset="0"/>
              </a:rPr>
              <a:t>Это не твоя вина</a:t>
            </a:r>
            <a:r>
              <a:rPr lang="ru-RU" sz="2000" i="1" dirty="0">
                <a:solidFill>
                  <a:prstClr val="black"/>
                </a:solidFill>
                <a:latin typeface="Times New Roman" pitchFamily="18" charset="0"/>
              </a:rPr>
              <a:t>.</a:t>
            </a:r>
            <a:r>
              <a:rPr lang="ru-RU" dirty="0">
                <a:solidFill>
                  <a:prstClr val="black"/>
                </a:solidFill>
                <a:latin typeface="Times New Roman" pitchFamily="18" charset="0"/>
              </a:rPr>
              <a:t>  (дайте понять </a:t>
            </a:r>
            <a:r>
              <a:rPr lang="ru-RU" dirty="0" smtClean="0">
                <a:solidFill>
                  <a:prstClr val="black"/>
                </a:solidFill>
                <a:latin typeface="Times New Roman" pitchFamily="18" charset="0"/>
              </a:rPr>
              <a:t>ребёнку, </a:t>
            </a:r>
            <a:r>
              <a:rPr lang="ru-RU" dirty="0">
                <a:solidFill>
                  <a:prstClr val="black"/>
                </a:solidFill>
                <a:latin typeface="Times New Roman" pitchFamily="18" charset="0"/>
              </a:rPr>
              <a:t>что он не одинок в подобной ситуации: многие его сверстники сталкиваются с разными вариантами запугивания или агрессии в тот или иной момент взросления</a:t>
            </a:r>
            <a:r>
              <a:rPr lang="ru-RU" dirty="0" smtClean="0">
                <a:solidFill>
                  <a:prstClr val="black"/>
                </a:solidFill>
                <a:latin typeface="Times New Roman" pitchFamily="18" charset="0"/>
              </a:rPr>
              <a:t>).</a:t>
            </a:r>
          </a:p>
          <a:p>
            <a:pPr lvl="0" algn="just"/>
            <a:endParaRPr lang="ru-RU" dirty="0">
              <a:solidFill>
                <a:prstClr val="black"/>
              </a:solidFill>
              <a:latin typeface="Times New Roman" pitchFamily="18" charset="0"/>
            </a:endParaRPr>
          </a:p>
          <a:p>
            <a:pPr marL="342900" lvl="0" indent="-342900" algn="just">
              <a:buFont typeface="Wingdings" pitchFamily="2" charset="2"/>
              <a:buChar char="Ø"/>
            </a:pPr>
            <a:r>
              <a:rPr lang="ru-RU" sz="2000" b="1" i="1" dirty="0">
                <a:solidFill>
                  <a:prstClr val="black"/>
                </a:solidFill>
                <a:latin typeface="Times New Roman" pitchFamily="18" charset="0"/>
              </a:rPr>
              <a:t>Хорошо, что ты мне об этом сказал</a:t>
            </a:r>
            <a:r>
              <a:rPr lang="ru-RU" b="1" i="1" dirty="0">
                <a:solidFill>
                  <a:prstClr val="black"/>
                </a:solidFill>
                <a:latin typeface="Times New Roman" pitchFamily="18" charset="0"/>
              </a:rPr>
              <a:t> </a:t>
            </a:r>
            <a:r>
              <a:rPr lang="ru-RU" dirty="0">
                <a:solidFill>
                  <a:prstClr val="black"/>
                </a:solidFill>
                <a:latin typeface="Times New Roman" pitchFamily="18" charset="0"/>
              </a:rPr>
              <a:t>(это поможет  </a:t>
            </a:r>
            <a:r>
              <a:rPr lang="ru-RU" dirty="0" smtClean="0">
                <a:solidFill>
                  <a:prstClr val="black"/>
                </a:solidFill>
                <a:latin typeface="Times New Roman" pitchFamily="18" charset="0"/>
              </a:rPr>
              <a:t>ребёнку </a:t>
            </a:r>
            <a:r>
              <a:rPr lang="ru-RU" dirty="0">
                <a:solidFill>
                  <a:prstClr val="black"/>
                </a:solidFill>
                <a:latin typeface="Times New Roman" pitchFamily="18" charset="0"/>
              </a:rPr>
              <a:t>понять, что он правильно сделал, обратившись за помощью и поддержкой</a:t>
            </a:r>
            <a:r>
              <a:rPr lang="ru-RU" dirty="0" smtClean="0">
                <a:solidFill>
                  <a:prstClr val="black"/>
                </a:solidFill>
                <a:latin typeface="Times New Roman" pitchFamily="18" charset="0"/>
              </a:rPr>
              <a:t>).</a:t>
            </a:r>
          </a:p>
          <a:p>
            <a:pPr marL="342900" lvl="0" indent="-342900" algn="just">
              <a:buFont typeface="Wingdings" pitchFamily="2" charset="2"/>
              <a:buChar char="Ø"/>
            </a:pPr>
            <a:endParaRPr lang="ru-RU" dirty="0">
              <a:solidFill>
                <a:prstClr val="black"/>
              </a:solidFill>
              <a:latin typeface="Times New Roman" pitchFamily="18" charset="0"/>
            </a:endParaRPr>
          </a:p>
          <a:p>
            <a:pPr marL="342900" lvl="0" indent="-342900" algn="just">
              <a:buFont typeface="Wingdings" pitchFamily="2" charset="2"/>
              <a:buChar char="Ø"/>
            </a:pPr>
            <a:r>
              <a:rPr lang="ru-RU" sz="2000" b="1" i="1" dirty="0">
                <a:solidFill>
                  <a:prstClr val="black"/>
                </a:solidFill>
                <a:latin typeface="Times New Roman" pitchFamily="18" charset="0"/>
              </a:rPr>
              <a:t>Я люблю тебя</a:t>
            </a:r>
            <a:r>
              <a:rPr lang="ru-RU" dirty="0">
                <a:solidFill>
                  <a:prstClr val="black"/>
                </a:solidFill>
                <a:latin typeface="Times New Roman" pitchFamily="18" charset="0"/>
              </a:rPr>
              <a:t> </a:t>
            </a:r>
            <a:r>
              <a:rPr lang="ru-RU" sz="2000" b="1" i="1" dirty="0">
                <a:solidFill>
                  <a:prstClr val="black"/>
                </a:solidFill>
                <a:latin typeface="Times New Roman" pitchFamily="18" charset="0"/>
              </a:rPr>
              <a:t>и постараюсь сделать так, чтобы тебе больше не угрожала опасность</a:t>
            </a:r>
            <a:r>
              <a:rPr lang="ru-RU" dirty="0">
                <a:solidFill>
                  <a:prstClr val="black"/>
                </a:solidFill>
                <a:latin typeface="Times New Roman" pitchFamily="18" charset="0"/>
              </a:rPr>
              <a:t> (это поможет  </a:t>
            </a:r>
            <a:r>
              <a:rPr lang="ru-RU" dirty="0" smtClean="0">
                <a:solidFill>
                  <a:prstClr val="black"/>
                </a:solidFill>
                <a:latin typeface="Times New Roman" pitchFamily="18" charset="0"/>
              </a:rPr>
              <a:t>ребёнку </a:t>
            </a:r>
            <a:r>
              <a:rPr lang="ru-RU" dirty="0">
                <a:solidFill>
                  <a:prstClr val="black"/>
                </a:solidFill>
                <a:latin typeface="Times New Roman" pitchFamily="18" charset="0"/>
              </a:rPr>
              <a:t>с надеждой посмотреть в будущее и ощутить защиту).</a:t>
            </a:r>
          </a:p>
        </p:txBody>
      </p:sp>
      <p:sp>
        <p:nvSpPr>
          <p:cNvPr id="4" name="Номер слайда 3"/>
          <p:cNvSpPr>
            <a:spLocks noGrp="1"/>
          </p:cNvSpPr>
          <p:nvPr>
            <p:ph type="sldNum" sz="quarter" idx="12"/>
          </p:nvPr>
        </p:nvSpPr>
        <p:spPr/>
        <p:txBody>
          <a:bodyPr/>
          <a:lstStyle/>
          <a:p>
            <a:fld id="{811CBF66-31BF-4C9F-976F-02148014E1E4}" type="slidenum">
              <a:rPr lang="ru-RU" smtClean="0"/>
              <a:t>22</a:t>
            </a:fld>
            <a:endParaRPr lang="ru-RU"/>
          </a:p>
        </p:txBody>
      </p:sp>
    </p:spTree>
    <p:extLst>
      <p:ext uri="{BB962C8B-B14F-4D97-AF65-F5344CB8AC3E}">
        <p14:creationId xmlns:p14="http://schemas.microsoft.com/office/powerpoint/2010/main" val="2405349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3551" y="0"/>
            <a:ext cx="8928992" cy="6463308"/>
          </a:xfrm>
          <a:prstGeom prst="rect">
            <a:avLst/>
          </a:prstGeom>
        </p:spPr>
        <p:txBody>
          <a:bodyPr wrap="square">
            <a:spAutoFit/>
          </a:bodyPr>
          <a:lstStyle/>
          <a:p>
            <a:pPr indent="177800" algn="ctr"/>
            <a:r>
              <a:rPr lang="ru-RU" sz="2800" i="1" u="sng" dirty="0" smtClean="0">
                <a:solidFill>
                  <a:srgbClr val="FFC000"/>
                </a:solidFill>
                <a:latin typeface="Sylfaen" pitchFamily="18" charset="0"/>
              </a:rPr>
              <a:t>Работа социального педагога по </a:t>
            </a:r>
            <a:r>
              <a:rPr lang="ru-RU" sz="2800" i="1" u="sng" dirty="0">
                <a:solidFill>
                  <a:srgbClr val="FFC000"/>
                </a:solidFill>
                <a:latin typeface="Sylfaen" pitchFamily="18" charset="0"/>
              </a:rPr>
              <a:t>профилактике фактов жестокого </a:t>
            </a:r>
            <a:r>
              <a:rPr lang="ru-RU" sz="2800" i="1" u="sng" dirty="0" smtClean="0">
                <a:solidFill>
                  <a:srgbClr val="FFC000"/>
                </a:solidFill>
                <a:latin typeface="Sylfaen" pitchFamily="18" charset="0"/>
              </a:rPr>
              <a:t>обращения:</a:t>
            </a:r>
            <a:endParaRPr lang="ru-RU" sz="2800" dirty="0">
              <a:solidFill>
                <a:srgbClr val="FFC000"/>
              </a:solidFill>
              <a:latin typeface="Sylfaen" pitchFamily="18" charset="0"/>
            </a:endParaRPr>
          </a:p>
          <a:p>
            <a:pPr indent="177800" algn="just"/>
            <a:endParaRPr lang="ru-RU" dirty="0" smtClean="0">
              <a:latin typeface="Sylfaen" pitchFamily="18" charset="0"/>
            </a:endParaRPr>
          </a:p>
          <a:p>
            <a:pPr marL="285750" indent="-285750" algn="just">
              <a:buFont typeface="Wingdings" pitchFamily="2" charset="2"/>
              <a:buChar char="v"/>
            </a:pPr>
            <a:r>
              <a:rPr lang="ru-RU" sz="2000" dirty="0" smtClean="0">
                <a:latin typeface="Sylfaen" pitchFamily="18" charset="0"/>
              </a:rPr>
              <a:t>Выявление </a:t>
            </a:r>
            <a:r>
              <a:rPr lang="ru-RU" sz="2000" dirty="0">
                <a:latin typeface="Sylfaen" pitchFamily="18" charset="0"/>
              </a:rPr>
              <a:t>учащихся группы риска:</a:t>
            </a:r>
          </a:p>
          <a:p>
            <a:pPr algn="just"/>
            <a:r>
              <a:rPr lang="ru-RU" sz="2000" dirty="0">
                <a:latin typeface="Sylfaen" pitchFamily="18" charset="0"/>
              </a:rPr>
              <a:t>- Изучение личных дел учащихся;</a:t>
            </a:r>
          </a:p>
          <a:p>
            <a:pPr algn="just"/>
            <a:r>
              <a:rPr lang="ru-RU" sz="2000" dirty="0">
                <a:latin typeface="Sylfaen" pitchFamily="18" charset="0"/>
              </a:rPr>
              <a:t>- Составление социальной карты ученика, класса;</a:t>
            </a:r>
          </a:p>
          <a:p>
            <a:pPr algn="just"/>
            <a:r>
              <a:rPr lang="ru-RU" sz="2000" dirty="0">
                <a:latin typeface="Sylfaen" pitchFamily="18" charset="0"/>
              </a:rPr>
              <a:t>- Определение детей «группы риска</a:t>
            </a:r>
            <a:r>
              <a:rPr lang="ru-RU" sz="2000" dirty="0" smtClean="0">
                <a:latin typeface="Sylfaen" pitchFamily="18" charset="0"/>
              </a:rPr>
              <a:t>».</a:t>
            </a:r>
            <a:endParaRPr lang="ru-RU" sz="2000" dirty="0">
              <a:latin typeface="Sylfaen" pitchFamily="18" charset="0"/>
            </a:endParaRPr>
          </a:p>
          <a:p>
            <a:pPr marL="285750" indent="-285750" algn="just">
              <a:buFont typeface="Wingdings" pitchFamily="2" charset="2"/>
              <a:buChar char="v"/>
            </a:pPr>
            <a:r>
              <a:rPr lang="ru-RU" sz="2000" dirty="0" smtClean="0">
                <a:latin typeface="Sylfaen" pitchFamily="18" charset="0"/>
              </a:rPr>
              <a:t>Изучение </a:t>
            </a:r>
            <a:r>
              <a:rPr lang="ru-RU" sz="2000" dirty="0">
                <a:latin typeface="Sylfaen" pitchFamily="18" charset="0"/>
              </a:rPr>
              <a:t>психолого-педагогической особенности детей:</a:t>
            </a:r>
          </a:p>
          <a:p>
            <a:pPr algn="just"/>
            <a:r>
              <a:rPr lang="ru-RU" sz="2000" dirty="0">
                <a:latin typeface="Sylfaen" pitchFamily="18" charset="0"/>
              </a:rPr>
              <a:t>- Наблюдение в урочной и внеурочной деятельности через посещение уроков, кружковых занятий;</a:t>
            </a:r>
          </a:p>
          <a:p>
            <a:pPr algn="just"/>
            <a:r>
              <a:rPr lang="ru-RU" sz="2000" dirty="0">
                <a:latin typeface="Sylfaen" pitchFamily="18" charset="0"/>
              </a:rPr>
              <a:t>- Педагогическая характеристика обучающихся.</a:t>
            </a:r>
          </a:p>
          <a:p>
            <a:pPr marL="285750" indent="-285750" algn="just">
              <a:buFont typeface="Wingdings" pitchFamily="2" charset="2"/>
              <a:buChar char="v"/>
            </a:pPr>
            <a:r>
              <a:rPr lang="ru-RU" sz="2000" dirty="0" smtClean="0">
                <a:latin typeface="Sylfaen" pitchFamily="18" charset="0"/>
              </a:rPr>
              <a:t>Проведение </a:t>
            </a:r>
            <a:r>
              <a:rPr lang="ru-RU" sz="2000" dirty="0">
                <a:latin typeface="Sylfaen" pitchFamily="18" charset="0"/>
              </a:rPr>
              <a:t>анкетирования учащихся класса с целью сбора информации о имеющихся случаях жестокого обращения с детьми в семьях.</a:t>
            </a:r>
          </a:p>
          <a:p>
            <a:pPr marL="285750" indent="-285750" algn="just">
              <a:buFont typeface="Wingdings" pitchFamily="2" charset="2"/>
              <a:buChar char="v"/>
            </a:pPr>
            <a:r>
              <a:rPr lang="ru-RU" sz="2000" dirty="0" smtClean="0">
                <a:latin typeface="Sylfaen" pitchFamily="18" charset="0"/>
              </a:rPr>
              <a:t>Оказание </a:t>
            </a:r>
            <a:r>
              <a:rPr lang="ru-RU" sz="2000" dirty="0">
                <a:latin typeface="Sylfaen" pitchFamily="18" charset="0"/>
              </a:rPr>
              <a:t>консультационной помощи </a:t>
            </a:r>
            <a:r>
              <a:rPr lang="ru-RU" sz="2000" dirty="0" smtClean="0">
                <a:latin typeface="Sylfaen" pitchFamily="18" charset="0"/>
              </a:rPr>
              <a:t>ребёнку </a:t>
            </a:r>
            <a:r>
              <a:rPr lang="ru-RU" sz="2000" dirty="0">
                <a:latin typeface="Sylfaen" pitchFamily="18" charset="0"/>
              </a:rPr>
              <a:t>в </a:t>
            </a:r>
            <a:r>
              <a:rPr lang="ru-RU" sz="2000" dirty="0" smtClean="0">
                <a:latin typeface="Sylfaen" pitchFamily="18" charset="0"/>
              </a:rPr>
              <a:t>семье:</a:t>
            </a:r>
            <a:endParaRPr lang="ru-RU" sz="2000" dirty="0">
              <a:latin typeface="Sylfaen" pitchFamily="18" charset="0"/>
            </a:endParaRPr>
          </a:p>
          <a:p>
            <a:pPr algn="just"/>
            <a:r>
              <a:rPr lang="ru-RU" sz="2000" dirty="0">
                <a:latin typeface="Sylfaen" pitchFamily="18" charset="0"/>
              </a:rPr>
              <a:t>- Индивидуально-консультативная помощь родителям;</a:t>
            </a:r>
          </a:p>
          <a:p>
            <a:pPr algn="just"/>
            <a:r>
              <a:rPr lang="ru-RU" sz="2000" dirty="0">
                <a:latin typeface="Sylfaen" pitchFamily="18" charset="0"/>
              </a:rPr>
              <a:t>- Организация и проведение классных и тематических родительских собраний.</a:t>
            </a:r>
          </a:p>
          <a:p>
            <a:pPr marL="285750" indent="-285750" algn="just">
              <a:buFont typeface="Wingdings" pitchFamily="2" charset="2"/>
              <a:buChar char="v"/>
            </a:pPr>
            <a:r>
              <a:rPr lang="ru-RU" sz="2000" dirty="0" smtClean="0">
                <a:latin typeface="Sylfaen" pitchFamily="18" charset="0"/>
              </a:rPr>
              <a:t>Обращение </a:t>
            </a:r>
            <a:r>
              <a:rPr lang="ru-RU" sz="2000" dirty="0">
                <a:latin typeface="Sylfaen" pitchFamily="18" charset="0"/>
              </a:rPr>
              <a:t>к специалистам службы ППМС </a:t>
            </a:r>
            <a:r>
              <a:rPr lang="ru-RU" sz="2000" dirty="0" smtClean="0">
                <a:latin typeface="Sylfaen" pitchFamily="18" charset="0"/>
              </a:rPr>
              <a:t>сопровождения, социальным партнёрам.</a:t>
            </a:r>
            <a:endParaRPr lang="ru-RU" sz="2000" dirty="0">
              <a:latin typeface="Sylfaen" pitchFamily="18" charset="0"/>
            </a:endParaRPr>
          </a:p>
          <a:p>
            <a:pPr marL="285750" indent="-285750" algn="just">
              <a:buFont typeface="Wingdings" pitchFamily="2" charset="2"/>
              <a:buChar char="v"/>
            </a:pPr>
            <a:r>
              <a:rPr lang="ru-RU" sz="2000" dirty="0" smtClean="0">
                <a:latin typeface="Sylfaen" pitchFamily="18" charset="0"/>
              </a:rPr>
              <a:t>Взаимодействие </a:t>
            </a:r>
            <a:r>
              <a:rPr lang="ru-RU" sz="2000" dirty="0">
                <a:latin typeface="Sylfaen" pitchFamily="18" charset="0"/>
              </a:rPr>
              <a:t>с администрацией школы.</a:t>
            </a:r>
          </a:p>
        </p:txBody>
      </p:sp>
      <p:sp>
        <p:nvSpPr>
          <p:cNvPr id="3" name="Номер слайда 2"/>
          <p:cNvSpPr>
            <a:spLocks noGrp="1"/>
          </p:cNvSpPr>
          <p:nvPr>
            <p:ph type="sldNum" sz="quarter" idx="12"/>
          </p:nvPr>
        </p:nvSpPr>
        <p:spPr/>
        <p:txBody>
          <a:bodyPr/>
          <a:lstStyle/>
          <a:p>
            <a:fld id="{811CBF66-31BF-4C9F-976F-02148014E1E4}" type="slidenum">
              <a:rPr lang="ru-RU" smtClean="0"/>
              <a:t>23</a:t>
            </a:fld>
            <a:endParaRPr lang="ru-RU"/>
          </a:p>
        </p:txBody>
      </p:sp>
    </p:spTree>
    <p:extLst>
      <p:ext uri="{BB962C8B-B14F-4D97-AF65-F5344CB8AC3E}">
        <p14:creationId xmlns:p14="http://schemas.microsoft.com/office/powerpoint/2010/main" val="9807422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179512" y="19964"/>
            <a:ext cx="8784976" cy="6632585"/>
          </a:xfrm>
          <a:prstGeom prst="rect">
            <a:avLst/>
          </a:prstGeom>
        </p:spPr>
        <p:txBody>
          <a:bodyPr wrap="square">
            <a:spAutoFit/>
          </a:bodyPr>
          <a:lstStyle/>
          <a:p>
            <a:pPr indent="266700" algn="just"/>
            <a:r>
              <a:rPr lang="ru-RU" sz="2500" b="1" dirty="0">
                <a:solidFill>
                  <a:srgbClr val="FF0000"/>
                </a:solidFill>
                <a:latin typeface="Sylfaen" pitchFamily="18" charset="0"/>
              </a:rPr>
              <a:t>1 ситуация.</a:t>
            </a:r>
            <a:endParaRPr lang="ru-RU" sz="2500" dirty="0">
              <a:solidFill>
                <a:srgbClr val="FF0000"/>
              </a:solidFill>
              <a:latin typeface="Sylfaen" pitchFamily="18" charset="0"/>
            </a:endParaRPr>
          </a:p>
          <a:p>
            <a:pPr indent="266700" algn="just"/>
            <a:r>
              <a:rPr lang="ru-RU" sz="2500" dirty="0">
                <a:latin typeface="Sylfaen" pitchFamily="18" charset="0"/>
              </a:rPr>
              <a:t>Ученики 6-го класса вышли на урок физкультуры. Только Нина, осталась одна в классе, у </a:t>
            </a:r>
            <a:r>
              <a:rPr lang="ru-RU" sz="2500" dirty="0" smtClean="0">
                <a:latin typeface="Sylfaen" pitchFamily="18" charset="0"/>
              </a:rPr>
              <a:t>неё </a:t>
            </a:r>
            <a:r>
              <a:rPr lang="ru-RU" sz="2500" dirty="0">
                <a:latin typeface="Sylfaen" pitchFamily="18" charset="0"/>
              </a:rPr>
              <a:t>была справка. Чтобы зря не проводить время, она решила рисовать и достала из сумки альбом. Карандаша и ластика у </a:t>
            </a:r>
            <a:r>
              <a:rPr lang="ru-RU" sz="2500" dirty="0" smtClean="0">
                <a:latin typeface="Sylfaen" pitchFamily="18" charset="0"/>
              </a:rPr>
              <a:t>неё </a:t>
            </a:r>
            <a:r>
              <a:rPr lang="ru-RU" sz="2500" dirty="0">
                <a:latin typeface="Sylfaen" pitchFamily="18" charset="0"/>
              </a:rPr>
              <a:t>не оказалось. Нина решила взять из сумки лучшей подруги Иры карандаш и ластик. Она начала рисовать. После урока физкультуры прибежала Ира. Увидев, что у Нины </a:t>
            </a:r>
            <a:r>
              <a:rPr lang="ru-RU" sz="2500" dirty="0" smtClean="0">
                <a:latin typeface="Sylfaen" pitchFamily="18" charset="0"/>
              </a:rPr>
              <a:t>её </a:t>
            </a:r>
            <a:r>
              <a:rPr lang="ru-RU" sz="2500" dirty="0">
                <a:latin typeface="Sylfaen" pitchFamily="18" charset="0"/>
              </a:rPr>
              <a:t>карандаш и ластик, она сильно рассердилась, быстро отобрала свой карандаш и ластик, разорвала на куски рисунок Нины, бросила на пол и с гневом закричала, что она воровка, что у </a:t>
            </a:r>
            <a:r>
              <a:rPr lang="ru-RU" sz="2500" dirty="0" smtClean="0">
                <a:latin typeface="Sylfaen" pitchFamily="18" charset="0"/>
              </a:rPr>
              <a:t>неё </a:t>
            </a:r>
            <a:r>
              <a:rPr lang="ru-RU" sz="2500" dirty="0">
                <a:latin typeface="Sylfaen" pitchFamily="18" charset="0"/>
              </a:rPr>
              <a:t>нет денег даже на покупку карандаша. Ира заявила, что она больше с ней не будет дружить и скажет всем девочкам, чтобы не дружили с “воровкой”. А мальчишкам класса скажет, чтобы они обзывали </a:t>
            </a:r>
            <a:r>
              <a:rPr lang="ru-RU" sz="2500" dirty="0" smtClean="0">
                <a:latin typeface="Sylfaen" pitchFamily="18" charset="0"/>
              </a:rPr>
              <a:t>её </a:t>
            </a:r>
            <a:r>
              <a:rPr lang="ru-RU" sz="2500" dirty="0">
                <a:latin typeface="Sylfaen" pitchFamily="18" charset="0"/>
              </a:rPr>
              <a:t>“воровкой”. Нина не ожидала от лучшей подруги такой поступок. Она закрыла лицо руками и тихо заплакала от обиды</a:t>
            </a:r>
            <a:r>
              <a:rPr lang="ru-RU" sz="2500" dirty="0" smtClean="0">
                <a:latin typeface="Sylfaen" pitchFamily="18" charset="0"/>
              </a:rPr>
              <a:t>.</a:t>
            </a:r>
            <a:endParaRPr lang="ru-RU" sz="2500" dirty="0">
              <a:latin typeface="Sylfaen" pitchFamily="18" charset="0"/>
            </a:endParaRPr>
          </a:p>
        </p:txBody>
      </p:sp>
      <p:sp>
        <p:nvSpPr>
          <p:cNvPr id="2" name="Номер слайда 1"/>
          <p:cNvSpPr>
            <a:spLocks noGrp="1"/>
          </p:cNvSpPr>
          <p:nvPr>
            <p:ph type="sldNum" sz="quarter" idx="12"/>
          </p:nvPr>
        </p:nvSpPr>
        <p:spPr/>
        <p:txBody>
          <a:bodyPr/>
          <a:lstStyle/>
          <a:p>
            <a:fld id="{811CBF66-31BF-4C9F-976F-02148014E1E4}" type="slidenum">
              <a:rPr lang="ru-RU" smtClean="0"/>
              <a:t>24</a:t>
            </a:fld>
            <a:endParaRPr lang="ru-RU"/>
          </a:p>
        </p:txBody>
      </p:sp>
    </p:spTree>
    <p:extLst>
      <p:ext uri="{BB962C8B-B14F-4D97-AF65-F5344CB8AC3E}">
        <p14:creationId xmlns:p14="http://schemas.microsoft.com/office/powerpoint/2010/main" val="37444953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79512" y="764704"/>
            <a:ext cx="8640960" cy="4832092"/>
          </a:xfrm>
          <a:prstGeom prst="rect">
            <a:avLst/>
          </a:prstGeom>
        </p:spPr>
        <p:txBody>
          <a:bodyPr wrap="square">
            <a:spAutoFit/>
          </a:bodyPr>
          <a:lstStyle/>
          <a:p>
            <a:pPr indent="266700" algn="just"/>
            <a:r>
              <a:rPr lang="ru-RU" sz="2800" b="1" dirty="0">
                <a:solidFill>
                  <a:srgbClr val="FF0000"/>
                </a:solidFill>
                <a:latin typeface="Sylfaen" pitchFamily="18" charset="0"/>
              </a:rPr>
              <a:t>2 ситуация.</a:t>
            </a:r>
            <a:endParaRPr lang="ru-RU" sz="2800" dirty="0">
              <a:solidFill>
                <a:srgbClr val="FF0000"/>
              </a:solidFill>
              <a:latin typeface="Sylfaen" pitchFamily="18" charset="0"/>
            </a:endParaRPr>
          </a:p>
          <a:p>
            <a:pPr indent="266700" algn="just"/>
            <a:r>
              <a:rPr lang="ru-RU" sz="2800" dirty="0">
                <a:latin typeface="Sylfaen" pitchFamily="18" charset="0"/>
              </a:rPr>
              <a:t>В восьмой класс </a:t>
            </a:r>
            <a:r>
              <a:rPr lang="ru-RU" sz="2800" dirty="0" smtClean="0">
                <a:latin typeface="Sylfaen" pitchFamily="18" charset="0"/>
              </a:rPr>
              <a:t>пришёл </a:t>
            </a:r>
            <a:r>
              <a:rPr lang="ru-RU" sz="2800" dirty="0">
                <a:latin typeface="Sylfaen" pitchFamily="18" charset="0"/>
              </a:rPr>
              <a:t>новый ученик, и весь класс заинтересовался им. Прошло 2 недели. Новенький, его звали Гошей, </a:t>
            </a:r>
            <a:r>
              <a:rPr lang="ru-RU" sz="2800" dirty="0" smtClean="0">
                <a:latin typeface="Sylfaen" pitchFamily="18" charset="0"/>
              </a:rPr>
              <a:t>шёл </a:t>
            </a:r>
            <a:r>
              <a:rPr lang="ru-RU" sz="2800" dirty="0">
                <a:latin typeface="Sylfaen" pitchFamily="18" charset="0"/>
              </a:rPr>
              <a:t>после уроков домой. По дороге его остановили мальчишки и потребовали деньги. Гоша ответил, что у него нет денег. Мальчишки, услышав ответ, ударили его в затылок, повалили на снег и оторвали ремешок от школьного рюкзака. Они угрожали ему что, если завтра он не отдаст деньги, то побьют его и придумают ему прозвище.</a:t>
            </a:r>
          </a:p>
        </p:txBody>
      </p:sp>
      <p:sp>
        <p:nvSpPr>
          <p:cNvPr id="3" name="Номер слайда 2"/>
          <p:cNvSpPr>
            <a:spLocks noGrp="1"/>
          </p:cNvSpPr>
          <p:nvPr>
            <p:ph type="sldNum" sz="quarter" idx="12"/>
          </p:nvPr>
        </p:nvSpPr>
        <p:spPr/>
        <p:txBody>
          <a:bodyPr/>
          <a:lstStyle/>
          <a:p>
            <a:fld id="{811CBF66-31BF-4C9F-976F-02148014E1E4}" type="slidenum">
              <a:rPr lang="ru-RU" smtClean="0"/>
              <a:t>25</a:t>
            </a:fld>
            <a:endParaRPr lang="ru-RU"/>
          </a:p>
        </p:txBody>
      </p:sp>
    </p:spTree>
    <p:extLst>
      <p:ext uri="{BB962C8B-B14F-4D97-AF65-F5344CB8AC3E}">
        <p14:creationId xmlns:p14="http://schemas.microsoft.com/office/powerpoint/2010/main" val="118596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179512" y="188640"/>
            <a:ext cx="8784976" cy="6093976"/>
          </a:xfrm>
          <a:prstGeom prst="rect">
            <a:avLst/>
          </a:prstGeom>
        </p:spPr>
        <p:txBody>
          <a:bodyPr wrap="square">
            <a:spAutoFit/>
          </a:bodyPr>
          <a:lstStyle/>
          <a:p>
            <a:pPr indent="266700" algn="just"/>
            <a:r>
              <a:rPr lang="ru-RU" sz="2600" b="1" dirty="0" smtClean="0">
                <a:solidFill>
                  <a:srgbClr val="FF0000"/>
                </a:solidFill>
                <a:latin typeface="Sylfaen" pitchFamily="18" charset="0"/>
              </a:rPr>
              <a:t>3 </a:t>
            </a:r>
            <a:r>
              <a:rPr lang="ru-RU" sz="2600" b="1" dirty="0">
                <a:solidFill>
                  <a:srgbClr val="FF0000"/>
                </a:solidFill>
                <a:latin typeface="Sylfaen" pitchFamily="18" charset="0"/>
              </a:rPr>
              <a:t>ситуация.</a:t>
            </a:r>
            <a:endParaRPr lang="ru-RU" sz="2600" dirty="0">
              <a:solidFill>
                <a:srgbClr val="FF0000"/>
              </a:solidFill>
              <a:latin typeface="Sylfaen" pitchFamily="18" charset="0"/>
            </a:endParaRPr>
          </a:p>
          <a:p>
            <a:pPr indent="266700" algn="just"/>
            <a:r>
              <a:rPr lang="ru-RU" sz="2600" dirty="0">
                <a:latin typeface="Sylfaen" pitchFamily="18" charset="0"/>
              </a:rPr>
              <a:t>Оля сегодня получила </a:t>
            </a:r>
            <a:r>
              <a:rPr lang="ru-RU" sz="2600" dirty="0" smtClean="0">
                <a:latin typeface="Sylfaen" pitchFamily="18" charset="0"/>
              </a:rPr>
              <a:t>пятёрку </a:t>
            </a:r>
            <a:r>
              <a:rPr lang="ru-RU" sz="2600" dirty="0">
                <a:latin typeface="Sylfaen" pitchFamily="18" charset="0"/>
              </a:rPr>
              <a:t>по математике. Она с приподнятым настроением побежала домой, чтобы обрадовать отца и мать. Дома, как всегда, </a:t>
            </a:r>
            <a:r>
              <a:rPr lang="ru-RU" sz="2600" dirty="0" smtClean="0">
                <a:latin typeface="Sylfaen" pitchFamily="18" charset="0"/>
              </a:rPr>
              <a:t>её </a:t>
            </a:r>
            <a:r>
              <a:rPr lang="ru-RU" sz="2600" dirty="0">
                <a:latin typeface="Sylfaen" pitchFamily="18" charset="0"/>
              </a:rPr>
              <a:t>ждали пьяные родители. На </a:t>
            </a:r>
            <a:r>
              <a:rPr lang="ru-RU" sz="2600" dirty="0" smtClean="0">
                <a:latin typeface="Sylfaen" pitchFamily="18" charset="0"/>
              </a:rPr>
              <a:t>неё </a:t>
            </a:r>
            <a:r>
              <a:rPr lang="ru-RU" sz="2600" dirty="0">
                <a:latin typeface="Sylfaen" pitchFamily="18" charset="0"/>
              </a:rPr>
              <a:t>никто не обратил внимания. Когда Оля подошла к столу, чтобы пообедать, оказалось, что от обеда ничего не осталось, и ждала </a:t>
            </a:r>
            <a:r>
              <a:rPr lang="ru-RU" sz="2600" dirty="0" smtClean="0">
                <a:latin typeface="Sylfaen" pitchFamily="18" charset="0"/>
              </a:rPr>
              <a:t>её </a:t>
            </a:r>
            <a:r>
              <a:rPr lang="ru-RU" sz="2600" dirty="0">
                <a:latin typeface="Sylfaen" pitchFamily="18" charset="0"/>
              </a:rPr>
              <a:t>только очередная </a:t>
            </a:r>
            <a:r>
              <a:rPr lang="ru-RU" sz="2600" dirty="0" smtClean="0">
                <a:latin typeface="Sylfaen" pitchFamily="18" charset="0"/>
              </a:rPr>
              <a:t>тяжёлая </a:t>
            </a:r>
            <a:r>
              <a:rPr lang="ru-RU" sz="2600" dirty="0">
                <a:latin typeface="Sylfaen" pitchFamily="18" charset="0"/>
              </a:rPr>
              <a:t>работа в хлеву. Отец, по привычке, накричал на </a:t>
            </a:r>
            <a:r>
              <a:rPr lang="ru-RU" sz="2600" dirty="0" smtClean="0">
                <a:latin typeface="Sylfaen" pitchFamily="18" charset="0"/>
              </a:rPr>
              <a:t>неё </a:t>
            </a:r>
            <a:r>
              <a:rPr lang="ru-RU" sz="2600" dirty="0">
                <a:latin typeface="Sylfaen" pitchFamily="18" charset="0"/>
              </a:rPr>
              <a:t>и приказал, чтобы она выгоняла коров на водопой. От обиды Оля заплакала и сказала: “Почему сами сидите, выпиваете, а меня заставляете работать”. На что отец </a:t>
            </a:r>
            <a:r>
              <a:rPr lang="ru-RU" sz="2600" dirty="0" smtClean="0">
                <a:latin typeface="Sylfaen" pitchFamily="18" charset="0"/>
              </a:rPr>
              <a:t>ещё </a:t>
            </a:r>
            <a:r>
              <a:rPr lang="ru-RU" sz="2600" dirty="0">
                <a:latin typeface="Sylfaen" pitchFamily="18" charset="0"/>
              </a:rPr>
              <a:t>больше рассердился, стал </a:t>
            </a:r>
            <a:r>
              <a:rPr lang="ru-RU" sz="2600" dirty="0" smtClean="0">
                <a:latin typeface="Sylfaen" pitchFamily="18" charset="0"/>
              </a:rPr>
              <a:t>дёргать </a:t>
            </a:r>
            <a:r>
              <a:rPr lang="ru-RU" sz="2600" dirty="0">
                <a:latin typeface="Sylfaen" pitchFamily="18" charset="0"/>
              </a:rPr>
              <a:t>девочку за волосы, ругаться бранными словами. А мать, вместо того, чтобы заступиться за дочку, стала запугивать тем, что ей больше не будут покупать одежду и давать карманные деньги.</a:t>
            </a:r>
          </a:p>
        </p:txBody>
      </p:sp>
      <p:sp>
        <p:nvSpPr>
          <p:cNvPr id="2" name="Номер слайда 1"/>
          <p:cNvSpPr>
            <a:spLocks noGrp="1"/>
          </p:cNvSpPr>
          <p:nvPr>
            <p:ph type="sldNum" sz="quarter" idx="12"/>
          </p:nvPr>
        </p:nvSpPr>
        <p:spPr/>
        <p:txBody>
          <a:bodyPr/>
          <a:lstStyle/>
          <a:p>
            <a:fld id="{811CBF66-31BF-4C9F-976F-02148014E1E4}" type="slidenum">
              <a:rPr lang="ru-RU" smtClean="0"/>
              <a:t>26</a:t>
            </a:fld>
            <a:endParaRPr lang="ru-RU"/>
          </a:p>
        </p:txBody>
      </p:sp>
    </p:spTree>
    <p:extLst>
      <p:ext uri="{BB962C8B-B14F-4D97-AF65-F5344CB8AC3E}">
        <p14:creationId xmlns:p14="http://schemas.microsoft.com/office/powerpoint/2010/main" val="2680647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323528" y="332656"/>
            <a:ext cx="8496944" cy="5262979"/>
          </a:xfrm>
          <a:prstGeom prst="rect">
            <a:avLst/>
          </a:prstGeom>
        </p:spPr>
        <p:txBody>
          <a:bodyPr wrap="square">
            <a:spAutoFit/>
          </a:bodyPr>
          <a:lstStyle/>
          <a:p>
            <a:pPr indent="177800"/>
            <a:r>
              <a:rPr lang="ru-RU" sz="2800" b="1" dirty="0">
                <a:solidFill>
                  <a:srgbClr val="002060"/>
                </a:solidFill>
                <a:latin typeface="Sylfaen" pitchFamily="18" charset="0"/>
              </a:rPr>
              <a:t>Вопросы к ситуациям</a:t>
            </a:r>
            <a:r>
              <a:rPr lang="ru-RU" sz="2800" b="1" dirty="0" smtClean="0">
                <a:solidFill>
                  <a:srgbClr val="002060"/>
                </a:solidFill>
                <a:latin typeface="Sylfaen" pitchFamily="18" charset="0"/>
              </a:rPr>
              <a:t>:</a:t>
            </a:r>
          </a:p>
          <a:p>
            <a:endParaRPr lang="ru-RU" sz="2800" dirty="0">
              <a:solidFill>
                <a:srgbClr val="002060"/>
              </a:solidFill>
              <a:latin typeface="Sylfaen" pitchFamily="18" charset="0"/>
            </a:endParaRPr>
          </a:p>
          <a:p>
            <a:r>
              <a:rPr lang="ru-RU" sz="2800" dirty="0">
                <a:solidFill>
                  <a:srgbClr val="002060"/>
                </a:solidFill>
                <a:latin typeface="Sylfaen" pitchFamily="18" charset="0"/>
              </a:rPr>
              <a:t>1</a:t>
            </a:r>
            <a:r>
              <a:rPr lang="ru-RU" sz="2800" b="1" dirty="0">
                <a:solidFill>
                  <a:srgbClr val="002060"/>
                </a:solidFill>
                <a:latin typeface="Sylfaen" pitchFamily="18" charset="0"/>
              </a:rPr>
              <a:t>. </a:t>
            </a:r>
            <a:r>
              <a:rPr lang="ru-RU" sz="2800" dirty="0">
                <a:solidFill>
                  <a:srgbClr val="002060"/>
                </a:solidFill>
                <a:latin typeface="Sylfaen" pitchFamily="18" charset="0"/>
              </a:rPr>
              <a:t>Кто является жертвой насилия, а кто – свидетелем?</a:t>
            </a:r>
          </a:p>
          <a:p>
            <a:r>
              <a:rPr lang="ru-RU" sz="2800" dirty="0">
                <a:solidFill>
                  <a:srgbClr val="002060"/>
                </a:solidFill>
                <a:latin typeface="Sylfaen" pitchFamily="18" charset="0"/>
              </a:rPr>
              <a:t>2. Какие виды насилия произошли?</a:t>
            </a:r>
          </a:p>
          <a:p>
            <a:r>
              <a:rPr lang="ru-RU" sz="2800" dirty="0">
                <a:solidFill>
                  <a:srgbClr val="002060"/>
                </a:solidFill>
                <a:latin typeface="Sylfaen" pitchFamily="18" charset="0"/>
              </a:rPr>
              <a:t>3. Какие виды и этапы насилия были реализованы?</a:t>
            </a:r>
          </a:p>
          <a:p>
            <a:r>
              <a:rPr lang="ru-RU" sz="2800" dirty="0">
                <a:solidFill>
                  <a:srgbClr val="002060"/>
                </a:solidFill>
                <a:latin typeface="Sylfaen" pitchFamily="18" charset="0"/>
              </a:rPr>
              <a:t>4. Каким может быть исход ситуации?</a:t>
            </a:r>
          </a:p>
          <a:p>
            <a:r>
              <a:rPr lang="ru-RU" sz="2800" dirty="0">
                <a:solidFill>
                  <a:srgbClr val="002060"/>
                </a:solidFill>
                <a:latin typeface="Sylfaen" pitchFamily="18" charset="0"/>
              </a:rPr>
              <a:t>5. Какой исход для девочки?</a:t>
            </a:r>
          </a:p>
          <a:p>
            <a:r>
              <a:rPr lang="ru-RU" sz="2800" dirty="0">
                <a:solidFill>
                  <a:srgbClr val="002060"/>
                </a:solidFill>
                <a:latin typeface="Sylfaen" pitchFamily="18" charset="0"/>
              </a:rPr>
              <a:t>6. Что делать в данной ситуации?</a:t>
            </a:r>
          </a:p>
          <a:p>
            <a:r>
              <a:rPr lang="ru-RU" sz="2800" dirty="0">
                <a:solidFill>
                  <a:srgbClr val="002060"/>
                </a:solidFill>
                <a:latin typeface="Sylfaen" pitchFamily="18" charset="0"/>
              </a:rPr>
              <a:t>7. К кому обратиться за помощью?</a:t>
            </a:r>
          </a:p>
          <a:p>
            <a:r>
              <a:rPr lang="ru-RU" sz="2800" dirty="0">
                <a:solidFill>
                  <a:srgbClr val="002060"/>
                </a:solidFill>
                <a:latin typeface="Sylfaen" pitchFamily="18" charset="0"/>
              </a:rPr>
              <a:t>8. Можно было предотвратить насилие?</a:t>
            </a:r>
          </a:p>
          <a:p>
            <a:r>
              <a:rPr lang="ru-RU" sz="2800" dirty="0">
                <a:solidFill>
                  <a:srgbClr val="002060"/>
                </a:solidFill>
                <a:latin typeface="Sylfaen" pitchFamily="18" charset="0"/>
              </a:rPr>
              <a:t>9. Как девочке избежать насилия?</a:t>
            </a:r>
          </a:p>
        </p:txBody>
      </p:sp>
      <p:sp>
        <p:nvSpPr>
          <p:cNvPr id="3" name="Номер слайда 2"/>
          <p:cNvSpPr>
            <a:spLocks noGrp="1"/>
          </p:cNvSpPr>
          <p:nvPr>
            <p:ph type="sldNum" sz="quarter" idx="12"/>
          </p:nvPr>
        </p:nvSpPr>
        <p:spPr/>
        <p:txBody>
          <a:bodyPr/>
          <a:lstStyle/>
          <a:p>
            <a:fld id="{811CBF66-31BF-4C9F-976F-02148014E1E4}" type="slidenum">
              <a:rPr lang="ru-RU" smtClean="0"/>
              <a:t>27</a:t>
            </a:fld>
            <a:endParaRPr lang="ru-RU"/>
          </a:p>
        </p:txBody>
      </p:sp>
    </p:spTree>
    <p:extLst>
      <p:ext uri="{BB962C8B-B14F-4D97-AF65-F5344CB8AC3E}">
        <p14:creationId xmlns:p14="http://schemas.microsoft.com/office/powerpoint/2010/main" val="30641930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53000"/>
                <a:lumOff val="47000"/>
              </a:schemeClr>
            </a:gs>
            <a:gs pos="16000">
              <a:schemeClr val="tx1">
                <a:lumMod val="41000"/>
                <a:lumOff val="59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7504" y="0"/>
            <a:ext cx="8928992" cy="7048083"/>
          </a:xfrm>
          <a:prstGeom prst="rect">
            <a:avLst/>
          </a:prstGeom>
        </p:spPr>
        <p:txBody>
          <a:bodyPr wrap="square">
            <a:spAutoFit/>
          </a:bodyPr>
          <a:lstStyle/>
          <a:p>
            <a:pPr indent="268288" algn="ctr"/>
            <a:r>
              <a:rPr lang="ru-RU" sz="1400" b="1" dirty="0">
                <a:solidFill>
                  <a:schemeClr val="bg1"/>
                </a:solidFill>
                <a:latin typeface="Sylfaen" pitchFamily="18" charset="0"/>
              </a:rPr>
              <a:t>Международно-правовой запрет на применение в отношении ребенка насилия, </a:t>
            </a:r>
            <a:r>
              <a:rPr lang="ru-RU" sz="1400" b="1" dirty="0" smtClean="0">
                <a:solidFill>
                  <a:schemeClr val="bg1"/>
                </a:solidFill>
                <a:latin typeface="Sylfaen" pitchFamily="18" charset="0"/>
              </a:rPr>
              <a:t>жестокого </a:t>
            </a:r>
            <a:r>
              <a:rPr lang="ru-RU" sz="1400" b="1" dirty="0">
                <a:solidFill>
                  <a:schemeClr val="bg1"/>
                </a:solidFill>
                <a:latin typeface="Sylfaen" pitchFamily="18" charset="0"/>
              </a:rPr>
              <a:t>или унижающего человеческое достоинство обращения закреплен в </a:t>
            </a:r>
            <a:r>
              <a:rPr lang="ru-RU" sz="1400" b="1" dirty="0" smtClean="0">
                <a:solidFill>
                  <a:schemeClr val="bg1"/>
                </a:solidFill>
                <a:latin typeface="Sylfaen" pitchFamily="18" charset="0"/>
              </a:rPr>
              <a:t>ряде международно-правовых </a:t>
            </a:r>
            <a:r>
              <a:rPr lang="ru-RU" sz="1400" b="1" dirty="0">
                <a:solidFill>
                  <a:schemeClr val="bg1"/>
                </a:solidFill>
                <a:latin typeface="Sylfaen" pitchFamily="18" charset="0"/>
              </a:rPr>
              <a:t>документов ООН и Совета Европы.  </a:t>
            </a:r>
            <a:endParaRPr lang="ru-RU" sz="1400" b="1" dirty="0" smtClean="0">
              <a:solidFill>
                <a:schemeClr val="bg1"/>
              </a:solidFill>
              <a:latin typeface="Sylfaen" pitchFamily="18" charset="0"/>
            </a:endParaRPr>
          </a:p>
          <a:p>
            <a:pPr indent="268288" algn="ctr"/>
            <a:endParaRPr lang="ru-RU" sz="800" dirty="0">
              <a:solidFill>
                <a:schemeClr val="bg1"/>
              </a:solidFill>
              <a:latin typeface="Sylfaen" pitchFamily="18" charset="0"/>
            </a:endParaRPr>
          </a:p>
          <a:p>
            <a:pPr indent="268288" algn="just"/>
            <a:r>
              <a:rPr lang="ru-RU" sz="1200" b="1" dirty="0" smtClean="0">
                <a:latin typeface="Sylfaen" pitchFamily="18" charset="0"/>
              </a:rPr>
              <a:t>Всеобщая </a:t>
            </a:r>
            <a:r>
              <a:rPr lang="ru-RU" sz="1200" b="1" dirty="0">
                <a:latin typeface="Sylfaen" pitchFamily="18" charset="0"/>
              </a:rPr>
              <a:t>декларация </a:t>
            </a:r>
            <a:r>
              <a:rPr lang="ru-RU" sz="1200" b="1" dirty="0" smtClean="0">
                <a:latin typeface="Sylfaen" pitchFamily="18" charset="0"/>
              </a:rPr>
              <a:t>прав человека </a:t>
            </a:r>
            <a:r>
              <a:rPr lang="ru-RU" sz="1200" dirty="0">
                <a:latin typeface="Sylfaen" pitchFamily="18" charset="0"/>
              </a:rPr>
              <a:t>(принята Генеральной Ассамблеей ООН 10.12.1948г.)  провозглашает в</a:t>
            </a:r>
            <a:r>
              <a:rPr lang="ru-RU" sz="1200" u="sng" dirty="0">
                <a:latin typeface="Sylfaen" pitchFamily="18" charset="0"/>
              </a:rPr>
              <a:t> статье 5</a:t>
            </a:r>
            <a:r>
              <a:rPr lang="ru-RU" sz="1200" dirty="0">
                <a:latin typeface="Sylfaen" pitchFamily="18" charset="0"/>
              </a:rPr>
              <a:t>, </a:t>
            </a:r>
            <a:r>
              <a:rPr lang="ru-RU" sz="1200" dirty="0" smtClean="0">
                <a:latin typeface="Sylfaen" pitchFamily="18" charset="0"/>
              </a:rPr>
              <a:t>что </a:t>
            </a:r>
            <a:r>
              <a:rPr lang="ru-RU" sz="1200" dirty="0">
                <a:latin typeface="Sylfaen" pitchFamily="18" charset="0"/>
              </a:rPr>
              <a:t>никто не должен подвергаться пыткам или жестоким,  бесчеловечным или </a:t>
            </a:r>
            <a:r>
              <a:rPr lang="ru-RU" sz="1200" dirty="0" smtClean="0">
                <a:latin typeface="Sylfaen" pitchFamily="18" charset="0"/>
              </a:rPr>
              <a:t>унижающим достоинство </a:t>
            </a:r>
            <a:r>
              <a:rPr lang="ru-RU" sz="1200" dirty="0">
                <a:latin typeface="Sylfaen" pitchFamily="18" charset="0"/>
              </a:rPr>
              <a:t>обращению и наказанию. </a:t>
            </a:r>
            <a:endParaRPr lang="ru-RU" sz="1200" dirty="0" smtClean="0">
              <a:latin typeface="Sylfaen" pitchFamily="18" charset="0"/>
            </a:endParaRPr>
          </a:p>
          <a:p>
            <a:pPr indent="268288" algn="just"/>
            <a:r>
              <a:rPr lang="ru-RU" sz="1200" b="1" dirty="0" smtClean="0">
                <a:latin typeface="Sylfaen" pitchFamily="18" charset="0"/>
              </a:rPr>
              <a:t>Международный </a:t>
            </a:r>
            <a:r>
              <a:rPr lang="ru-RU" sz="1200" b="1" dirty="0">
                <a:latin typeface="Sylfaen" pitchFamily="18" charset="0"/>
              </a:rPr>
              <a:t>пакт о гражданских </a:t>
            </a:r>
            <a:r>
              <a:rPr lang="ru-RU" sz="1200" b="1" dirty="0" smtClean="0">
                <a:latin typeface="Sylfaen" pitchFamily="18" charset="0"/>
              </a:rPr>
              <a:t>и политических </a:t>
            </a:r>
            <a:r>
              <a:rPr lang="ru-RU" sz="1200" b="1" dirty="0">
                <a:latin typeface="Sylfaen" pitchFamily="18" charset="0"/>
              </a:rPr>
              <a:t>правах</a:t>
            </a:r>
            <a:r>
              <a:rPr lang="ru-RU" sz="1200" dirty="0">
                <a:latin typeface="Sylfaen" pitchFamily="18" charset="0"/>
              </a:rPr>
              <a:t> (от 16.12.1966г.) в </a:t>
            </a:r>
            <a:r>
              <a:rPr lang="ru-RU" sz="1200" u="sng" dirty="0">
                <a:latin typeface="Sylfaen" pitchFamily="18" charset="0"/>
              </a:rPr>
              <a:t>статье 24  </a:t>
            </a:r>
            <a:r>
              <a:rPr lang="ru-RU" sz="1200" dirty="0">
                <a:latin typeface="Sylfaen" pitchFamily="18" charset="0"/>
              </a:rPr>
              <a:t>устанавливает,  что каждый </a:t>
            </a:r>
            <a:r>
              <a:rPr lang="ru-RU" sz="1200" dirty="0" smtClean="0">
                <a:latin typeface="Sylfaen" pitchFamily="18" charset="0"/>
              </a:rPr>
              <a:t>ребёнок безо всякой </a:t>
            </a:r>
            <a:r>
              <a:rPr lang="ru-RU" sz="1200" dirty="0">
                <a:latin typeface="Sylfaen" pitchFamily="18" charset="0"/>
              </a:rPr>
              <a:t>дискриминации имеет право на такие меры защиты,  которые требуются в </a:t>
            </a:r>
            <a:r>
              <a:rPr lang="ru-RU" sz="1200" dirty="0" smtClean="0">
                <a:latin typeface="Sylfaen" pitchFamily="18" charset="0"/>
              </a:rPr>
              <a:t>его положении </a:t>
            </a:r>
            <a:r>
              <a:rPr lang="ru-RU" sz="1200" dirty="0">
                <a:latin typeface="Sylfaen" pitchFamily="18" charset="0"/>
              </a:rPr>
              <a:t>как малолетнего со стороны его семьи,  общества и государства.  </a:t>
            </a:r>
            <a:endParaRPr lang="ru-RU" sz="1200" dirty="0" smtClean="0">
              <a:latin typeface="Sylfaen" pitchFamily="18" charset="0"/>
            </a:endParaRPr>
          </a:p>
          <a:p>
            <a:pPr indent="268288" algn="just"/>
            <a:r>
              <a:rPr lang="ru-RU" sz="1200" b="1" dirty="0" smtClean="0">
                <a:latin typeface="Sylfaen" pitchFamily="18" charset="0"/>
              </a:rPr>
              <a:t>Всемирная декларация </a:t>
            </a:r>
            <a:r>
              <a:rPr lang="ru-RU" sz="1200" b="1" dirty="0">
                <a:latin typeface="Sylfaen" pitchFamily="18" charset="0"/>
              </a:rPr>
              <a:t>об обеспечении выживания,  защиты и развития детей </a:t>
            </a:r>
            <a:r>
              <a:rPr lang="ru-RU" sz="1200" dirty="0">
                <a:latin typeface="Sylfaen" pitchFamily="18" charset="0"/>
              </a:rPr>
              <a:t>(30.10.1990г.) – </a:t>
            </a:r>
            <a:r>
              <a:rPr lang="ru-RU" sz="1200" dirty="0" smtClean="0">
                <a:latin typeface="Sylfaen" pitchFamily="18" charset="0"/>
              </a:rPr>
              <a:t>документ</a:t>
            </a:r>
            <a:r>
              <a:rPr lang="ru-RU" sz="1200" dirty="0">
                <a:latin typeface="Sylfaen" pitchFamily="18" charset="0"/>
              </a:rPr>
              <a:t>, в котором мировое сообщество заявило о стремлении облегчить тяжелое </a:t>
            </a:r>
            <a:r>
              <a:rPr lang="ru-RU" sz="1200" dirty="0" smtClean="0">
                <a:latin typeface="Sylfaen" pitchFamily="18" charset="0"/>
              </a:rPr>
              <a:t>положение миллионов </a:t>
            </a:r>
            <a:r>
              <a:rPr lang="ru-RU" sz="1200" dirty="0">
                <a:latin typeface="Sylfaen" pitchFamily="18" charset="0"/>
              </a:rPr>
              <a:t>детей,  которые живут в особенно трудных условиях, -  таких,  как дети, </a:t>
            </a:r>
            <a:r>
              <a:rPr lang="ru-RU" sz="1200" dirty="0" smtClean="0">
                <a:latin typeface="Sylfaen" pitchFamily="18" charset="0"/>
              </a:rPr>
              <a:t>подвергшиеся </a:t>
            </a:r>
            <a:r>
              <a:rPr lang="ru-RU" sz="1200" dirty="0">
                <a:latin typeface="Sylfaen" pitchFamily="18" charset="0"/>
              </a:rPr>
              <a:t>жестокому обращению,  живущие в неблагоприятных социальных условиях </a:t>
            </a:r>
            <a:r>
              <a:rPr lang="ru-RU" sz="1200" dirty="0" smtClean="0">
                <a:latin typeface="Sylfaen" pitchFamily="18" charset="0"/>
              </a:rPr>
              <a:t>и подвергшиеся </a:t>
            </a:r>
            <a:r>
              <a:rPr lang="ru-RU" sz="1200" dirty="0">
                <a:latin typeface="Sylfaen" pitchFamily="18" charset="0"/>
              </a:rPr>
              <a:t>эксплуатации</a:t>
            </a:r>
            <a:r>
              <a:rPr lang="ru-RU" sz="1200" dirty="0" smtClean="0">
                <a:latin typeface="Sylfaen" pitchFamily="18" charset="0"/>
              </a:rPr>
              <a:t>. </a:t>
            </a:r>
          </a:p>
          <a:p>
            <a:pPr indent="268288" algn="just"/>
            <a:r>
              <a:rPr lang="ru-RU" sz="1200" b="1" dirty="0" smtClean="0">
                <a:latin typeface="Sylfaen" pitchFamily="18" charset="0"/>
              </a:rPr>
              <a:t>Декларация </a:t>
            </a:r>
            <a:r>
              <a:rPr lang="ru-RU" sz="1200" b="1" dirty="0">
                <a:latin typeface="Sylfaen" pitchFamily="18" charset="0"/>
              </a:rPr>
              <a:t>прав ребенка ООН </a:t>
            </a:r>
            <a:r>
              <a:rPr lang="ru-RU" sz="1200" dirty="0">
                <a:latin typeface="Sylfaen" pitchFamily="18" charset="0"/>
              </a:rPr>
              <a:t>(от 20.11.1959г.) провозгласила, </a:t>
            </a:r>
            <a:r>
              <a:rPr lang="ru-RU" sz="1200" dirty="0" smtClean="0">
                <a:latin typeface="Sylfaen" pitchFamily="18" charset="0"/>
              </a:rPr>
              <a:t>что </a:t>
            </a:r>
            <a:r>
              <a:rPr lang="ru-RU" sz="1200" dirty="0">
                <a:latin typeface="Sylfaen" pitchFamily="18" charset="0"/>
              </a:rPr>
              <a:t>ребенок должен быть защищен от всех форм небрежного отношения,  жестокости </a:t>
            </a:r>
            <a:r>
              <a:rPr lang="ru-RU" sz="1200" dirty="0" smtClean="0">
                <a:latin typeface="Sylfaen" pitchFamily="18" charset="0"/>
              </a:rPr>
              <a:t>и эксплуатации </a:t>
            </a:r>
            <a:r>
              <a:rPr lang="ru-RU" sz="1200" dirty="0">
                <a:latin typeface="Sylfaen" pitchFamily="18" charset="0"/>
              </a:rPr>
              <a:t>(</a:t>
            </a:r>
            <a:r>
              <a:rPr lang="ru-RU" sz="1200" u="sng" dirty="0">
                <a:latin typeface="Sylfaen" pitchFamily="18" charset="0"/>
              </a:rPr>
              <a:t>принцип 9</a:t>
            </a:r>
            <a:r>
              <a:rPr lang="ru-RU" sz="1200" dirty="0" smtClean="0">
                <a:latin typeface="Sylfaen" pitchFamily="18" charset="0"/>
              </a:rPr>
              <a:t>). </a:t>
            </a:r>
          </a:p>
          <a:p>
            <a:pPr indent="268288" algn="just"/>
            <a:r>
              <a:rPr lang="ru-RU" sz="1200" b="1" dirty="0" smtClean="0">
                <a:latin typeface="Sylfaen" pitchFamily="18" charset="0"/>
              </a:rPr>
              <a:t>Конвенция </a:t>
            </a:r>
            <a:r>
              <a:rPr lang="ru-RU" sz="1200" b="1" dirty="0">
                <a:latin typeface="Sylfaen" pitchFamily="18" charset="0"/>
              </a:rPr>
              <a:t>ООН о правах ребенка </a:t>
            </a:r>
            <a:r>
              <a:rPr lang="ru-RU" sz="1200" dirty="0">
                <a:latin typeface="Sylfaen" pitchFamily="18" charset="0"/>
              </a:rPr>
              <a:t>(одобрена </a:t>
            </a:r>
            <a:r>
              <a:rPr lang="ru-RU" sz="1200" dirty="0" smtClean="0">
                <a:latin typeface="Sylfaen" pitchFamily="18" charset="0"/>
              </a:rPr>
              <a:t>Генеральной Ассамблеей </a:t>
            </a:r>
            <a:r>
              <a:rPr lang="ru-RU" sz="1200" dirty="0">
                <a:latin typeface="Sylfaen" pitchFamily="18" charset="0"/>
              </a:rPr>
              <a:t>ООН в 1989  г.)  –  основной международный правовой документ,  </a:t>
            </a:r>
            <a:r>
              <a:rPr lang="ru-RU" sz="1200" dirty="0" smtClean="0">
                <a:latin typeface="Sylfaen" pitchFamily="18" charset="0"/>
              </a:rPr>
              <a:t>защищающий ребенка </a:t>
            </a:r>
            <a:r>
              <a:rPr lang="ru-RU" sz="1200" dirty="0">
                <a:latin typeface="Sylfaen" pitchFamily="18" charset="0"/>
              </a:rPr>
              <a:t>от жестокого обращения,  где дано определение понятия «жестокое обращение»  </a:t>
            </a:r>
            <a:r>
              <a:rPr lang="ru-RU" sz="1200" dirty="0" smtClean="0">
                <a:latin typeface="Sylfaen" pitchFamily="18" charset="0"/>
              </a:rPr>
              <a:t>и определены </a:t>
            </a:r>
            <a:r>
              <a:rPr lang="ru-RU" sz="1200" dirty="0">
                <a:latin typeface="Sylfaen" pitchFamily="18" charset="0"/>
              </a:rPr>
              <a:t>меры защиты: </a:t>
            </a:r>
            <a:endParaRPr lang="ru-RU" sz="1200" dirty="0" smtClean="0">
              <a:latin typeface="Sylfaen" pitchFamily="18" charset="0"/>
            </a:endParaRPr>
          </a:p>
          <a:p>
            <a:pPr indent="268288" algn="just"/>
            <a:r>
              <a:rPr lang="ru-RU" sz="1200" u="sng" dirty="0" smtClean="0">
                <a:latin typeface="Sylfaen" pitchFamily="18" charset="0"/>
              </a:rPr>
              <a:t>Статья </a:t>
            </a:r>
            <a:r>
              <a:rPr lang="ru-RU" sz="1200" u="sng" dirty="0">
                <a:latin typeface="Sylfaen" pitchFamily="18" charset="0"/>
              </a:rPr>
              <a:t>6 </a:t>
            </a:r>
            <a:r>
              <a:rPr lang="ru-RU" sz="1200" dirty="0">
                <a:latin typeface="Sylfaen" pitchFamily="18" charset="0"/>
              </a:rPr>
              <a:t>предусматривает обеспечение в максимально возможной степени выживания </a:t>
            </a:r>
            <a:r>
              <a:rPr lang="ru-RU" sz="1200" dirty="0" smtClean="0">
                <a:latin typeface="Sylfaen" pitchFamily="18" charset="0"/>
              </a:rPr>
              <a:t>и здорового </a:t>
            </a:r>
            <a:r>
              <a:rPr lang="ru-RU" sz="1200" dirty="0">
                <a:latin typeface="Sylfaen" pitchFamily="18" charset="0"/>
              </a:rPr>
              <a:t>развития ребенка. </a:t>
            </a:r>
            <a:endParaRPr lang="ru-RU" sz="1200" dirty="0" smtClean="0">
              <a:latin typeface="Sylfaen" pitchFamily="18" charset="0"/>
            </a:endParaRPr>
          </a:p>
          <a:p>
            <a:pPr indent="268288" algn="just"/>
            <a:r>
              <a:rPr lang="ru-RU" sz="1200" dirty="0" smtClean="0">
                <a:latin typeface="Sylfaen" pitchFamily="18" charset="0"/>
              </a:rPr>
              <a:t>В </a:t>
            </a:r>
            <a:r>
              <a:rPr lang="ru-RU" sz="1200" u="sng" dirty="0">
                <a:latin typeface="Sylfaen" pitchFamily="18" charset="0"/>
              </a:rPr>
              <a:t>статье 16 </a:t>
            </a:r>
            <a:r>
              <a:rPr lang="ru-RU" sz="1200" dirty="0">
                <a:latin typeface="Sylfaen" pitchFamily="18" charset="0"/>
              </a:rPr>
              <a:t>говорится о том, что ни один ребенок не может </a:t>
            </a:r>
            <a:r>
              <a:rPr lang="ru-RU" sz="1200" dirty="0" smtClean="0">
                <a:latin typeface="Sylfaen" pitchFamily="18" charset="0"/>
              </a:rPr>
              <a:t>быть объектом </a:t>
            </a:r>
            <a:r>
              <a:rPr lang="ru-RU" sz="1200" dirty="0">
                <a:latin typeface="Sylfaen" pitchFamily="18" charset="0"/>
              </a:rPr>
              <a:t>произвольного или незаконного вмешательства в осуществление его права </a:t>
            </a:r>
            <a:r>
              <a:rPr lang="ru-RU" sz="1200" dirty="0" smtClean="0">
                <a:latin typeface="Sylfaen" pitchFamily="18" charset="0"/>
              </a:rPr>
              <a:t>на личную </a:t>
            </a:r>
            <a:r>
              <a:rPr lang="ru-RU" sz="1200" dirty="0">
                <a:latin typeface="Sylfaen" pitchFamily="18" charset="0"/>
              </a:rPr>
              <a:t>жизнь,  семейную жизнь,  неприкосновенность жилища или тайну </a:t>
            </a:r>
            <a:r>
              <a:rPr lang="ru-RU" sz="1200" dirty="0" smtClean="0">
                <a:latin typeface="Sylfaen" pitchFamily="18" charset="0"/>
              </a:rPr>
              <a:t>корреспонденции или </a:t>
            </a:r>
            <a:r>
              <a:rPr lang="ru-RU" sz="1200" dirty="0">
                <a:latin typeface="Sylfaen" pitchFamily="18" charset="0"/>
              </a:rPr>
              <a:t>незаконного посягательства на его честь и репутацию. </a:t>
            </a:r>
            <a:endParaRPr lang="ru-RU" sz="1200" dirty="0" smtClean="0">
              <a:latin typeface="Sylfaen" pitchFamily="18" charset="0"/>
            </a:endParaRPr>
          </a:p>
          <a:p>
            <a:pPr indent="268288" algn="just"/>
            <a:r>
              <a:rPr lang="ru-RU" sz="1200" u="sng" dirty="0" smtClean="0">
                <a:latin typeface="Sylfaen" pitchFamily="18" charset="0"/>
              </a:rPr>
              <a:t>Статья </a:t>
            </a:r>
            <a:r>
              <a:rPr lang="ru-RU" sz="1200" u="sng" dirty="0">
                <a:latin typeface="Sylfaen" pitchFamily="18" charset="0"/>
              </a:rPr>
              <a:t>19</a:t>
            </a:r>
            <a:r>
              <a:rPr lang="ru-RU" sz="1200" dirty="0">
                <a:latin typeface="Sylfaen" pitchFamily="18" charset="0"/>
              </a:rPr>
              <a:t> дает определение понятия «жестокого обращения» и определяет меры защиты: </a:t>
            </a:r>
            <a:r>
              <a:rPr lang="ru-RU" sz="1200" dirty="0" smtClean="0">
                <a:latin typeface="Sylfaen" pitchFamily="18" charset="0"/>
              </a:rPr>
              <a:t>государства-участники </a:t>
            </a:r>
            <a:r>
              <a:rPr lang="ru-RU" sz="1200" dirty="0">
                <a:latin typeface="Sylfaen" pitchFamily="18" charset="0"/>
              </a:rPr>
              <a:t>принимают все необходимые законодательные,  административные, </a:t>
            </a:r>
            <a:r>
              <a:rPr lang="ru-RU" sz="1200" dirty="0" smtClean="0">
                <a:latin typeface="Sylfaen" pitchFamily="18" charset="0"/>
              </a:rPr>
              <a:t>социальные </a:t>
            </a:r>
            <a:r>
              <a:rPr lang="ru-RU" sz="1200" dirty="0">
                <a:latin typeface="Sylfaen" pitchFamily="18" charset="0"/>
              </a:rPr>
              <a:t>и просветительные меры с целью защиты ребенка от всех форм физического </a:t>
            </a:r>
            <a:r>
              <a:rPr lang="ru-RU" sz="1200" dirty="0" smtClean="0">
                <a:latin typeface="Sylfaen" pitchFamily="18" charset="0"/>
              </a:rPr>
              <a:t>или психологического </a:t>
            </a:r>
            <a:r>
              <a:rPr lang="ru-RU" sz="1200" dirty="0">
                <a:latin typeface="Sylfaen" pitchFamily="18" charset="0"/>
              </a:rPr>
              <a:t>насилия,  оскорбления или злоупотребления,  отсутствия заботы </a:t>
            </a:r>
            <a:r>
              <a:rPr lang="ru-RU" sz="1200" dirty="0" smtClean="0">
                <a:latin typeface="Sylfaen" pitchFamily="18" charset="0"/>
              </a:rPr>
              <a:t>или      небрежного </a:t>
            </a:r>
            <a:r>
              <a:rPr lang="ru-RU" sz="1200" dirty="0">
                <a:latin typeface="Sylfaen" pitchFamily="18" charset="0"/>
              </a:rPr>
              <a:t>обращения,  грубого обращения или эксплуатации,  включая </a:t>
            </a:r>
            <a:r>
              <a:rPr lang="ru-RU" sz="1200" dirty="0" smtClean="0">
                <a:latin typeface="Sylfaen" pitchFamily="18" charset="0"/>
              </a:rPr>
              <a:t>сексуальное злоупотребление</a:t>
            </a:r>
            <a:r>
              <a:rPr lang="ru-RU" sz="1200" dirty="0">
                <a:latin typeface="Sylfaen" pitchFamily="18" charset="0"/>
              </a:rPr>
              <a:t>,  со стороны родителей,  законных опекунов или любого другого лица, </a:t>
            </a:r>
            <a:r>
              <a:rPr lang="ru-RU" sz="1200" dirty="0" smtClean="0">
                <a:latin typeface="Sylfaen" pitchFamily="18" charset="0"/>
              </a:rPr>
              <a:t>заботящегося </a:t>
            </a:r>
            <a:r>
              <a:rPr lang="ru-RU" sz="1200" dirty="0">
                <a:latin typeface="Sylfaen" pitchFamily="18" charset="0"/>
              </a:rPr>
              <a:t>о ребенке. </a:t>
            </a:r>
            <a:endParaRPr lang="ru-RU" sz="1200" dirty="0" smtClean="0">
              <a:latin typeface="Sylfaen" pitchFamily="18" charset="0"/>
            </a:endParaRPr>
          </a:p>
          <a:p>
            <a:pPr indent="268288" algn="just"/>
            <a:r>
              <a:rPr lang="ru-RU" sz="1200" b="1" dirty="0" smtClean="0">
                <a:latin typeface="Sylfaen" pitchFamily="18" charset="0"/>
              </a:rPr>
              <a:t>Декларация </a:t>
            </a:r>
            <a:r>
              <a:rPr lang="ru-RU" sz="1200" b="1" dirty="0">
                <a:latin typeface="Sylfaen" pitchFamily="18" charset="0"/>
              </a:rPr>
              <a:t>ООН «О социальных и правовых принципах,  касающихся защиты </a:t>
            </a:r>
            <a:r>
              <a:rPr lang="ru-RU" sz="1200" b="1" dirty="0" smtClean="0">
                <a:latin typeface="Sylfaen" pitchFamily="18" charset="0"/>
              </a:rPr>
              <a:t>и благополучия </a:t>
            </a:r>
            <a:r>
              <a:rPr lang="ru-RU" sz="1200" b="1" dirty="0">
                <a:latin typeface="Sylfaen" pitchFamily="18" charset="0"/>
              </a:rPr>
              <a:t>детей,  особенно при передаче детей на воспитание и их усыновлении </a:t>
            </a:r>
            <a:r>
              <a:rPr lang="ru-RU" sz="1200" b="1" dirty="0" smtClean="0">
                <a:latin typeface="Sylfaen" pitchFamily="18" charset="0"/>
              </a:rPr>
              <a:t>на национальном </a:t>
            </a:r>
            <a:r>
              <a:rPr lang="ru-RU" sz="1200" b="1" dirty="0">
                <a:latin typeface="Sylfaen" pitchFamily="18" charset="0"/>
              </a:rPr>
              <a:t>и международном уровнях» </a:t>
            </a:r>
            <a:r>
              <a:rPr lang="ru-RU" sz="1200" dirty="0">
                <a:latin typeface="Sylfaen" pitchFamily="18" charset="0"/>
              </a:rPr>
              <a:t>установила,  что в случаях,  когда родители </a:t>
            </a:r>
            <a:r>
              <a:rPr lang="ru-RU" sz="1200" dirty="0" smtClean="0">
                <a:latin typeface="Sylfaen" pitchFamily="18" charset="0"/>
              </a:rPr>
              <a:t>не проявляют </a:t>
            </a:r>
            <a:r>
              <a:rPr lang="ru-RU" sz="1200" dirty="0">
                <a:latin typeface="Sylfaen" pitchFamily="18" charset="0"/>
              </a:rPr>
              <a:t>заботы о своем ребенке или она является ненадлежащей,  то следует </a:t>
            </a:r>
            <a:r>
              <a:rPr lang="ru-RU" sz="1200" dirty="0" smtClean="0">
                <a:latin typeface="Sylfaen" pitchFamily="18" charset="0"/>
              </a:rPr>
              <a:t>рассмотреть вопрос </a:t>
            </a:r>
            <a:r>
              <a:rPr lang="ru-RU" sz="1200" dirty="0">
                <a:latin typeface="Sylfaen" pitchFamily="18" charset="0"/>
              </a:rPr>
              <a:t>о заботе о нем со стороны родственников родителей ребенка,  о передаче ребенка </a:t>
            </a:r>
            <a:r>
              <a:rPr lang="ru-RU" sz="1200" dirty="0" smtClean="0">
                <a:latin typeface="Sylfaen" pitchFamily="18" charset="0"/>
              </a:rPr>
              <a:t>на воспитание </a:t>
            </a:r>
            <a:r>
              <a:rPr lang="ru-RU" sz="1200" dirty="0">
                <a:latin typeface="Sylfaen" pitchFamily="18" charset="0"/>
              </a:rPr>
              <a:t>в другую семью или об усыновлении или, в случае необходимости, о </a:t>
            </a:r>
            <a:r>
              <a:rPr lang="ru-RU" sz="1200" dirty="0" smtClean="0">
                <a:latin typeface="Sylfaen" pitchFamily="18" charset="0"/>
              </a:rPr>
              <a:t>помещении ребенка </a:t>
            </a:r>
            <a:r>
              <a:rPr lang="ru-RU" sz="1200" dirty="0">
                <a:latin typeface="Sylfaen" pitchFamily="18" charset="0"/>
              </a:rPr>
              <a:t>в специальное учреждение (ст.4</a:t>
            </a:r>
            <a:r>
              <a:rPr lang="ru-RU" sz="1200" dirty="0" smtClean="0">
                <a:latin typeface="Sylfaen" pitchFamily="18" charset="0"/>
              </a:rPr>
              <a:t>).</a:t>
            </a:r>
          </a:p>
          <a:p>
            <a:pPr indent="268288" algn="just"/>
            <a:r>
              <a:rPr lang="ru-RU" sz="1200" dirty="0" smtClean="0">
                <a:latin typeface="Sylfaen" pitchFamily="18" charset="0"/>
              </a:rPr>
              <a:t>Руководящие </a:t>
            </a:r>
            <a:r>
              <a:rPr lang="ru-RU" sz="1200" dirty="0">
                <a:latin typeface="Sylfaen" pitchFamily="18" charset="0"/>
              </a:rPr>
              <a:t>принципы ООН для предупреждения преступности </a:t>
            </a:r>
            <a:r>
              <a:rPr lang="ru-RU" sz="1200" dirty="0" smtClean="0">
                <a:latin typeface="Sylfaen" pitchFamily="18" charset="0"/>
              </a:rPr>
              <a:t>среди несовершеннолетних требуют </a:t>
            </a:r>
            <a:r>
              <a:rPr lang="ru-RU" sz="1200" dirty="0">
                <a:latin typeface="Sylfaen" pitchFamily="18" charset="0"/>
              </a:rPr>
              <a:t>принять </a:t>
            </a:r>
            <a:r>
              <a:rPr lang="ru-RU" sz="1200" dirty="0" smtClean="0">
                <a:latin typeface="Sylfaen" pitchFamily="18" charset="0"/>
              </a:rPr>
              <a:t>и обеспечить </a:t>
            </a:r>
            <a:r>
              <a:rPr lang="ru-RU" sz="1200" dirty="0">
                <a:latin typeface="Sylfaen" pitchFamily="18" charset="0"/>
              </a:rPr>
              <a:t>соблюдение законодательства,  запрещающего жестокое обращение с детьми </a:t>
            </a:r>
            <a:r>
              <a:rPr lang="ru-RU" sz="1200" dirty="0" smtClean="0">
                <a:latin typeface="Sylfaen" pitchFamily="18" charset="0"/>
              </a:rPr>
              <a:t>и молодыми </a:t>
            </a:r>
            <a:r>
              <a:rPr lang="ru-RU" sz="1200" dirty="0">
                <a:latin typeface="Sylfaen" pitchFamily="18" charset="0"/>
              </a:rPr>
              <a:t>людьми и их эксплуатацию,  а также использование их как орудие в </a:t>
            </a:r>
            <a:r>
              <a:rPr lang="ru-RU" sz="1200" dirty="0" smtClean="0">
                <a:latin typeface="Sylfaen" pitchFamily="18" charset="0"/>
              </a:rPr>
              <a:t>преступной деятельности </a:t>
            </a:r>
            <a:r>
              <a:rPr lang="ru-RU" sz="1200" dirty="0">
                <a:latin typeface="Sylfaen" pitchFamily="18" charset="0"/>
              </a:rPr>
              <a:t>(принцип 53)  и провозглашают,  что «никакой ребенок …  не </a:t>
            </a:r>
            <a:r>
              <a:rPr lang="ru-RU" sz="1200" dirty="0" smtClean="0">
                <a:latin typeface="Sylfaen" pitchFamily="18" charset="0"/>
              </a:rPr>
              <a:t>должен подвергаться </a:t>
            </a:r>
            <a:r>
              <a:rPr lang="ru-RU" sz="1200" dirty="0">
                <a:latin typeface="Sylfaen" pitchFamily="18" charset="0"/>
              </a:rPr>
              <a:t>грубым или унижающим достоинство наказаниям в семье, школе, или в </a:t>
            </a:r>
            <a:r>
              <a:rPr lang="ru-RU" sz="1200" dirty="0" smtClean="0">
                <a:latin typeface="Sylfaen" pitchFamily="18" charset="0"/>
              </a:rPr>
              <a:t>других учреждениях</a:t>
            </a:r>
            <a:r>
              <a:rPr lang="ru-RU" sz="1200" dirty="0">
                <a:latin typeface="Sylfaen" pitchFamily="18" charset="0"/>
              </a:rPr>
              <a:t>» (п.54). </a:t>
            </a:r>
          </a:p>
        </p:txBody>
      </p:sp>
      <p:sp>
        <p:nvSpPr>
          <p:cNvPr id="3" name="Номер слайда 2"/>
          <p:cNvSpPr>
            <a:spLocks noGrp="1"/>
          </p:cNvSpPr>
          <p:nvPr>
            <p:ph type="sldNum" sz="quarter" idx="12"/>
          </p:nvPr>
        </p:nvSpPr>
        <p:spPr/>
        <p:txBody>
          <a:bodyPr/>
          <a:lstStyle/>
          <a:p>
            <a:fld id="{811CBF66-31BF-4C9F-976F-02148014E1E4}" type="slidenum">
              <a:rPr lang="ru-RU" smtClean="0"/>
              <a:t>3</a:t>
            </a:fld>
            <a:endParaRPr lang="ru-RU"/>
          </a:p>
        </p:txBody>
      </p:sp>
    </p:spTree>
    <p:extLst>
      <p:ext uri="{BB962C8B-B14F-4D97-AF65-F5344CB8AC3E}">
        <p14:creationId xmlns:p14="http://schemas.microsoft.com/office/powerpoint/2010/main" val="8674701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1000"/>
                <a:lumOff val="39000"/>
              </a:schemeClr>
            </a:gs>
            <a:gs pos="7000">
              <a:schemeClr val="tx1">
                <a:lumMod val="49000"/>
                <a:lumOff val="51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рямоугольник 2"/>
          <p:cNvSpPr/>
          <p:nvPr/>
        </p:nvSpPr>
        <p:spPr>
          <a:xfrm>
            <a:off x="107504" y="0"/>
            <a:ext cx="8928992" cy="6986528"/>
          </a:xfrm>
          <a:prstGeom prst="rect">
            <a:avLst/>
          </a:prstGeom>
        </p:spPr>
        <p:txBody>
          <a:bodyPr wrap="square">
            <a:spAutoFit/>
          </a:bodyPr>
          <a:lstStyle/>
          <a:p>
            <a:pPr algn="ctr"/>
            <a:r>
              <a:rPr lang="ru-RU" sz="1400" b="1" dirty="0">
                <a:solidFill>
                  <a:schemeClr val="bg1"/>
                </a:solidFill>
                <a:latin typeface="Sylfaen" pitchFamily="18" charset="0"/>
              </a:rPr>
              <a:t>В российском законодательстве к юридическим документам,  гарантирующим </a:t>
            </a:r>
            <a:r>
              <a:rPr lang="ru-RU" sz="1400" b="1" dirty="0" smtClean="0">
                <a:solidFill>
                  <a:schemeClr val="bg1"/>
                </a:solidFill>
                <a:latin typeface="Sylfaen" pitchFamily="18" charset="0"/>
              </a:rPr>
              <a:t>право ребенка </a:t>
            </a:r>
            <a:r>
              <a:rPr lang="ru-RU" sz="1400" b="1" dirty="0">
                <a:solidFill>
                  <a:schemeClr val="bg1"/>
                </a:solidFill>
                <a:latin typeface="Sylfaen" pitchFamily="18" charset="0"/>
              </a:rPr>
              <a:t>на защиту от жестокого обращения, относятся Конституция РФ, Семейный кодекс РФ, </a:t>
            </a:r>
            <a:r>
              <a:rPr lang="ru-RU" sz="1400" b="1" dirty="0" smtClean="0">
                <a:solidFill>
                  <a:schemeClr val="bg1"/>
                </a:solidFill>
                <a:latin typeface="Sylfaen" pitchFamily="18" charset="0"/>
              </a:rPr>
              <a:t>Законы </a:t>
            </a:r>
            <a:r>
              <a:rPr lang="ru-RU" sz="1400" b="1" dirty="0">
                <a:solidFill>
                  <a:schemeClr val="bg1"/>
                </a:solidFill>
                <a:latin typeface="Sylfaen" pitchFamily="18" charset="0"/>
              </a:rPr>
              <a:t>РФ «Об образовании»  и «</a:t>
            </a:r>
            <a:r>
              <a:rPr lang="ru-RU" sz="1400" b="1" dirty="0" smtClean="0">
                <a:solidFill>
                  <a:schemeClr val="bg1"/>
                </a:solidFill>
                <a:latin typeface="Sylfaen" pitchFamily="18" charset="0"/>
              </a:rPr>
              <a:t>Об основных </a:t>
            </a:r>
            <a:r>
              <a:rPr lang="ru-RU" sz="1400" b="1" dirty="0">
                <a:solidFill>
                  <a:schemeClr val="bg1"/>
                </a:solidFill>
                <a:latin typeface="Sylfaen" pitchFamily="18" charset="0"/>
              </a:rPr>
              <a:t>гарантиях прав ребенка в РФ»,  </a:t>
            </a:r>
            <a:r>
              <a:rPr lang="ru-RU" sz="1400" b="1" dirty="0" smtClean="0">
                <a:solidFill>
                  <a:schemeClr val="bg1"/>
                </a:solidFill>
                <a:latin typeface="Sylfaen" pitchFamily="18" charset="0"/>
              </a:rPr>
              <a:t>Уголовный Кодекс </a:t>
            </a:r>
            <a:r>
              <a:rPr lang="ru-RU" sz="1400" b="1" dirty="0">
                <a:solidFill>
                  <a:schemeClr val="bg1"/>
                </a:solidFill>
                <a:latin typeface="Sylfaen" pitchFamily="18" charset="0"/>
              </a:rPr>
              <a:t>РФ и другие. </a:t>
            </a:r>
          </a:p>
          <a:p>
            <a:pPr indent="268288" algn="just"/>
            <a:r>
              <a:rPr lang="ru-RU" sz="1200" b="1" dirty="0">
                <a:latin typeface="Sylfaen" pitchFamily="18" charset="0"/>
              </a:rPr>
              <a:t>Конституция Российской Федерации, 1993 г.</a:t>
            </a:r>
            <a:r>
              <a:rPr lang="ru-RU" sz="1200" dirty="0">
                <a:latin typeface="Sylfaen" pitchFamily="18" charset="0"/>
              </a:rPr>
              <a:t> </a:t>
            </a:r>
            <a:endParaRPr lang="ru-RU" sz="1200" dirty="0" smtClean="0">
              <a:latin typeface="Sylfaen" pitchFamily="18" charset="0"/>
            </a:endParaRPr>
          </a:p>
          <a:p>
            <a:pPr indent="268288" algn="just"/>
            <a:r>
              <a:rPr lang="ru-RU" sz="1200" u="sng" dirty="0" smtClean="0">
                <a:latin typeface="Sylfaen" pitchFamily="18" charset="0"/>
              </a:rPr>
              <a:t>Статья </a:t>
            </a:r>
            <a:r>
              <a:rPr lang="ru-RU" sz="1200" u="sng" dirty="0">
                <a:latin typeface="Sylfaen" pitchFamily="18" charset="0"/>
              </a:rPr>
              <a:t>38, </a:t>
            </a:r>
            <a:r>
              <a:rPr lang="ru-RU" sz="1200" u="sng" dirty="0" smtClean="0">
                <a:latin typeface="Sylfaen" pitchFamily="18" charset="0"/>
              </a:rPr>
              <a:t>ч.2. </a:t>
            </a:r>
            <a:r>
              <a:rPr lang="ru-RU" sz="1100" dirty="0">
                <a:latin typeface="Sylfaen" pitchFamily="18" charset="0"/>
              </a:rPr>
              <a:t>Забота о детях, их воспитание – равное право и обязанность родителей. </a:t>
            </a:r>
            <a:endParaRPr lang="ru-RU" sz="1100" dirty="0" smtClean="0">
              <a:latin typeface="Sylfaen" pitchFamily="18" charset="0"/>
            </a:endParaRPr>
          </a:p>
          <a:p>
            <a:pPr indent="268288" algn="just"/>
            <a:endParaRPr lang="ru-RU" sz="1200" b="1" dirty="0" smtClean="0">
              <a:latin typeface="Sylfaen" pitchFamily="18" charset="0"/>
            </a:endParaRPr>
          </a:p>
          <a:p>
            <a:pPr indent="268288" algn="just"/>
            <a:r>
              <a:rPr lang="ru-RU" sz="1200" b="1" dirty="0" smtClean="0">
                <a:latin typeface="Sylfaen" pitchFamily="18" charset="0"/>
              </a:rPr>
              <a:t>Федеральный </a:t>
            </a:r>
            <a:r>
              <a:rPr lang="ru-RU" sz="1200" b="1" dirty="0">
                <a:latin typeface="Sylfaen" pitchFamily="18" charset="0"/>
              </a:rPr>
              <a:t>Закон от 24 июля 1998 года №124-ФЗ «Об основных гарантиях </a:t>
            </a:r>
            <a:r>
              <a:rPr lang="ru-RU" sz="1200" b="1" dirty="0" smtClean="0">
                <a:latin typeface="Sylfaen" pitchFamily="18" charset="0"/>
              </a:rPr>
              <a:t>прав ребенка </a:t>
            </a:r>
            <a:r>
              <a:rPr lang="ru-RU" sz="1200" b="1" dirty="0">
                <a:latin typeface="Sylfaen" pitchFamily="18" charset="0"/>
              </a:rPr>
              <a:t>в Российской Федерации» </a:t>
            </a:r>
            <a:endParaRPr lang="ru-RU" sz="1200" b="1" dirty="0" smtClean="0">
              <a:latin typeface="Sylfaen" pitchFamily="18" charset="0"/>
            </a:endParaRPr>
          </a:p>
          <a:p>
            <a:pPr indent="92075" algn="just"/>
            <a:r>
              <a:rPr lang="ru-RU" sz="1200" u="sng" dirty="0" smtClean="0">
                <a:latin typeface="Sylfaen" pitchFamily="18" charset="0"/>
              </a:rPr>
              <a:t>Статья </a:t>
            </a:r>
            <a:r>
              <a:rPr lang="ru-RU" sz="1200" u="sng" dirty="0">
                <a:latin typeface="Sylfaen" pitchFamily="18" charset="0"/>
              </a:rPr>
              <a:t>14  </a:t>
            </a:r>
            <a:r>
              <a:rPr lang="ru-RU" sz="1100" dirty="0">
                <a:latin typeface="Sylfaen" pitchFamily="18" charset="0"/>
              </a:rPr>
              <a:t>закона гласит,  что жестокое обращение с детьми,  физическое </a:t>
            </a:r>
            <a:r>
              <a:rPr lang="ru-RU" sz="1100" dirty="0" smtClean="0">
                <a:latin typeface="Sylfaen" pitchFamily="18" charset="0"/>
              </a:rPr>
              <a:t>или психологическое </a:t>
            </a:r>
            <a:r>
              <a:rPr lang="ru-RU" sz="1100" dirty="0">
                <a:latin typeface="Sylfaen" pitchFamily="18" charset="0"/>
              </a:rPr>
              <a:t>насилие над ними запрещены. </a:t>
            </a:r>
            <a:endParaRPr lang="ru-RU" sz="1100" dirty="0" smtClean="0">
              <a:latin typeface="Sylfaen" pitchFamily="18" charset="0"/>
            </a:endParaRPr>
          </a:p>
          <a:p>
            <a:pPr indent="268288" algn="just"/>
            <a:endParaRPr lang="ru-RU" sz="1200" b="1" dirty="0" smtClean="0">
              <a:latin typeface="Sylfaen" pitchFamily="18" charset="0"/>
            </a:endParaRPr>
          </a:p>
          <a:p>
            <a:pPr indent="268288" algn="just"/>
            <a:r>
              <a:rPr lang="ru-RU" sz="1200" b="1" dirty="0" smtClean="0">
                <a:latin typeface="Sylfaen" pitchFamily="18" charset="0"/>
              </a:rPr>
              <a:t>Закон </a:t>
            </a:r>
            <a:r>
              <a:rPr lang="ru-RU" sz="1200" b="1" dirty="0">
                <a:latin typeface="Sylfaen" pitchFamily="18" charset="0"/>
              </a:rPr>
              <a:t>Российской Федерации от 10  июля 1992  года №3266-1 «Об </a:t>
            </a:r>
            <a:r>
              <a:rPr lang="ru-RU" sz="1200" b="1" dirty="0" smtClean="0">
                <a:latin typeface="Sylfaen" pitchFamily="18" charset="0"/>
              </a:rPr>
              <a:t>образовании». </a:t>
            </a:r>
          </a:p>
          <a:p>
            <a:pPr indent="268288" algn="just"/>
            <a:r>
              <a:rPr lang="ru-RU" sz="1200" u="sng" dirty="0" smtClean="0">
                <a:latin typeface="Sylfaen" pitchFamily="18" charset="0"/>
              </a:rPr>
              <a:t>В </a:t>
            </a:r>
            <a:r>
              <a:rPr lang="ru-RU" sz="1200" u="sng" dirty="0">
                <a:latin typeface="Sylfaen" pitchFamily="18" charset="0"/>
              </a:rPr>
              <a:t>статье 5  </a:t>
            </a:r>
            <a:r>
              <a:rPr lang="ru-RU" sz="1100" dirty="0">
                <a:latin typeface="Sylfaen" pitchFamily="18" charset="0"/>
              </a:rPr>
              <a:t>утверждено право детей,  обучающихся во всех </a:t>
            </a:r>
            <a:r>
              <a:rPr lang="ru-RU" sz="1100" dirty="0" smtClean="0">
                <a:latin typeface="Sylfaen" pitchFamily="18" charset="0"/>
              </a:rPr>
              <a:t>образовательных учреждениях</a:t>
            </a:r>
            <a:r>
              <a:rPr lang="ru-RU" sz="1100" dirty="0">
                <a:latin typeface="Sylfaen" pitchFamily="18" charset="0"/>
              </a:rPr>
              <a:t>, на «уважение их человеческого достоинства». </a:t>
            </a:r>
            <a:endParaRPr lang="ru-RU" sz="1100" dirty="0" smtClean="0">
              <a:latin typeface="Sylfaen" pitchFamily="18" charset="0"/>
            </a:endParaRPr>
          </a:p>
          <a:p>
            <a:pPr indent="268288" algn="just"/>
            <a:r>
              <a:rPr lang="ru-RU" sz="1200" u="sng" dirty="0" smtClean="0">
                <a:latin typeface="Sylfaen" pitchFamily="18" charset="0"/>
              </a:rPr>
              <a:t>Статьей </a:t>
            </a:r>
            <a:r>
              <a:rPr lang="ru-RU" sz="1200" u="sng" dirty="0">
                <a:latin typeface="Sylfaen" pitchFamily="18" charset="0"/>
              </a:rPr>
              <a:t>36  </a:t>
            </a:r>
            <a:r>
              <a:rPr lang="ru-RU" sz="1100" dirty="0">
                <a:latin typeface="Sylfaen" pitchFamily="18" charset="0"/>
              </a:rPr>
              <a:t>предусмотрено административное наказание педагогических работников </a:t>
            </a:r>
            <a:r>
              <a:rPr lang="ru-RU" sz="1100" dirty="0" smtClean="0">
                <a:latin typeface="Sylfaen" pitchFamily="18" charset="0"/>
              </a:rPr>
              <a:t>за допущенное физическое </a:t>
            </a:r>
            <a:r>
              <a:rPr lang="ru-RU" sz="1100" dirty="0">
                <a:latin typeface="Sylfaen" pitchFamily="18" charset="0"/>
              </a:rPr>
              <a:t>или психическое «насилие над личностью обучающегося </a:t>
            </a:r>
            <a:r>
              <a:rPr lang="ru-RU" sz="1100" dirty="0" smtClean="0">
                <a:latin typeface="Sylfaen" pitchFamily="18" charset="0"/>
              </a:rPr>
              <a:t>или воспитанника</a:t>
            </a:r>
            <a:r>
              <a:rPr lang="ru-RU" sz="1100" dirty="0">
                <a:latin typeface="Sylfaen" pitchFamily="18" charset="0"/>
              </a:rPr>
              <a:t>». </a:t>
            </a:r>
            <a:endParaRPr lang="ru-RU" sz="1100" dirty="0" smtClean="0">
              <a:latin typeface="Sylfaen" pitchFamily="18" charset="0"/>
            </a:endParaRPr>
          </a:p>
          <a:p>
            <a:pPr indent="268288" algn="just"/>
            <a:r>
              <a:rPr lang="ru-RU" sz="1200" b="1" dirty="0" smtClean="0">
                <a:latin typeface="Sylfaen" pitchFamily="18" charset="0"/>
              </a:rPr>
              <a:t>Федеральный </a:t>
            </a:r>
            <a:r>
              <a:rPr lang="ru-RU" sz="1200" b="1" dirty="0">
                <a:latin typeface="Sylfaen" pitchFamily="18" charset="0"/>
              </a:rPr>
              <a:t>закон «Об основах системы профилактики безнадзорности </a:t>
            </a:r>
            <a:r>
              <a:rPr lang="ru-RU" sz="1200" b="1" dirty="0" smtClean="0">
                <a:latin typeface="Sylfaen" pitchFamily="18" charset="0"/>
              </a:rPr>
              <a:t>и правонарушений несовершеннолетних</a:t>
            </a:r>
            <a:r>
              <a:rPr lang="ru-RU" sz="1200" b="1" dirty="0">
                <a:latin typeface="Sylfaen" pitchFamily="18" charset="0"/>
              </a:rPr>
              <a:t>» (№120 –ФЗ от 24.06.1999г.)  </a:t>
            </a:r>
            <a:r>
              <a:rPr lang="ru-RU" sz="1100" dirty="0">
                <a:latin typeface="Sylfaen" pitchFamily="18" charset="0"/>
              </a:rPr>
              <a:t>определяет </a:t>
            </a:r>
            <a:r>
              <a:rPr lang="ru-RU" sz="1100" dirty="0" smtClean="0">
                <a:latin typeface="Sylfaen" pitchFamily="18" charset="0"/>
              </a:rPr>
              <a:t>понятие «безнадзорный </a:t>
            </a:r>
            <a:r>
              <a:rPr lang="ru-RU" sz="1100" dirty="0">
                <a:latin typeface="Sylfaen" pitchFamily="18" charset="0"/>
              </a:rPr>
              <a:t>–  несовершеннолетний,  контроль за поведением которого,  </a:t>
            </a:r>
            <a:r>
              <a:rPr lang="ru-RU" sz="1100" dirty="0" smtClean="0">
                <a:latin typeface="Sylfaen" pitchFamily="18" charset="0"/>
              </a:rPr>
              <a:t>отсутствует вследствие </a:t>
            </a:r>
            <a:r>
              <a:rPr lang="ru-RU" sz="1100" dirty="0">
                <a:latin typeface="Sylfaen" pitchFamily="18" charset="0"/>
              </a:rPr>
              <a:t>неисполнения или ненадлежащего исполнения обязанностей по его воспитанию, </a:t>
            </a:r>
            <a:r>
              <a:rPr lang="ru-RU" sz="1100" dirty="0" smtClean="0">
                <a:latin typeface="Sylfaen" pitchFamily="18" charset="0"/>
              </a:rPr>
              <a:t> обучению </a:t>
            </a:r>
            <a:r>
              <a:rPr lang="ru-RU" sz="1100" dirty="0">
                <a:latin typeface="Sylfaen" pitchFamily="18" charset="0"/>
              </a:rPr>
              <a:t>и (или)  содержанию со стороны родителей или законных представителей </a:t>
            </a:r>
            <a:r>
              <a:rPr lang="ru-RU" sz="1100" dirty="0" smtClean="0">
                <a:latin typeface="Sylfaen" pitchFamily="18" charset="0"/>
              </a:rPr>
              <a:t>либо должностных </a:t>
            </a:r>
            <a:r>
              <a:rPr lang="ru-RU" sz="1100" dirty="0">
                <a:latin typeface="Sylfaen" pitchFamily="18" charset="0"/>
              </a:rPr>
              <a:t>лиц». К беспризорным детям закон относит безнадзорных,  не имеющих </a:t>
            </a:r>
            <a:r>
              <a:rPr lang="ru-RU" sz="1100" dirty="0" smtClean="0">
                <a:latin typeface="Sylfaen" pitchFamily="18" charset="0"/>
              </a:rPr>
              <a:t>места жительства </a:t>
            </a:r>
            <a:r>
              <a:rPr lang="ru-RU" sz="1100" dirty="0">
                <a:latin typeface="Sylfaen" pitchFamily="18" charset="0"/>
              </a:rPr>
              <a:t>и (или) места пребывания. </a:t>
            </a:r>
            <a:r>
              <a:rPr lang="ru-RU" sz="1100" dirty="0" smtClean="0">
                <a:latin typeface="Sylfaen" pitchFamily="18" charset="0"/>
              </a:rPr>
              <a:t>Закон </a:t>
            </a:r>
            <a:r>
              <a:rPr lang="ru-RU" sz="1100" dirty="0">
                <a:latin typeface="Sylfaen" pitchFamily="18" charset="0"/>
              </a:rPr>
              <a:t>выделяет «семьи, находящиеся </a:t>
            </a:r>
            <a:r>
              <a:rPr lang="ru-RU" sz="1100" dirty="0" smtClean="0">
                <a:latin typeface="Sylfaen" pitchFamily="18" charset="0"/>
              </a:rPr>
              <a:t>в социально </a:t>
            </a:r>
            <a:r>
              <a:rPr lang="ru-RU" sz="1100" dirty="0">
                <a:latin typeface="Sylfaen" pitchFamily="18" charset="0"/>
              </a:rPr>
              <a:t>опасном положении»,  к которым он относит две категории семей: </a:t>
            </a:r>
            <a:r>
              <a:rPr lang="ru-RU" sz="1100" dirty="0" smtClean="0">
                <a:latin typeface="Sylfaen" pitchFamily="18" charset="0"/>
              </a:rPr>
              <a:t>1)  </a:t>
            </a:r>
            <a:r>
              <a:rPr lang="ru-RU" sz="1100" dirty="0">
                <a:latin typeface="Sylfaen" pitchFamily="18" charset="0"/>
              </a:rPr>
              <a:t>семьи, </a:t>
            </a:r>
            <a:r>
              <a:rPr lang="ru-RU" sz="1100" dirty="0" smtClean="0">
                <a:latin typeface="Sylfaen" pitchFamily="18" charset="0"/>
              </a:rPr>
              <a:t> имеющие </a:t>
            </a:r>
            <a:r>
              <a:rPr lang="ru-RU" sz="1100" dirty="0">
                <a:latin typeface="Sylfaen" pitchFamily="18" charset="0"/>
              </a:rPr>
              <a:t>детей,  находящихся в социально опасном положении; </a:t>
            </a:r>
            <a:r>
              <a:rPr lang="ru-RU" sz="1100" dirty="0" smtClean="0">
                <a:latin typeface="Sylfaen" pitchFamily="18" charset="0"/>
              </a:rPr>
              <a:t>2)  </a:t>
            </a:r>
            <a:r>
              <a:rPr lang="ru-RU" sz="1100" dirty="0">
                <a:latin typeface="Sylfaen" pitchFamily="18" charset="0"/>
              </a:rPr>
              <a:t>семьи,  где родители </a:t>
            </a:r>
            <a:r>
              <a:rPr lang="ru-RU" sz="1100" dirty="0" smtClean="0">
                <a:latin typeface="Sylfaen" pitchFamily="18" charset="0"/>
              </a:rPr>
              <a:t>или законные </a:t>
            </a:r>
            <a:r>
              <a:rPr lang="ru-RU" sz="1100" dirty="0">
                <a:latin typeface="Sylfaen" pitchFamily="18" charset="0"/>
              </a:rPr>
              <a:t>представители несовершеннолетних не исполняют своих обязанностей по </a:t>
            </a:r>
            <a:r>
              <a:rPr lang="ru-RU" sz="1100" dirty="0" smtClean="0">
                <a:latin typeface="Sylfaen" pitchFamily="18" charset="0"/>
              </a:rPr>
              <a:t>их воспитанию</a:t>
            </a:r>
            <a:r>
              <a:rPr lang="ru-RU" sz="1100" dirty="0">
                <a:latin typeface="Sylfaen" pitchFamily="18" charset="0"/>
              </a:rPr>
              <a:t>,  обучению и (или)  содержанию и (или)  отрицательно влияют на их </a:t>
            </a:r>
            <a:r>
              <a:rPr lang="ru-RU" sz="1100" dirty="0" smtClean="0">
                <a:latin typeface="Sylfaen" pitchFamily="18" charset="0"/>
              </a:rPr>
              <a:t>поведение либо </a:t>
            </a:r>
            <a:r>
              <a:rPr lang="ru-RU" sz="1100" dirty="0">
                <a:latin typeface="Sylfaen" pitchFamily="18" charset="0"/>
              </a:rPr>
              <a:t>жестоко обращаются с ними. </a:t>
            </a:r>
            <a:endParaRPr lang="ru-RU" sz="1100" dirty="0" smtClean="0">
              <a:latin typeface="Sylfaen" pitchFamily="18" charset="0"/>
            </a:endParaRPr>
          </a:p>
          <a:p>
            <a:pPr indent="268288" algn="just"/>
            <a:r>
              <a:rPr lang="ru-RU" sz="1200" b="1" dirty="0" smtClean="0">
                <a:latin typeface="Sylfaen" pitchFamily="18" charset="0"/>
              </a:rPr>
              <a:t>Семейный </a:t>
            </a:r>
            <a:r>
              <a:rPr lang="ru-RU" sz="1200" b="1" dirty="0">
                <a:latin typeface="Sylfaen" pitchFamily="18" charset="0"/>
              </a:rPr>
              <a:t>кодекс Российской Федерации от 29  декабря 1995  года №223-ФЗ </a:t>
            </a:r>
            <a:r>
              <a:rPr lang="ru-RU" sz="1200" dirty="0">
                <a:latin typeface="Sylfaen" pitchFamily="18" charset="0"/>
              </a:rPr>
              <a:t>(</a:t>
            </a:r>
            <a:r>
              <a:rPr lang="ru-RU" sz="1200" dirty="0" smtClean="0">
                <a:latin typeface="Sylfaen" pitchFamily="18" charset="0"/>
              </a:rPr>
              <a:t>с изменениями </a:t>
            </a:r>
            <a:r>
              <a:rPr lang="ru-RU" sz="1200" dirty="0">
                <a:latin typeface="Sylfaen" pitchFamily="18" charset="0"/>
              </a:rPr>
              <a:t>на 2 января 2000 года):</a:t>
            </a:r>
          </a:p>
          <a:p>
            <a:pPr indent="268288" algn="just"/>
            <a:r>
              <a:rPr lang="ru-RU" sz="1200" u="sng" dirty="0">
                <a:latin typeface="Sylfaen" pitchFamily="18" charset="0"/>
              </a:rPr>
              <a:t>Статья 54 </a:t>
            </a:r>
            <a:r>
              <a:rPr lang="ru-RU" sz="1100" dirty="0">
                <a:latin typeface="Sylfaen" pitchFamily="18" charset="0"/>
              </a:rPr>
              <a:t>«Право ребенка жить и воспитываться в семье» утверждает право ребенка </a:t>
            </a:r>
            <a:r>
              <a:rPr lang="ru-RU" sz="1100" dirty="0" smtClean="0">
                <a:latin typeface="Sylfaen" pitchFamily="18" charset="0"/>
              </a:rPr>
              <a:t>на уважение </a:t>
            </a:r>
            <a:r>
              <a:rPr lang="ru-RU" sz="1100" dirty="0">
                <a:latin typeface="Sylfaen" pitchFamily="18" charset="0"/>
              </a:rPr>
              <a:t>его человеческого достоинства. </a:t>
            </a:r>
            <a:endParaRPr lang="ru-RU" sz="1100" dirty="0" smtClean="0">
              <a:latin typeface="Sylfaen" pitchFamily="18" charset="0"/>
            </a:endParaRPr>
          </a:p>
          <a:p>
            <a:pPr indent="268288" algn="just"/>
            <a:r>
              <a:rPr lang="ru-RU" sz="1200" u="sng" dirty="0" smtClean="0">
                <a:latin typeface="Sylfaen" pitchFamily="18" charset="0"/>
              </a:rPr>
              <a:t>Статья </a:t>
            </a:r>
            <a:r>
              <a:rPr lang="ru-RU" sz="1200" u="sng" dirty="0">
                <a:latin typeface="Sylfaen" pitchFamily="18" charset="0"/>
              </a:rPr>
              <a:t>56 </a:t>
            </a:r>
            <a:r>
              <a:rPr lang="ru-RU" sz="1100" dirty="0">
                <a:latin typeface="Sylfaen" pitchFamily="18" charset="0"/>
              </a:rPr>
              <a:t>посвящена праву ребенка на защиту своих прав и законных интересов. </a:t>
            </a:r>
            <a:r>
              <a:rPr lang="ru-RU" sz="1100" dirty="0" smtClean="0">
                <a:latin typeface="Sylfaen" pitchFamily="18" charset="0"/>
              </a:rPr>
              <a:t>Ребенок </a:t>
            </a:r>
            <a:r>
              <a:rPr lang="ru-RU" sz="1100" dirty="0">
                <a:latin typeface="Sylfaen" pitchFamily="18" charset="0"/>
              </a:rPr>
              <a:t>имеет право </a:t>
            </a:r>
            <a:r>
              <a:rPr lang="ru-RU" sz="1100" dirty="0" smtClean="0">
                <a:latin typeface="Sylfaen" pitchFamily="18" charset="0"/>
              </a:rPr>
              <a:t>и на </a:t>
            </a:r>
            <a:r>
              <a:rPr lang="ru-RU" sz="1100" dirty="0">
                <a:latin typeface="Sylfaen" pitchFamily="18" charset="0"/>
              </a:rPr>
              <a:t>защиту от злоупотреблений со стороны своих родителей. Так, до исполнения ему 14 лет </a:t>
            </a:r>
            <a:r>
              <a:rPr lang="ru-RU" sz="1100" dirty="0" smtClean="0">
                <a:latin typeface="Sylfaen" pitchFamily="18" charset="0"/>
              </a:rPr>
              <a:t>он вправе </a:t>
            </a:r>
            <a:r>
              <a:rPr lang="ru-RU" sz="1100" dirty="0">
                <a:latin typeface="Sylfaen" pitchFamily="18" charset="0"/>
              </a:rPr>
              <a:t>самостоятельно обращаться в органы опеки и попечительства и другие организации </a:t>
            </a:r>
            <a:r>
              <a:rPr lang="ru-RU" sz="1100" dirty="0" smtClean="0">
                <a:latin typeface="Sylfaen" pitchFamily="18" charset="0"/>
              </a:rPr>
              <a:t>по защите </a:t>
            </a:r>
            <a:r>
              <a:rPr lang="ru-RU" sz="1100" dirty="0">
                <a:latin typeface="Sylfaen" pitchFamily="18" charset="0"/>
              </a:rPr>
              <a:t>прав ребенка, а после 14 лет – в суд. </a:t>
            </a:r>
            <a:endParaRPr lang="ru-RU" sz="1100" dirty="0" smtClean="0">
              <a:latin typeface="Sylfaen" pitchFamily="18" charset="0"/>
            </a:endParaRPr>
          </a:p>
          <a:p>
            <a:pPr indent="268288" algn="just"/>
            <a:r>
              <a:rPr lang="ru-RU" sz="1100" dirty="0" smtClean="0">
                <a:latin typeface="Sylfaen" pitchFamily="18" charset="0"/>
              </a:rPr>
              <a:t>В </a:t>
            </a:r>
            <a:r>
              <a:rPr lang="ru-RU" sz="1100" dirty="0">
                <a:latin typeface="Sylfaen" pitchFamily="18" charset="0"/>
              </a:rPr>
              <a:t>соответствии со </a:t>
            </a:r>
            <a:r>
              <a:rPr lang="ru-RU" sz="1200" u="sng" dirty="0">
                <a:latin typeface="Sylfaen" pitchFamily="18" charset="0"/>
              </a:rPr>
              <a:t>статьей 65 </a:t>
            </a:r>
            <a:r>
              <a:rPr lang="ru-RU" sz="1100" dirty="0">
                <a:latin typeface="Sylfaen" pitchFamily="18" charset="0"/>
              </a:rPr>
              <a:t>при осуществлении родительских прав родители не </a:t>
            </a:r>
            <a:r>
              <a:rPr lang="ru-RU" sz="1100" dirty="0" smtClean="0">
                <a:latin typeface="Sylfaen" pitchFamily="18" charset="0"/>
              </a:rPr>
              <a:t>вправе причинять </a:t>
            </a:r>
            <a:r>
              <a:rPr lang="ru-RU" sz="1100" dirty="0">
                <a:latin typeface="Sylfaen" pitchFamily="18" charset="0"/>
              </a:rPr>
              <a:t>вред физическому или психическому здоровью детей, их нравственному развитию. </a:t>
            </a:r>
            <a:r>
              <a:rPr lang="ru-RU" sz="1100" dirty="0" smtClean="0">
                <a:latin typeface="Sylfaen" pitchFamily="18" charset="0"/>
              </a:rPr>
              <a:t>Способы </a:t>
            </a:r>
            <a:r>
              <a:rPr lang="ru-RU" sz="1100" dirty="0">
                <a:latin typeface="Sylfaen" pitchFamily="18" charset="0"/>
              </a:rPr>
              <a:t>воспитания детей должны исключать пренебрежительное,  жестокое,  грубое, </a:t>
            </a:r>
            <a:r>
              <a:rPr lang="ru-RU" sz="1100" dirty="0" smtClean="0">
                <a:latin typeface="Sylfaen" pitchFamily="18" charset="0"/>
              </a:rPr>
              <a:t>унижающее </a:t>
            </a:r>
            <a:r>
              <a:rPr lang="ru-RU" sz="1100" dirty="0">
                <a:latin typeface="Sylfaen" pitchFamily="18" charset="0"/>
              </a:rPr>
              <a:t>человеческое достоинство обращение, оскорбление или эксплуатацию. Родители, </a:t>
            </a:r>
            <a:r>
              <a:rPr lang="ru-RU" sz="1100" dirty="0" smtClean="0">
                <a:latin typeface="Sylfaen" pitchFamily="18" charset="0"/>
              </a:rPr>
              <a:t>осуществляющие </a:t>
            </a:r>
            <a:r>
              <a:rPr lang="ru-RU" sz="1100" dirty="0">
                <a:latin typeface="Sylfaen" pitchFamily="18" charset="0"/>
              </a:rPr>
              <a:t>родительские права в ущерб правам и интересам детей,  </a:t>
            </a:r>
            <a:r>
              <a:rPr lang="ru-RU" sz="1100" dirty="0" smtClean="0">
                <a:latin typeface="Sylfaen" pitchFamily="18" charset="0"/>
              </a:rPr>
              <a:t>несут ответственность </a:t>
            </a:r>
            <a:r>
              <a:rPr lang="ru-RU" sz="1100" dirty="0">
                <a:latin typeface="Sylfaen" pitchFamily="18" charset="0"/>
              </a:rPr>
              <a:t>в установленном законом порядке. </a:t>
            </a:r>
          </a:p>
          <a:p>
            <a:pPr indent="268288" algn="just"/>
            <a:r>
              <a:rPr lang="ru-RU" sz="1200" dirty="0">
                <a:latin typeface="Sylfaen" pitchFamily="18" charset="0"/>
              </a:rPr>
              <a:t>Семейный Кодекс предусматривает «лишение родителей родительских прав» (</a:t>
            </a:r>
            <a:r>
              <a:rPr lang="ru-RU" sz="1200" u="sng" dirty="0">
                <a:latin typeface="Sylfaen" pitchFamily="18" charset="0"/>
              </a:rPr>
              <a:t>статья 69</a:t>
            </a:r>
            <a:r>
              <a:rPr lang="ru-RU" sz="1200" dirty="0">
                <a:latin typeface="Sylfaen" pitchFamily="18" charset="0"/>
              </a:rPr>
              <a:t>) </a:t>
            </a:r>
            <a:r>
              <a:rPr lang="ru-RU" sz="1100" dirty="0" smtClean="0">
                <a:latin typeface="Sylfaen" pitchFamily="18" charset="0"/>
              </a:rPr>
              <a:t>или </a:t>
            </a:r>
            <a:r>
              <a:rPr lang="ru-RU" sz="1100" dirty="0">
                <a:latin typeface="Sylfaen" pitchFamily="18" charset="0"/>
              </a:rPr>
              <a:t>«ограничение родительских прав» </a:t>
            </a:r>
            <a:r>
              <a:rPr lang="ru-RU" sz="1200" dirty="0">
                <a:latin typeface="Sylfaen" pitchFamily="18" charset="0"/>
              </a:rPr>
              <a:t>(</a:t>
            </a:r>
            <a:r>
              <a:rPr lang="ru-RU" sz="1200" u="sng" dirty="0">
                <a:latin typeface="Sylfaen" pitchFamily="18" charset="0"/>
              </a:rPr>
              <a:t>статья 73</a:t>
            </a:r>
            <a:r>
              <a:rPr lang="ru-RU" sz="1200" dirty="0">
                <a:latin typeface="Sylfaen" pitchFamily="18" charset="0"/>
              </a:rPr>
              <a:t>)  </a:t>
            </a:r>
            <a:r>
              <a:rPr lang="ru-RU" sz="1100" dirty="0">
                <a:latin typeface="Sylfaen" pitchFamily="18" charset="0"/>
              </a:rPr>
              <a:t>как меры защиты детей от </a:t>
            </a:r>
            <a:r>
              <a:rPr lang="ru-RU" sz="1100" dirty="0" smtClean="0">
                <a:latin typeface="Sylfaen" pitchFamily="18" charset="0"/>
              </a:rPr>
              <a:t>жестокого обращения </a:t>
            </a:r>
            <a:r>
              <a:rPr lang="ru-RU" sz="1100" dirty="0">
                <a:latin typeface="Sylfaen" pitchFamily="18" charset="0"/>
              </a:rPr>
              <a:t>с ними в семье. </a:t>
            </a:r>
            <a:endParaRPr lang="ru-RU" sz="1100" dirty="0" smtClean="0">
              <a:latin typeface="Sylfaen" pitchFamily="18" charset="0"/>
            </a:endParaRPr>
          </a:p>
          <a:p>
            <a:pPr indent="268288" algn="just"/>
            <a:r>
              <a:rPr lang="ru-RU" sz="1200" u="sng" dirty="0" smtClean="0">
                <a:latin typeface="Sylfaen" pitchFamily="18" charset="0"/>
              </a:rPr>
              <a:t>Статья </a:t>
            </a:r>
            <a:r>
              <a:rPr lang="ru-RU" sz="1200" u="sng" dirty="0">
                <a:latin typeface="Sylfaen" pitchFamily="18" charset="0"/>
              </a:rPr>
              <a:t>77 </a:t>
            </a:r>
            <a:r>
              <a:rPr lang="ru-RU" sz="1100" dirty="0">
                <a:latin typeface="Sylfaen" pitchFamily="18" charset="0"/>
              </a:rPr>
              <a:t>предусматривает, что при непосредственной угрозе жизни и здоровью </a:t>
            </a:r>
            <a:r>
              <a:rPr lang="ru-RU" sz="1100" dirty="0" smtClean="0">
                <a:latin typeface="Sylfaen" pitchFamily="18" charset="0"/>
              </a:rPr>
              <a:t>ребенка орган </a:t>
            </a:r>
            <a:r>
              <a:rPr lang="ru-RU" sz="1100" dirty="0">
                <a:latin typeface="Sylfaen" pitchFamily="18" charset="0"/>
              </a:rPr>
              <a:t>опеки и попечительства вправе немедленно отобрать его у родителей... </a:t>
            </a:r>
            <a:r>
              <a:rPr lang="ru-RU" sz="1100" dirty="0" smtClean="0">
                <a:latin typeface="Sylfaen" pitchFamily="18" charset="0"/>
              </a:rPr>
              <a:t>Представителем органа </a:t>
            </a:r>
            <a:r>
              <a:rPr lang="ru-RU" sz="1100" dirty="0">
                <a:latin typeface="Sylfaen" pitchFamily="18" charset="0"/>
              </a:rPr>
              <a:t>опеки и попечительства.  В постановлении констатируется факт </a:t>
            </a:r>
            <a:r>
              <a:rPr lang="ru-RU" sz="1100" dirty="0" smtClean="0">
                <a:latin typeface="Sylfaen" pitchFamily="18" charset="0"/>
              </a:rPr>
              <a:t>пребывания несовершеннолетнего </a:t>
            </a:r>
            <a:r>
              <a:rPr lang="ru-RU" sz="1100" dirty="0">
                <a:latin typeface="Sylfaen" pitchFamily="18" charset="0"/>
              </a:rPr>
              <a:t>в крайне опасной для жизни и здоровья обстановке и дается указание </a:t>
            </a:r>
            <a:r>
              <a:rPr lang="ru-RU" sz="1100" dirty="0" smtClean="0">
                <a:latin typeface="Sylfaen" pitchFamily="18" charset="0"/>
              </a:rPr>
              <a:t>о его </a:t>
            </a:r>
            <a:r>
              <a:rPr lang="ru-RU" sz="1100" dirty="0">
                <a:latin typeface="Sylfaen" pitchFamily="18" charset="0"/>
              </a:rPr>
              <a:t>немедленном отобрании. </a:t>
            </a:r>
          </a:p>
          <a:p>
            <a:pPr indent="268288" algn="just"/>
            <a:r>
              <a:rPr lang="ru-RU" sz="1200" b="1" dirty="0" smtClean="0">
                <a:latin typeface="Sylfaen" pitchFamily="18" charset="0"/>
              </a:rPr>
              <a:t>Уголовный </a:t>
            </a:r>
            <a:r>
              <a:rPr lang="ru-RU" sz="1200" b="1" dirty="0">
                <a:latin typeface="Sylfaen" pitchFamily="18" charset="0"/>
              </a:rPr>
              <a:t>Кодекс РФ</a:t>
            </a:r>
            <a:r>
              <a:rPr lang="ru-RU" sz="1200" dirty="0">
                <a:latin typeface="Sylfaen" pitchFamily="18" charset="0"/>
              </a:rPr>
              <a:t> </a:t>
            </a:r>
            <a:r>
              <a:rPr lang="ru-RU" sz="1200" b="1" dirty="0">
                <a:latin typeface="Sylfaen" pitchFamily="18" charset="0"/>
              </a:rPr>
              <a:t>от 13 июня 1996 г. N </a:t>
            </a:r>
            <a:r>
              <a:rPr lang="ru-RU" sz="1200" b="1" dirty="0" smtClean="0">
                <a:latin typeface="Sylfaen" pitchFamily="18" charset="0"/>
              </a:rPr>
              <a:t>63-ФЗ  </a:t>
            </a:r>
            <a:r>
              <a:rPr lang="ru-RU" sz="1200" dirty="0" smtClean="0">
                <a:latin typeface="Sylfaen" pitchFamily="18" charset="0"/>
              </a:rPr>
              <a:t>предусматривает </a:t>
            </a:r>
            <a:r>
              <a:rPr lang="ru-RU" sz="1200" dirty="0">
                <a:latin typeface="Sylfaen" pitchFamily="18" charset="0"/>
              </a:rPr>
              <a:t>ответственность за жестокое обращение </a:t>
            </a:r>
            <a:r>
              <a:rPr lang="ru-RU" sz="1200" dirty="0" smtClean="0">
                <a:latin typeface="Sylfaen" pitchFamily="18" charset="0"/>
              </a:rPr>
              <a:t>с детьми</a:t>
            </a:r>
            <a:r>
              <a:rPr lang="ru-RU" sz="1200" dirty="0">
                <a:latin typeface="Sylfaen" pitchFamily="18" charset="0"/>
              </a:rPr>
              <a:t>: </a:t>
            </a:r>
          </a:p>
          <a:p>
            <a:pPr indent="268288" algn="just"/>
            <a:r>
              <a:rPr lang="ru-RU" sz="1200" dirty="0">
                <a:latin typeface="Sylfaen" pitchFamily="18" charset="0"/>
              </a:rPr>
              <a:t>– за совершение физического и сексуального насилия, в том числе и в </a:t>
            </a:r>
            <a:r>
              <a:rPr lang="ru-RU" sz="1200" dirty="0" smtClean="0">
                <a:latin typeface="Sylfaen" pitchFamily="18" charset="0"/>
              </a:rPr>
              <a:t>отношении несовершеннолетних </a:t>
            </a:r>
            <a:r>
              <a:rPr lang="ru-RU" sz="1200" dirty="0">
                <a:latin typeface="Sylfaen" pitchFamily="18" charset="0"/>
              </a:rPr>
              <a:t>(</a:t>
            </a:r>
            <a:r>
              <a:rPr lang="ru-RU" sz="1200" b="1" u="sng" dirty="0">
                <a:latin typeface="Sylfaen" pitchFamily="18" charset="0"/>
              </a:rPr>
              <a:t>ст.106-136</a:t>
            </a:r>
            <a:r>
              <a:rPr lang="ru-RU" sz="1200" dirty="0">
                <a:latin typeface="Sylfaen" pitchFamily="18" charset="0"/>
              </a:rPr>
              <a:t>); </a:t>
            </a:r>
          </a:p>
          <a:p>
            <a:pPr indent="268288" algn="just"/>
            <a:r>
              <a:rPr lang="ru-RU" sz="1200" dirty="0">
                <a:latin typeface="Sylfaen" pitchFamily="18" charset="0"/>
              </a:rPr>
              <a:t>– за преступления против семьи и несовершеннолетних (</a:t>
            </a:r>
            <a:r>
              <a:rPr lang="ru-RU" sz="1200" b="1" u="sng" dirty="0">
                <a:latin typeface="Sylfaen" pitchFamily="18" charset="0"/>
              </a:rPr>
              <a:t>ст.150-157</a:t>
            </a:r>
            <a:r>
              <a:rPr lang="ru-RU" sz="1200" dirty="0">
                <a:latin typeface="Sylfaen" pitchFamily="18" charset="0"/>
              </a:rPr>
              <a:t>).</a:t>
            </a:r>
          </a:p>
        </p:txBody>
      </p:sp>
      <p:sp>
        <p:nvSpPr>
          <p:cNvPr id="2" name="Номер слайда 1"/>
          <p:cNvSpPr>
            <a:spLocks noGrp="1"/>
          </p:cNvSpPr>
          <p:nvPr>
            <p:ph type="sldNum" sz="quarter" idx="12"/>
          </p:nvPr>
        </p:nvSpPr>
        <p:spPr/>
        <p:txBody>
          <a:bodyPr/>
          <a:lstStyle/>
          <a:p>
            <a:fld id="{811CBF66-31BF-4C9F-976F-02148014E1E4}" type="slidenum">
              <a:rPr lang="ru-RU" smtClean="0"/>
              <a:t>4</a:t>
            </a:fld>
            <a:endParaRPr lang="ru-RU"/>
          </a:p>
        </p:txBody>
      </p:sp>
    </p:spTree>
    <p:extLst>
      <p:ext uri="{BB962C8B-B14F-4D97-AF65-F5344CB8AC3E}">
        <p14:creationId xmlns:p14="http://schemas.microsoft.com/office/powerpoint/2010/main" val="27970999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646906" y="3029496"/>
            <a:ext cx="2362200" cy="900112"/>
          </a:xfrm>
          <a:prstGeom prst="roundRect">
            <a:avLst>
              <a:gd name="adj" fmla="val 16667"/>
            </a:avLst>
          </a:prstGeom>
          <a:solidFill>
            <a:schemeClr val="bg1">
              <a:lumMod val="95000"/>
            </a:schemeClr>
          </a:solidFill>
          <a:ln>
            <a:noFill/>
          </a:ln>
          <a:extLst/>
        </p:spPr>
        <p:txBody>
          <a:bodyPr anchor="ctr"/>
          <a:lstStyle/>
          <a:p>
            <a:pPr algn="ctr"/>
            <a:r>
              <a:rPr lang="ru-RU" sz="3200" b="1" dirty="0">
                <a:solidFill>
                  <a:srgbClr val="00B050"/>
                </a:solidFill>
                <a:latin typeface="Arial" charset="0"/>
                <a:cs typeface="Arial" charset="0"/>
              </a:rPr>
              <a:t>Дом</a:t>
            </a:r>
            <a:endParaRPr lang="en-GB" sz="3200" b="1" dirty="0">
              <a:solidFill>
                <a:srgbClr val="00B050"/>
              </a:solidFill>
              <a:latin typeface="Arial" charset="0"/>
              <a:cs typeface="Arial" charset="0"/>
            </a:endParaRPr>
          </a:p>
        </p:txBody>
      </p:sp>
      <p:sp>
        <p:nvSpPr>
          <p:cNvPr id="3" name="Right Arrow 3"/>
          <p:cNvSpPr>
            <a:spLocks noChangeArrowheads="1"/>
          </p:cNvSpPr>
          <p:nvPr/>
        </p:nvSpPr>
        <p:spPr bwMode="auto">
          <a:xfrm>
            <a:off x="3124994" y="2984480"/>
            <a:ext cx="3048000" cy="991731"/>
          </a:xfrm>
          <a:prstGeom prst="rightArrow">
            <a:avLst>
              <a:gd name="adj1" fmla="val 82991"/>
              <a:gd name="adj2" fmla="val 52036"/>
            </a:avLst>
          </a:prstGeom>
          <a:ln/>
        </p:spPr>
        <p:style>
          <a:lnRef idx="1">
            <a:schemeClr val="accent6"/>
          </a:lnRef>
          <a:fillRef idx="2">
            <a:schemeClr val="accent6"/>
          </a:fillRef>
          <a:effectRef idx="1">
            <a:schemeClr val="accent6"/>
          </a:effectRef>
          <a:fontRef idx="minor">
            <a:schemeClr val="dk1"/>
          </a:fontRef>
        </p:style>
        <p:txBody>
          <a:bodyPr wrap="square" anchor="ctr">
            <a:spAutoFit/>
          </a:bodyPr>
          <a:lstStyle/>
          <a:p>
            <a:pPr marL="171450" indent="-171450" algn="l">
              <a:buFont typeface="Wingdings" pitchFamily="2" charset="2"/>
              <a:buChar char="§"/>
              <a:defRPr/>
            </a:pPr>
            <a:r>
              <a:rPr lang="ru-RU" sz="1200" b="1" dirty="0">
                <a:solidFill>
                  <a:srgbClr val="000000"/>
                </a:solidFill>
                <a:latin typeface="Arial" charset="0"/>
                <a:cs typeface="Arial" charset="0"/>
              </a:rPr>
              <a:t>Родители</a:t>
            </a:r>
          </a:p>
          <a:p>
            <a:pPr marL="171450" indent="-171450" algn="l">
              <a:buFont typeface="Wingdings" pitchFamily="2" charset="2"/>
              <a:buChar char="§"/>
              <a:defRPr/>
            </a:pPr>
            <a:r>
              <a:rPr lang="ru-RU" sz="1200" b="1" dirty="0">
                <a:solidFill>
                  <a:srgbClr val="000000"/>
                </a:solidFill>
                <a:latin typeface="Arial" charset="0"/>
                <a:cs typeface="Arial" charset="0"/>
              </a:rPr>
              <a:t>41% матерей</a:t>
            </a:r>
          </a:p>
          <a:p>
            <a:pPr marL="171450" indent="-171450" algn="l">
              <a:buFont typeface="Wingdings" pitchFamily="2" charset="2"/>
              <a:buChar char="§"/>
              <a:defRPr/>
            </a:pPr>
            <a:r>
              <a:rPr lang="ru-RU" sz="1200" b="1" dirty="0">
                <a:solidFill>
                  <a:srgbClr val="000000"/>
                </a:solidFill>
                <a:latin typeface="Arial" charset="0"/>
                <a:cs typeface="Arial" charset="0"/>
              </a:rPr>
              <a:t>28% отцов</a:t>
            </a:r>
          </a:p>
          <a:p>
            <a:pPr marL="171450" indent="-171450" algn="l">
              <a:buFont typeface="Wingdings" pitchFamily="2" charset="2"/>
              <a:buChar char="§"/>
              <a:defRPr/>
            </a:pPr>
            <a:r>
              <a:rPr lang="ru-RU" sz="1200" b="1" dirty="0">
                <a:solidFill>
                  <a:srgbClr val="000000"/>
                </a:solidFill>
                <a:latin typeface="Arial" charset="0"/>
                <a:cs typeface="Arial" charset="0"/>
              </a:rPr>
              <a:t>Телевидение/ СМИ/ Интернет</a:t>
            </a:r>
            <a:endParaRPr lang="en-GB" sz="1200" b="1" dirty="0">
              <a:solidFill>
                <a:srgbClr val="000000"/>
              </a:solidFill>
              <a:latin typeface="Arial" charset="0"/>
              <a:cs typeface="Arial" charset="0"/>
            </a:endParaRPr>
          </a:p>
        </p:txBody>
      </p:sp>
      <p:sp>
        <p:nvSpPr>
          <p:cNvPr id="4" name="Right Arrow 17"/>
          <p:cNvSpPr>
            <a:spLocks noChangeArrowheads="1"/>
          </p:cNvSpPr>
          <p:nvPr/>
        </p:nvSpPr>
        <p:spPr bwMode="auto">
          <a:xfrm>
            <a:off x="3124994" y="4120108"/>
            <a:ext cx="3048000" cy="990600"/>
          </a:xfrm>
          <a:prstGeom prst="rightArrow">
            <a:avLst>
              <a:gd name="adj1" fmla="val 82991"/>
              <a:gd name="adj2" fmla="val 52036"/>
            </a:avLst>
          </a:prstGeom>
          <a:ln/>
        </p:spPr>
        <p:style>
          <a:lnRef idx="1">
            <a:schemeClr val="accent6"/>
          </a:lnRef>
          <a:fillRef idx="2">
            <a:schemeClr val="accent6"/>
          </a:fillRef>
          <a:effectRef idx="1">
            <a:schemeClr val="accent6"/>
          </a:effectRef>
          <a:fontRef idx="minor">
            <a:schemeClr val="dk1"/>
          </a:fontRef>
        </p:style>
        <p:txBody>
          <a:bodyPr anchor="ctr">
            <a:spAutoFit/>
          </a:bodyPr>
          <a:lstStyle/>
          <a:p>
            <a:pPr marL="171450" indent="-171450" algn="l">
              <a:buFont typeface="Wingdings" pitchFamily="2" charset="2"/>
              <a:buChar char="§"/>
              <a:defRPr/>
            </a:pPr>
            <a:r>
              <a:rPr lang="ru-RU" sz="1200" b="1" dirty="0">
                <a:latin typeface="Arial" charset="0"/>
                <a:cs typeface="Arial" charset="0"/>
              </a:rPr>
              <a:t>Нелегальные мигранты</a:t>
            </a:r>
          </a:p>
          <a:p>
            <a:pPr marL="171450" indent="-171450" algn="l">
              <a:buFont typeface="Wingdings" pitchFamily="2" charset="2"/>
              <a:buChar char="§"/>
              <a:defRPr/>
            </a:pPr>
            <a:r>
              <a:rPr lang="ru-RU" sz="1200" b="1" dirty="0">
                <a:latin typeface="Arial" charset="0"/>
                <a:cs typeface="Arial" charset="0"/>
              </a:rPr>
              <a:t>Криминальные взрослые</a:t>
            </a:r>
          </a:p>
          <a:p>
            <a:pPr marL="171450" indent="-171450" algn="l">
              <a:buFont typeface="Wingdings" pitchFamily="2" charset="2"/>
              <a:buChar char="§"/>
              <a:defRPr/>
            </a:pPr>
            <a:r>
              <a:rPr lang="ru-RU" sz="1200" b="1" dirty="0">
                <a:latin typeface="Arial" charset="0"/>
                <a:cs typeface="Arial" charset="0"/>
              </a:rPr>
              <a:t>Бездомные</a:t>
            </a:r>
          </a:p>
          <a:p>
            <a:pPr marL="171450" indent="-171450" algn="l">
              <a:buFont typeface="Wingdings" pitchFamily="2" charset="2"/>
              <a:buChar char="§"/>
              <a:defRPr/>
            </a:pPr>
            <a:r>
              <a:rPr lang="ru-RU" sz="1200" b="1" dirty="0">
                <a:latin typeface="Arial" charset="0"/>
                <a:cs typeface="Arial" charset="0"/>
              </a:rPr>
              <a:t>Милиция </a:t>
            </a:r>
            <a:endParaRPr lang="en-GB" sz="1200" b="1" dirty="0">
              <a:latin typeface="Arial" charset="0"/>
              <a:cs typeface="Arial" charset="0"/>
            </a:endParaRPr>
          </a:p>
        </p:txBody>
      </p:sp>
      <p:sp>
        <p:nvSpPr>
          <p:cNvPr id="5" name="Right Arrow 18"/>
          <p:cNvSpPr>
            <a:spLocks noChangeArrowheads="1"/>
          </p:cNvSpPr>
          <p:nvPr/>
        </p:nvSpPr>
        <p:spPr bwMode="auto">
          <a:xfrm>
            <a:off x="3124994" y="5255171"/>
            <a:ext cx="3048000" cy="992187"/>
          </a:xfrm>
          <a:prstGeom prst="rightArrow">
            <a:avLst>
              <a:gd name="adj1" fmla="val 82991"/>
              <a:gd name="adj2" fmla="val 52036"/>
            </a:avLst>
          </a:prstGeom>
          <a:ln/>
        </p:spPr>
        <p:style>
          <a:lnRef idx="1">
            <a:schemeClr val="accent6"/>
          </a:lnRef>
          <a:fillRef idx="2">
            <a:schemeClr val="accent6"/>
          </a:fillRef>
          <a:effectRef idx="1">
            <a:schemeClr val="accent6"/>
          </a:effectRef>
          <a:fontRef idx="minor">
            <a:schemeClr val="dk1"/>
          </a:fontRef>
        </p:style>
        <p:txBody>
          <a:bodyPr anchor="ctr">
            <a:spAutoFit/>
          </a:bodyPr>
          <a:lstStyle/>
          <a:p>
            <a:pPr marL="171450" indent="-171450" algn="l">
              <a:buFont typeface="Wingdings" pitchFamily="2" charset="2"/>
              <a:buChar char="§"/>
              <a:defRPr/>
            </a:pPr>
            <a:r>
              <a:rPr lang="ru-RU" sz="1200" b="1" dirty="0">
                <a:latin typeface="Arial" charset="0"/>
                <a:cs typeface="Arial" charset="0"/>
              </a:rPr>
              <a:t>Учителя</a:t>
            </a:r>
          </a:p>
          <a:p>
            <a:pPr marL="171450" indent="-171450" algn="l">
              <a:buFont typeface="Wingdings" pitchFamily="2" charset="2"/>
              <a:buChar char="§"/>
              <a:defRPr/>
            </a:pPr>
            <a:r>
              <a:rPr lang="ru-RU" sz="1200" b="1" dirty="0">
                <a:latin typeface="Arial" charset="0"/>
                <a:cs typeface="Arial" charset="0"/>
              </a:rPr>
              <a:t>Сверстники</a:t>
            </a:r>
          </a:p>
          <a:p>
            <a:pPr marL="171450" indent="-171450" algn="l">
              <a:buFont typeface="Wingdings" pitchFamily="2" charset="2"/>
              <a:buChar char="§"/>
              <a:defRPr/>
            </a:pPr>
            <a:r>
              <a:rPr lang="ru-RU" sz="1200" b="1" dirty="0">
                <a:latin typeface="Arial" charset="0"/>
                <a:cs typeface="Arial" charset="0"/>
              </a:rPr>
              <a:t>Старшеклассники</a:t>
            </a:r>
          </a:p>
          <a:p>
            <a:pPr algn="l">
              <a:defRPr/>
            </a:pPr>
            <a:endParaRPr lang="ru-RU" sz="1200" b="1" dirty="0">
              <a:latin typeface="Arial" charset="0"/>
              <a:cs typeface="Arial" charset="0"/>
            </a:endParaRPr>
          </a:p>
        </p:txBody>
      </p:sp>
      <p:sp>
        <p:nvSpPr>
          <p:cNvPr id="6" name="Chevron 2"/>
          <p:cNvSpPr/>
          <p:nvPr/>
        </p:nvSpPr>
        <p:spPr bwMode="auto">
          <a:xfrm rot="5400000">
            <a:off x="1201737" y="1054104"/>
            <a:ext cx="1252538" cy="2057400"/>
          </a:xfrm>
          <a:prstGeom prst="chevron">
            <a:avLst>
              <a:gd name="adj" fmla="val 20629"/>
            </a:avLst>
          </a:prstGeom>
          <a:solidFill>
            <a:schemeClr val="bg1">
              <a:lumMod val="95000"/>
            </a:schemeClr>
          </a:solidFill>
          <a:ln w="9525" cap="flat" cmpd="sng" algn="ctr">
            <a:noFill/>
            <a:prstDash val="solid"/>
            <a:round/>
            <a:headEnd type="none" w="med" len="med"/>
            <a:tailEnd type="none" w="med" len="med"/>
          </a:ln>
          <a:effectLst/>
          <a:extLst/>
        </p:spPr>
        <p:txBody>
          <a:bodyPr vert="vert270" anchor="ctr"/>
          <a:lstStyle/>
          <a:p>
            <a:pPr algn="ctr">
              <a:defRPr/>
            </a:pPr>
            <a:r>
              <a:rPr lang="ru-RU" sz="2800" b="1" dirty="0">
                <a:solidFill>
                  <a:schemeClr val="accent6">
                    <a:lumMod val="75000"/>
                  </a:schemeClr>
                </a:solidFill>
                <a:latin typeface="Sylfaen" pitchFamily="18" charset="0"/>
                <a:cs typeface="Arial" pitchFamily="34" charset="0"/>
              </a:rPr>
              <a:t>Место</a:t>
            </a:r>
            <a:endParaRPr lang="en-GB" sz="2800" b="1" dirty="0">
              <a:solidFill>
                <a:schemeClr val="accent6">
                  <a:lumMod val="75000"/>
                </a:schemeClr>
              </a:solidFill>
              <a:latin typeface="Sylfaen" pitchFamily="18" charset="0"/>
              <a:cs typeface="Arial" pitchFamily="34" charset="0"/>
            </a:endParaRPr>
          </a:p>
        </p:txBody>
      </p:sp>
      <p:sp>
        <p:nvSpPr>
          <p:cNvPr id="7" name="Chevron 16"/>
          <p:cNvSpPr/>
          <p:nvPr/>
        </p:nvSpPr>
        <p:spPr bwMode="auto">
          <a:xfrm rot="5400000">
            <a:off x="3983037" y="1054104"/>
            <a:ext cx="1252538" cy="2057400"/>
          </a:xfrm>
          <a:prstGeom prst="chevron">
            <a:avLst>
              <a:gd name="adj" fmla="val 20629"/>
            </a:avLst>
          </a:prstGeom>
          <a:solidFill>
            <a:schemeClr val="bg1">
              <a:lumMod val="95000"/>
            </a:schemeClr>
          </a:solidFill>
          <a:ln w="9525" cap="flat" cmpd="sng" algn="ctr">
            <a:noFill/>
            <a:prstDash val="solid"/>
            <a:round/>
            <a:headEnd type="none" w="med" len="med"/>
            <a:tailEnd type="none" w="med" len="med"/>
          </a:ln>
          <a:effectLst/>
          <a:extLst/>
        </p:spPr>
        <p:txBody>
          <a:bodyPr vert="vert270" anchor="ctr"/>
          <a:lstStyle/>
          <a:p>
            <a:pPr algn="ctr">
              <a:defRPr/>
            </a:pPr>
            <a:r>
              <a:rPr lang="ru-RU" sz="2800" b="1" dirty="0">
                <a:solidFill>
                  <a:schemeClr val="accent6">
                    <a:lumMod val="75000"/>
                  </a:schemeClr>
                </a:solidFill>
                <a:latin typeface="Sylfaen" pitchFamily="18" charset="0"/>
                <a:cs typeface="Arial" pitchFamily="34" charset="0"/>
              </a:rPr>
              <a:t>Источник</a:t>
            </a:r>
            <a:endParaRPr lang="en-GB" sz="2800" b="1" dirty="0">
              <a:solidFill>
                <a:schemeClr val="accent6">
                  <a:lumMod val="75000"/>
                </a:schemeClr>
              </a:solidFill>
              <a:latin typeface="Sylfaen" pitchFamily="18" charset="0"/>
              <a:cs typeface="Arial" pitchFamily="34" charset="0"/>
            </a:endParaRPr>
          </a:p>
        </p:txBody>
      </p:sp>
      <p:sp>
        <p:nvSpPr>
          <p:cNvPr id="8" name="Chevron 17"/>
          <p:cNvSpPr/>
          <p:nvPr/>
        </p:nvSpPr>
        <p:spPr bwMode="auto">
          <a:xfrm rot="5400000">
            <a:off x="6802437" y="1054103"/>
            <a:ext cx="1252538" cy="2057400"/>
          </a:xfrm>
          <a:prstGeom prst="chevron">
            <a:avLst>
              <a:gd name="adj" fmla="val 20629"/>
            </a:avLst>
          </a:prstGeom>
          <a:solidFill>
            <a:schemeClr val="bg1">
              <a:lumMod val="95000"/>
            </a:schemeClr>
          </a:solidFill>
          <a:ln w="9525" cap="flat" cmpd="sng" algn="ctr">
            <a:noFill/>
            <a:prstDash val="solid"/>
            <a:round/>
            <a:headEnd type="none" w="med" len="med"/>
            <a:tailEnd type="none" w="med" len="med"/>
          </a:ln>
          <a:effectLst/>
          <a:extLst/>
        </p:spPr>
        <p:txBody>
          <a:bodyPr vert="vert270" anchor="ctr"/>
          <a:lstStyle/>
          <a:p>
            <a:pPr algn="ctr">
              <a:defRPr/>
            </a:pPr>
            <a:r>
              <a:rPr lang="ru-RU" sz="2800" b="1" dirty="0">
                <a:solidFill>
                  <a:schemeClr val="accent6">
                    <a:lumMod val="75000"/>
                  </a:schemeClr>
                </a:solidFill>
                <a:latin typeface="Sylfaen" pitchFamily="18" charset="0"/>
                <a:ea typeface="Batang" pitchFamily="18" charset="-127"/>
                <a:cs typeface="Arial" pitchFamily="34" charset="0"/>
              </a:rPr>
              <a:t>Вид</a:t>
            </a:r>
            <a:endParaRPr lang="en-GB" sz="2800" b="1" dirty="0">
              <a:solidFill>
                <a:schemeClr val="accent6">
                  <a:lumMod val="75000"/>
                </a:schemeClr>
              </a:solidFill>
              <a:latin typeface="Sylfaen" pitchFamily="18" charset="0"/>
              <a:ea typeface="Batang" pitchFamily="18" charset="-127"/>
              <a:cs typeface="Arial" pitchFamily="34" charset="0"/>
            </a:endParaRPr>
          </a:p>
        </p:txBody>
      </p:sp>
      <p:sp>
        <p:nvSpPr>
          <p:cNvPr id="9" name="Rounded Rectangle 18"/>
          <p:cNvSpPr>
            <a:spLocks noChangeArrowheads="1"/>
          </p:cNvSpPr>
          <p:nvPr/>
        </p:nvSpPr>
        <p:spPr bwMode="auto">
          <a:xfrm>
            <a:off x="646906" y="4166146"/>
            <a:ext cx="2362200" cy="898525"/>
          </a:xfrm>
          <a:prstGeom prst="roundRect">
            <a:avLst>
              <a:gd name="adj" fmla="val 16667"/>
            </a:avLst>
          </a:prstGeom>
          <a:solidFill>
            <a:schemeClr val="bg1">
              <a:lumMod val="95000"/>
            </a:schemeClr>
          </a:solidFill>
          <a:ln>
            <a:noFill/>
          </a:ln>
          <a:extLst/>
        </p:spPr>
        <p:txBody>
          <a:bodyPr anchor="ctr"/>
          <a:lstStyle/>
          <a:p>
            <a:pPr algn="ctr"/>
            <a:r>
              <a:rPr lang="ru-RU" sz="3200" b="1" dirty="0">
                <a:solidFill>
                  <a:srgbClr val="00B050"/>
                </a:solidFill>
                <a:latin typeface="Arial" charset="0"/>
                <a:cs typeface="Arial" charset="0"/>
              </a:rPr>
              <a:t>Улица</a:t>
            </a:r>
            <a:endParaRPr lang="en-GB" sz="3200" b="1" dirty="0">
              <a:solidFill>
                <a:srgbClr val="00B050"/>
              </a:solidFill>
              <a:latin typeface="Arial" charset="0"/>
              <a:cs typeface="Arial" charset="0"/>
            </a:endParaRPr>
          </a:p>
        </p:txBody>
      </p:sp>
      <p:sp>
        <p:nvSpPr>
          <p:cNvPr id="10" name="Rounded Rectangle 19"/>
          <p:cNvSpPr>
            <a:spLocks noChangeArrowheads="1"/>
          </p:cNvSpPr>
          <p:nvPr/>
        </p:nvSpPr>
        <p:spPr bwMode="auto">
          <a:xfrm>
            <a:off x="646906" y="5301208"/>
            <a:ext cx="2362200" cy="900113"/>
          </a:xfrm>
          <a:prstGeom prst="roundRect">
            <a:avLst>
              <a:gd name="adj" fmla="val 16667"/>
            </a:avLst>
          </a:prstGeom>
          <a:solidFill>
            <a:schemeClr val="bg1">
              <a:lumMod val="95000"/>
            </a:schemeClr>
          </a:solidFill>
          <a:ln>
            <a:noFill/>
          </a:ln>
          <a:extLst/>
        </p:spPr>
        <p:txBody>
          <a:bodyPr anchor="ctr"/>
          <a:lstStyle/>
          <a:p>
            <a:pPr algn="ctr"/>
            <a:r>
              <a:rPr lang="ru-RU" sz="3200" b="1" dirty="0">
                <a:solidFill>
                  <a:srgbClr val="00B050"/>
                </a:solidFill>
                <a:latin typeface="Arial" charset="0"/>
                <a:cs typeface="Arial" charset="0"/>
              </a:rPr>
              <a:t>Школа</a:t>
            </a:r>
            <a:endParaRPr lang="en-GB" sz="3200" b="1" dirty="0">
              <a:solidFill>
                <a:srgbClr val="00B050"/>
              </a:solidFill>
              <a:latin typeface="Arial" charset="0"/>
              <a:cs typeface="Arial" charset="0"/>
            </a:endParaRPr>
          </a:p>
        </p:txBody>
      </p:sp>
      <p:sp>
        <p:nvSpPr>
          <p:cNvPr id="11" name="Rounded Rectangle 20"/>
          <p:cNvSpPr>
            <a:spLocks noChangeArrowheads="1"/>
          </p:cNvSpPr>
          <p:nvPr/>
        </p:nvSpPr>
        <p:spPr bwMode="auto">
          <a:xfrm>
            <a:off x="6247606" y="3029496"/>
            <a:ext cx="2362200" cy="900112"/>
          </a:xfrm>
          <a:prstGeom prst="roundRect">
            <a:avLst>
              <a:gd name="adj" fmla="val 16667"/>
            </a:avLst>
          </a:prstGeom>
          <a:solidFill>
            <a:schemeClr val="bg1">
              <a:lumMod val="95000"/>
            </a:schemeClr>
          </a:solidFill>
          <a:ln>
            <a:noFill/>
          </a:ln>
          <a:extLst/>
        </p:spPr>
        <p:txBody>
          <a:bodyPr anchor="ctr"/>
          <a:lstStyle/>
          <a:p>
            <a:pPr algn="ctr"/>
            <a:r>
              <a:rPr lang="ru-RU" sz="1500" b="1" dirty="0">
                <a:solidFill>
                  <a:srgbClr val="00B050"/>
                </a:solidFill>
                <a:latin typeface="Arial" charset="0"/>
                <a:cs typeface="Arial" charset="0"/>
              </a:rPr>
              <a:t>Моральное </a:t>
            </a:r>
          </a:p>
          <a:p>
            <a:pPr algn="ctr"/>
            <a:r>
              <a:rPr lang="ru-RU" sz="1500" b="1" dirty="0">
                <a:solidFill>
                  <a:srgbClr val="00B050"/>
                </a:solidFill>
                <a:latin typeface="Arial" charset="0"/>
                <a:cs typeface="Arial" charset="0"/>
              </a:rPr>
              <a:t>насилие</a:t>
            </a:r>
          </a:p>
        </p:txBody>
      </p:sp>
      <p:sp>
        <p:nvSpPr>
          <p:cNvPr id="12" name="Rounded Rectangle 21"/>
          <p:cNvSpPr>
            <a:spLocks noChangeArrowheads="1"/>
          </p:cNvSpPr>
          <p:nvPr/>
        </p:nvSpPr>
        <p:spPr bwMode="auto">
          <a:xfrm>
            <a:off x="6247606" y="4166146"/>
            <a:ext cx="2362200" cy="898525"/>
          </a:xfrm>
          <a:prstGeom prst="roundRect">
            <a:avLst>
              <a:gd name="adj" fmla="val 16667"/>
            </a:avLst>
          </a:prstGeom>
          <a:solidFill>
            <a:schemeClr val="bg1">
              <a:lumMod val="95000"/>
            </a:schemeClr>
          </a:solidFill>
          <a:ln>
            <a:noFill/>
          </a:ln>
          <a:extLst/>
        </p:spPr>
        <p:txBody>
          <a:bodyPr anchor="ctr"/>
          <a:lstStyle/>
          <a:p>
            <a:pPr algn="ctr"/>
            <a:r>
              <a:rPr lang="ru-RU" sz="1500" b="1" dirty="0">
                <a:solidFill>
                  <a:srgbClr val="00B050"/>
                </a:solidFill>
                <a:latin typeface="Arial" charset="0"/>
                <a:cs typeface="Arial" charset="0"/>
              </a:rPr>
              <a:t>Физическое и моральное с экономическими мотивами</a:t>
            </a:r>
            <a:endParaRPr lang="en-GB" sz="1500" b="1" dirty="0">
              <a:solidFill>
                <a:srgbClr val="00B050"/>
              </a:solidFill>
              <a:latin typeface="Arial" charset="0"/>
              <a:cs typeface="Arial" charset="0"/>
            </a:endParaRPr>
          </a:p>
        </p:txBody>
      </p:sp>
      <p:sp>
        <p:nvSpPr>
          <p:cNvPr id="13" name="Rounded Rectangle 22"/>
          <p:cNvSpPr>
            <a:spLocks noChangeArrowheads="1"/>
          </p:cNvSpPr>
          <p:nvPr/>
        </p:nvSpPr>
        <p:spPr bwMode="auto">
          <a:xfrm>
            <a:off x="6247606" y="5301208"/>
            <a:ext cx="2362200" cy="900113"/>
          </a:xfrm>
          <a:prstGeom prst="roundRect">
            <a:avLst>
              <a:gd name="adj" fmla="val 16667"/>
            </a:avLst>
          </a:prstGeom>
          <a:solidFill>
            <a:schemeClr val="bg1">
              <a:lumMod val="95000"/>
            </a:schemeClr>
          </a:solidFill>
          <a:ln>
            <a:noFill/>
          </a:ln>
          <a:extLst/>
        </p:spPr>
        <p:txBody>
          <a:bodyPr anchor="ctr"/>
          <a:lstStyle/>
          <a:p>
            <a:pPr algn="ctr"/>
            <a:r>
              <a:rPr lang="ru-RU" sz="1500" b="1" dirty="0">
                <a:solidFill>
                  <a:srgbClr val="00B050"/>
                </a:solidFill>
                <a:latin typeface="Arial" charset="0"/>
                <a:cs typeface="Arial" charset="0"/>
              </a:rPr>
              <a:t>Моральное и физическое</a:t>
            </a:r>
            <a:endParaRPr lang="en-GB" sz="1500" b="1" dirty="0">
              <a:solidFill>
                <a:srgbClr val="00B050"/>
              </a:solidFill>
              <a:latin typeface="Arial" charset="0"/>
              <a:cs typeface="Arial" charset="0"/>
            </a:endParaRPr>
          </a:p>
        </p:txBody>
      </p:sp>
      <p:sp>
        <p:nvSpPr>
          <p:cNvPr id="14" name="Прямоугольник 13"/>
          <p:cNvSpPr/>
          <p:nvPr/>
        </p:nvSpPr>
        <p:spPr>
          <a:xfrm>
            <a:off x="35496" y="0"/>
            <a:ext cx="9108504" cy="954107"/>
          </a:xfrm>
          <a:prstGeom prst="rect">
            <a:avLst/>
          </a:prstGeom>
        </p:spPr>
        <p:txBody>
          <a:bodyPr wrap="square">
            <a:spAutoFit/>
          </a:bodyPr>
          <a:lstStyle/>
          <a:p>
            <a:pPr algn="ctr"/>
            <a:r>
              <a:rPr lang="ru-RU" sz="2800" b="1" dirty="0">
                <a:solidFill>
                  <a:schemeClr val="bg1"/>
                </a:solidFill>
                <a:latin typeface="Gungsuh" pitchFamily="18" charset="-127"/>
                <a:ea typeface="Gungsuh" pitchFamily="18" charset="-127"/>
              </a:rPr>
              <a:t>Основные источники и виды насилия, с которыми сталкиваются современные дети</a:t>
            </a:r>
            <a:endParaRPr lang="ru-RU" sz="2800" dirty="0">
              <a:solidFill>
                <a:schemeClr val="bg1"/>
              </a:solidFill>
              <a:latin typeface="Gungsuh" pitchFamily="18" charset="-127"/>
              <a:ea typeface="Gungsuh" pitchFamily="18" charset="-127"/>
            </a:endParaRPr>
          </a:p>
        </p:txBody>
      </p:sp>
      <p:sp>
        <p:nvSpPr>
          <p:cNvPr id="15" name="Номер слайда 14"/>
          <p:cNvSpPr>
            <a:spLocks noGrp="1"/>
          </p:cNvSpPr>
          <p:nvPr>
            <p:ph type="sldNum" sz="quarter" idx="12"/>
          </p:nvPr>
        </p:nvSpPr>
        <p:spPr/>
        <p:txBody>
          <a:bodyPr/>
          <a:lstStyle/>
          <a:p>
            <a:fld id="{811CBF66-31BF-4C9F-976F-02148014E1E4}" type="slidenum">
              <a:rPr lang="ru-RU" smtClean="0"/>
              <a:t>5</a:t>
            </a:fld>
            <a:endParaRPr lang="ru-RU"/>
          </a:p>
        </p:txBody>
      </p:sp>
    </p:spTree>
    <p:extLst>
      <p:ext uri="{BB962C8B-B14F-4D97-AF65-F5344CB8AC3E}">
        <p14:creationId xmlns:p14="http://schemas.microsoft.com/office/powerpoint/2010/main" val="3721223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84976" cy="6494085"/>
          </a:xfrm>
          <a:prstGeom prst="rect">
            <a:avLst/>
          </a:prstGeom>
        </p:spPr>
        <p:txBody>
          <a:bodyPr wrap="square">
            <a:spAutoFit/>
          </a:bodyPr>
          <a:lstStyle/>
          <a:p>
            <a:pPr algn="ctr"/>
            <a:r>
              <a:rPr lang="ru-RU" sz="2800" b="1" dirty="0">
                <a:solidFill>
                  <a:srgbClr val="FFC000"/>
                </a:solidFill>
                <a:latin typeface="Sylfaen" pitchFamily="18" charset="0"/>
              </a:rPr>
              <a:t>Формы </a:t>
            </a:r>
            <a:r>
              <a:rPr lang="ru-RU" sz="2800" b="1" dirty="0" smtClean="0">
                <a:solidFill>
                  <a:srgbClr val="FFC000"/>
                </a:solidFill>
                <a:latin typeface="Sylfaen" pitchFamily="18" charset="0"/>
              </a:rPr>
              <a:t>насилия</a:t>
            </a:r>
          </a:p>
          <a:p>
            <a:pPr algn="ctr"/>
            <a:endParaRPr lang="ru-RU" sz="2800" dirty="0">
              <a:solidFill>
                <a:srgbClr val="FFC000"/>
              </a:solidFill>
              <a:latin typeface="Sylfaen" pitchFamily="18" charset="0"/>
            </a:endParaRPr>
          </a:p>
          <a:p>
            <a:pPr marL="342900" lvl="0" indent="-342900" algn="just">
              <a:buFont typeface="Wingdings" pitchFamily="2" charset="2"/>
              <a:buChar char="v"/>
            </a:pPr>
            <a:r>
              <a:rPr lang="ru-RU" sz="2400" b="1" dirty="0" smtClean="0">
                <a:solidFill>
                  <a:schemeClr val="accent6">
                    <a:lumMod val="75000"/>
                  </a:schemeClr>
                </a:solidFill>
                <a:latin typeface="Sylfaen" pitchFamily="18" charset="0"/>
              </a:rPr>
              <a:t>Физическое </a:t>
            </a:r>
            <a:r>
              <a:rPr lang="ru-RU" sz="2400" b="1" dirty="0">
                <a:solidFill>
                  <a:schemeClr val="accent6">
                    <a:lumMod val="75000"/>
                  </a:schemeClr>
                </a:solidFill>
                <a:latin typeface="Sylfaen" pitchFamily="18" charset="0"/>
              </a:rPr>
              <a:t>насилие </a:t>
            </a:r>
            <a:r>
              <a:rPr lang="ru-RU" sz="2400" dirty="0">
                <a:solidFill>
                  <a:schemeClr val="bg1"/>
                </a:solidFill>
                <a:latin typeface="Sylfaen" pitchFamily="18" charset="0"/>
              </a:rPr>
              <a:t>- это когда бьют, толкают, таскают за волосы, раздают пинки и подзатыльники.</a:t>
            </a:r>
          </a:p>
          <a:p>
            <a:pPr marL="342900" lvl="0" indent="-342900" algn="just">
              <a:buFont typeface="Wingdings" pitchFamily="2" charset="2"/>
              <a:buChar char="v"/>
            </a:pPr>
            <a:r>
              <a:rPr lang="ru-RU" sz="2400" b="1" dirty="0">
                <a:solidFill>
                  <a:schemeClr val="accent6">
                    <a:lumMod val="75000"/>
                  </a:schemeClr>
                </a:solidFill>
                <a:latin typeface="Sylfaen" pitchFamily="18" charset="0"/>
              </a:rPr>
              <a:t>Психическое насилие</a:t>
            </a:r>
            <a:r>
              <a:rPr lang="ru-RU" sz="2400" dirty="0">
                <a:solidFill>
                  <a:srgbClr val="002060"/>
                </a:solidFill>
                <a:latin typeface="Sylfaen" pitchFamily="18" charset="0"/>
              </a:rPr>
              <a:t> </a:t>
            </a:r>
            <a:r>
              <a:rPr lang="ru-RU" sz="2400" dirty="0">
                <a:solidFill>
                  <a:schemeClr val="bg1"/>
                </a:solidFill>
                <a:latin typeface="Sylfaen" pitchFamily="18" charset="0"/>
              </a:rPr>
              <a:t>- это оказание давления, унижения, угроза, порча принадлежащих вещей.</a:t>
            </a:r>
          </a:p>
          <a:p>
            <a:pPr marL="342900" lvl="0" indent="-342900" algn="just">
              <a:buFont typeface="Wingdings" pitchFamily="2" charset="2"/>
              <a:buChar char="v"/>
            </a:pPr>
            <a:r>
              <a:rPr lang="ru-RU" sz="2400" b="1" dirty="0">
                <a:solidFill>
                  <a:schemeClr val="accent6">
                    <a:lumMod val="75000"/>
                  </a:schemeClr>
                </a:solidFill>
                <a:latin typeface="Sylfaen" pitchFamily="18" charset="0"/>
              </a:rPr>
              <a:t>Эмоциональное насилие </a:t>
            </a:r>
            <a:r>
              <a:rPr lang="ru-RU" sz="2400" dirty="0">
                <a:solidFill>
                  <a:schemeClr val="bg1"/>
                </a:solidFill>
                <a:latin typeface="Sylfaen" pitchFamily="18" charset="0"/>
              </a:rPr>
              <a:t>– это грубые окрики, оскорбления, унижения чувства достоинства, постоянная критика.</a:t>
            </a:r>
          </a:p>
          <a:p>
            <a:pPr marL="342900" lvl="0" indent="-342900" algn="just">
              <a:buFont typeface="Wingdings" pitchFamily="2" charset="2"/>
              <a:buChar char="v"/>
            </a:pPr>
            <a:r>
              <a:rPr lang="ru-RU" sz="2400" b="1" dirty="0">
                <a:solidFill>
                  <a:schemeClr val="accent6">
                    <a:lumMod val="75000"/>
                  </a:schemeClr>
                </a:solidFill>
                <a:latin typeface="Sylfaen" pitchFamily="18" charset="0"/>
              </a:rPr>
              <a:t>Экономическое насилие </a:t>
            </a:r>
            <a:r>
              <a:rPr lang="ru-RU" sz="2400" dirty="0">
                <a:solidFill>
                  <a:srgbClr val="002060"/>
                </a:solidFill>
                <a:latin typeface="Sylfaen" pitchFamily="18" charset="0"/>
              </a:rPr>
              <a:t>– это когда не дают денег, контролируют, сколько и куда потратил, лишают собственных денег, во всем ограничивают.</a:t>
            </a:r>
          </a:p>
          <a:p>
            <a:pPr marL="342900" lvl="0" indent="-342900" algn="just">
              <a:buFont typeface="Wingdings" pitchFamily="2" charset="2"/>
              <a:buChar char="v"/>
            </a:pPr>
            <a:r>
              <a:rPr lang="ru-RU" sz="2400" b="1" dirty="0">
                <a:solidFill>
                  <a:schemeClr val="accent6">
                    <a:lumMod val="75000"/>
                  </a:schemeClr>
                </a:solidFill>
                <a:latin typeface="Sylfaen" pitchFamily="18" charset="0"/>
              </a:rPr>
              <a:t>Сексуальное насилие </a:t>
            </a:r>
            <a:r>
              <a:rPr lang="ru-RU" sz="2400" dirty="0">
                <a:solidFill>
                  <a:srgbClr val="002060"/>
                </a:solidFill>
                <a:latin typeface="Sylfaen" pitchFamily="18" charset="0"/>
              </a:rPr>
              <a:t>– это изнасилование, принуждение к сексуальным отношениям, пошлые домогательства, вульгарные выражения.</a:t>
            </a:r>
          </a:p>
          <a:p>
            <a:pPr marL="342900" lvl="0" indent="-342900" algn="just">
              <a:buFont typeface="Wingdings" pitchFamily="2" charset="2"/>
              <a:buChar char="v"/>
            </a:pPr>
            <a:r>
              <a:rPr lang="ru-RU" sz="2400" b="1" dirty="0">
                <a:solidFill>
                  <a:schemeClr val="accent6">
                    <a:lumMod val="75000"/>
                  </a:schemeClr>
                </a:solidFill>
                <a:latin typeface="Sylfaen" pitchFamily="18" charset="0"/>
              </a:rPr>
              <a:t>Пренебрежение нуждами </a:t>
            </a:r>
            <a:r>
              <a:rPr lang="ru-RU" sz="2400" b="1" dirty="0" smtClean="0">
                <a:solidFill>
                  <a:schemeClr val="accent6">
                    <a:lumMod val="75000"/>
                  </a:schemeClr>
                </a:solidFill>
                <a:latin typeface="Sylfaen" pitchFamily="18" charset="0"/>
              </a:rPr>
              <a:t>ребёнка </a:t>
            </a:r>
            <a:r>
              <a:rPr lang="ru-RU" sz="2400" dirty="0">
                <a:solidFill>
                  <a:srgbClr val="002060"/>
                </a:solidFill>
                <a:latin typeface="Sylfaen" pitchFamily="18" charset="0"/>
              </a:rPr>
              <a:t>– это отсутствие заботы, ограничения в еде, лишение одежды, лишение медицинского ухода, лишение жилья.</a:t>
            </a:r>
          </a:p>
        </p:txBody>
      </p:sp>
      <p:sp>
        <p:nvSpPr>
          <p:cNvPr id="3" name="Номер слайда 2"/>
          <p:cNvSpPr>
            <a:spLocks noGrp="1"/>
          </p:cNvSpPr>
          <p:nvPr>
            <p:ph type="sldNum" sz="quarter" idx="12"/>
          </p:nvPr>
        </p:nvSpPr>
        <p:spPr/>
        <p:txBody>
          <a:bodyPr/>
          <a:lstStyle/>
          <a:p>
            <a:fld id="{811CBF66-31BF-4C9F-976F-02148014E1E4}" type="slidenum">
              <a:rPr lang="ru-RU" smtClean="0"/>
              <a:t>6</a:t>
            </a:fld>
            <a:endParaRPr lang="ru-RU"/>
          </a:p>
        </p:txBody>
      </p:sp>
    </p:spTree>
    <p:extLst>
      <p:ext uri="{BB962C8B-B14F-4D97-AF65-F5344CB8AC3E}">
        <p14:creationId xmlns:p14="http://schemas.microsoft.com/office/powerpoint/2010/main" val="31234867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0630"/>
            <a:ext cx="8784976" cy="5940088"/>
          </a:xfrm>
          <a:prstGeom prst="rect">
            <a:avLst/>
          </a:prstGeom>
        </p:spPr>
        <p:txBody>
          <a:bodyPr wrap="square">
            <a:spAutoFit/>
          </a:bodyPr>
          <a:lstStyle/>
          <a:p>
            <a:pPr algn="just"/>
            <a:r>
              <a:rPr lang="ru-RU" sz="2000" b="1" dirty="0">
                <a:solidFill>
                  <a:schemeClr val="accent6"/>
                </a:solidFill>
                <a:latin typeface="Sylfaen" pitchFamily="18" charset="0"/>
              </a:rPr>
              <a:t>Физическое насилие </a:t>
            </a:r>
            <a:r>
              <a:rPr lang="ru-RU" dirty="0">
                <a:solidFill>
                  <a:schemeClr val="bg1"/>
                </a:solidFill>
                <a:latin typeface="Sylfaen" pitchFamily="18" charset="0"/>
              </a:rPr>
              <a:t>— преднамеренное нанесение ребёнку </a:t>
            </a:r>
            <a:r>
              <a:rPr lang="ru-RU" dirty="0" smtClean="0">
                <a:solidFill>
                  <a:schemeClr val="bg1"/>
                </a:solidFill>
                <a:latin typeface="Sylfaen" pitchFamily="18" charset="0"/>
              </a:rPr>
              <a:t>роди­телями либо лицами </a:t>
            </a:r>
            <a:r>
              <a:rPr lang="ru-RU" dirty="0">
                <a:solidFill>
                  <a:schemeClr val="bg1"/>
                </a:solidFill>
                <a:latin typeface="Sylfaen" pitchFamily="18" charset="0"/>
              </a:rPr>
              <a:t>их замещающими, либо лицами, </a:t>
            </a:r>
            <a:r>
              <a:rPr lang="ru-RU" dirty="0" smtClean="0">
                <a:solidFill>
                  <a:schemeClr val="bg1"/>
                </a:solidFill>
                <a:latin typeface="Sylfaen" pitchFamily="18" charset="0"/>
              </a:rPr>
              <a:t>ответственны­ми </a:t>
            </a:r>
            <a:r>
              <a:rPr lang="ru-RU" dirty="0">
                <a:solidFill>
                  <a:schemeClr val="bg1"/>
                </a:solidFill>
                <a:latin typeface="Sylfaen" pitchFamily="18" charset="0"/>
              </a:rPr>
              <a:t>за их </a:t>
            </a:r>
            <a:r>
              <a:rPr lang="ru-RU" dirty="0" smtClean="0">
                <a:solidFill>
                  <a:schemeClr val="bg1"/>
                </a:solidFill>
                <a:latin typeface="Sylfaen" pitchFamily="18" charset="0"/>
              </a:rPr>
              <a:t>воспитание, физических </a:t>
            </a:r>
            <a:r>
              <a:rPr lang="ru-RU" dirty="0">
                <a:solidFill>
                  <a:schemeClr val="bg1"/>
                </a:solidFill>
                <a:latin typeface="Sylfaen" pitchFamily="18" charset="0"/>
              </a:rPr>
              <a:t>повреждений, которые могут </a:t>
            </a:r>
            <a:r>
              <a:rPr lang="ru-RU" dirty="0" smtClean="0">
                <a:solidFill>
                  <a:schemeClr val="bg1"/>
                </a:solidFill>
                <a:latin typeface="Sylfaen" pitchFamily="18" charset="0"/>
              </a:rPr>
              <a:t>при­вести </a:t>
            </a:r>
            <a:r>
              <a:rPr lang="ru-RU" dirty="0">
                <a:solidFill>
                  <a:schemeClr val="bg1"/>
                </a:solidFill>
                <a:latin typeface="Sylfaen" pitchFamily="18" charset="0"/>
              </a:rPr>
              <a:t>к смерти ребёнка или вызывают серьёзные (требующие </a:t>
            </a:r>
            <a:r>
              <a:rPr lang="ru-RU" dirty="0" smtClean="0">
                <a:solidFill>
                  <a:schemeClr val="bg1"/>
                </a:solidFill>
                <a:latin typeface="Sylfaen" pitchFamily="18" charset="0"/>
              </a:rPr>
              <a:t>медицинской </a:t>
            </a:r>
            <a:r>
              <a:rPr lang="ru-RU" dirty="0">
                <a:solidFill>
                  <a:schemeClr val="bg1"/>
                </a:solidFill>
                <a:latin typeface="Sylfaen" pitchFamily="18" charset="0"/>
              </a:rPr>
              <a:t>помощи) нарушения физического или психического </a:t>
            </a:r>
            <a:r>
              <a:rPr lang="ru-RU" dirty="0" smtClean="0">
                <a:solidFill>
                  <a:schemeClr val="bg1"/>
                </a:solidFill>
                <a:latin typeface="Sylfaen" pitchFamily="18" charset="0"/>
              </a:rPr>
              <a:t>здоровья</a:t>
            </a:r>
            <a:r>
              <a:rPr lang="ru-RU" dirty="0">
                <a:solidFill>
                  <a:schemeClr val="bg1"/>
                </a:solidFill>
                <a:latin typeface="Sylfaen" pitchFamily="18" charset="0"/>
              </a:rPr>
              <a:t>, или ведут к отставанию в развитии. </a:t>
            </a:r>
            <a:endParaRPr lang="ru-RU" dirty="0" smtClean="0">
              <a:solidFill>
                <a:schemeClr val="bg1"/>
              </a:solidFill>
              <a:latin typeface="Sylfaen" pitchFamily="18" charset="0"/>
            </a:endParaRPr>
          </a:p>
          <a:p>
            <a:pPr algn="just"/>
            <a:r>
              <a:rPr lang="ru-RU" sz="1600" b="1" dirty="0" smtClean="0">
                <a:latin typeface="Sylfaen" pitchFamily="18" charset="0"/>
              </a:rPr>
              <a:t>Возможные призна­ки </a:t>
            </a:r>
            <a:r>
              <a:rPr lang="ru-RU" sz="1600" b="1" dirty="0">
                <a:latin typeface="Sylfaen" pitchFamily="18" charset="0"/>
              </a:rPr>
              <a:t>физического насилия:</a:t>
            </a:r>
          </a:p>
          <a:p>
            <a:pPr algn="just"/>
            <a:r>
              <a:rPr lang="ru-RU" sz="1600" dirty="0">
                <a:latin typeface="Sylfaen" pitchFamily="18" charset="0"/>
              </a:rPr>
              <a:t>— множественные повреждения, имеющие специфический </a:t>
            </a:r>
            <a:r>
              <a:rPr lang="ru-RU" sz="1600" dirty="0" smtClean="0">
                <a:latin typeface="Sylfaen" pitchFamily="18" charset="0"/>
              </a:rPr>
              <a:t>харак­тер </a:t>
            </a:r>
            <a:r>
              <a:rPr lang="ru-RU" sz="1600" dirty="0">
                <a:latin typeface="Sylfaen" pitchFamily="18" charset="0"/>
              </a:rPr>
              <a:t>(отпечатки пальцев, ремня, сигаретный ожог, кровоизлияния </a:t>
            </a:r>
            <a:r>
              <a:rPr lang="ru-RU" sz="1600" dirty="0" smtClean="0">
                <a:latin typeface="Sylfaen" pitchFamily="18" charset="0"/>
              </a:rPr>
              <a:t>в </a:t>
            </a:r>
            <a:r>
              <a:rPr lang="ru-RU" sz="1600" dirty="0">
                <a:latin typeface="Sylfaen" pitchFamily="18" charset="0"/>
              </a:rPr>
              <a:t>глазное яблоко, участки облысения на голове, выбитые или </a:t>
            </a:r>
            <a:r>
              <a:rPr lang="ru-RU" sz="1600" dirty="0" smtClean="0">
                <a:latin typeface="Sylfaen" pitchFamily="18" charset="0"/>
              </a:rPr>
              <a:t>рас­шатанные </a:t>
            </a:r>
            <a:r>
              <a:rPr lang="ru-RU" sz="1600" dirty="0">
                <a:latin typeface="Sylfaen" pitchFamily="18" charset="0"/>
              </a:rPr>
              <a:t>зубы, разрывы и порезы во рту, на губах, повреждения </a:t>
            </a:r>
            <a:r>
              <a:rPr lang="ru-RU" sz="1600" dirty="0" smtClean="0">
                <a:latin typeface="Sylfaen" pitchFamily="18" charset="0"/>
              </a:rPr>
              <a:t>внутренних </a:t>
            </a:r>
            <a:r>
              <a:rPr lang="ru-RU" sz="1600" dirty="0">
                <a:latin typeface="Sylfaen" pitchFamily="18" charset="0"/>
              </a:rPr>
              <a:t>органов травматического характера) и различную </a:t>
            </a:r>
            <a:r>
              <a:rPr lang="ru-RU" sz="1600" dirty="0" smtClean="0">
                <a:latin typeface="Sylfaen" pitchFamily="18" charset="0"/>
              </a:rPr>
              <a:t>давность </a:t>
            </a:r>
            <a:r>
              <a:rPr lang="ru-RU" sz="1600" dirty="0">
                <a:latin typeface="Sylfaen" pitchFamily="18" charset="0"/>
              </a:rPr>
              <a:t>(свежие и заживающие);</a:t>
            </a:r>
          </a:p>
          <a:p>
            <a:pPr algn="just"/>
            <a:r>
              <a:rPr lang="ru-RU" sz="1600" dirty="0">
                <a:latin typeface="Sylfaen" pitchFamily="18" charset="0"/>
              </a:rPr>
              <a:t>— задержка физического развития;</a:t>
            </a:r>
          </a:p>
          <a:p>
            <a:pPr algn="just"/>
            <a:r>
              <a:rPr lang="ru-RU" sz="1600" dirty="0">
                <a:latin typeface="Sylfaen" pitchFamily="18" charset="0"/>
              </a:rPr>
              <a:t>— признаки плохого ухода (гигиеническая запущенность, </a:t>
            </a:r>
            <a:r>
              <a:rPr lang="ru-RU" sz="1600" dirty="0" smtClean="0">
                <a:latin typeface="Sylfaen" pitchFamily="18" charset="0"/>
              </a:rPr>
              <a:t>неопрят­ный </a:t>
            </a:r>
            <a:r>
              <a:rPr lang="ru-RU" sz="1600" dirty="0">
                <a:latin typeface="Sylfaen" pitchFamily="18" charset="0"/>
              </a:rPr>
              <a:t>внешний вид, сыпь);</a:t>
            </a:r>
          </a:p>
          <a:p>
            <a:pPr algn="just"/>
            <a:r>
              <a:rPr lang="ru-RU" sz="1600" dirty="0">
                <a:latin typeface="Sylfaen" pitchFamily="18" charset="0"/>
              </a:rPr>
              <a:t>— отсутствие сопротивления случившемуся, пассивное </a:t>
            </a:r>
            <a:r>
              <a:rPr lang="ru-RU" sz="1600" dirty="0" smtClean="0">
                <a:latin typeface="Sylfaen" pitchFamily="18" charset="0"/>
              </a:rPr>
              <a:t>реагирова­ние </a:t>
            </a:r>
            <a:r>
              <a:rPr lang="ru-RU" sz="1600" dirty="0">
                <a:latin typeface="Sylfaen" pitchFamily="18" charset="0"/>
              </a:rPr>
              <a:t>на боль, стремление скрыть причину повреждения и травм;</a:t>
            </a:r>
          </a:p>
          <a:p>
            <a:pPr algn="just"/>
            <a:r>
              <a:rPr lang="ru-RU" sz="1600" dirty="0">
                <a:latin typeface="Sylfaen" pitchFamily="18" charset="0"/>
              </a:rPr>
              <a:t>— боязнь идти домой после школы;</a:t>
            </a:r>
          </a:p>
          <a:p>
            <a:pPr algn="just"/>
            <a:r>
              <a:rPr lang="ru-RU" sz="1600" dirty="0">
                <a:latin typeface="Sylfaen" pitchFamily="18" charset="0"/>
              </a:rPr>
              <a:t>— одиночество, отсутствие друзей;</a:t>
            </a:r>
          </a:p>
          <a:p>
            <a:pPr algn="just"/>
            <a:r>
              <a:rPr lang="ru-RU" sz="1600" dirty="0">
                <a:latin typeface="Sylfaen" pitchFamily="18" charset="0"/>
              </a:rPr>
              <a:t>— болезненное отношение к замечаниям, критике, негативизм, </a:t>
            </a:r>
            <a:r>
              <a:rPr lang="ru-RU" sz="1600" dirty="0" smtClean="0">
                <a:latin typeface="Sylfaen" pitchFamily="18" charset="0"/>
              </a:rPr>
              <a:t>аг­рессивность</a:t>
            </a:r>
            <a:r>
              <a:rPr lang="ru-RU" sz="1600" dirty="0">
                <a:latin typeface="Sylfaen" pitchFamily="18" charset="0"/>
              </a:rPr>
              <a:t>;</a:t>
            </a:r>
          </a:p>
          <a:p>
            <a:pPr algn="just"/>
            <a:r>
              <a:rPr lang="ru-RU" sz="1600" dirty="0">
                <a:latin typeface="Sylfaen" pitchFamily="18" charset="0"/>
              </a:rPr>
              <a:t>— заискивающее поведение, чрезмерная уступчивость;</a:t>
            </a:r>
          </a:p>
          <a:p>
            <a:pPr algn="just"/>
            <a:r>
              <a:rPr lang="ru-RU" sz="1600" dirty="0">
                <a:latin typeface="Sylfaen" pitchFamily="18" charset="0"/>
              </a:rPr>
              <a:t>— </a:t>
            </a:r>
            <a:r>
              <a:rPr lang="ru-RU" sz="1600" dirty="0" err="1">
                <a:latin typeface="Sylfaen" pitchFamily="18" charset="0"/>
              </a:rPr>
              <a:t>псевдовзрослое</a:t>
            </a:r>
            <a:r>
              <a:rPr lang="ru-RU" sz="1600" dirty="0">
                <a:latin typeface="Sylfaen" pitchFamily="18" charset="0"/>
              </a:rPr>
              <a:t> поведение;</a:t>
            </a:r>
          </a:p>
          <a:p>
            <a:pPr algn="just"/>
            <a:r>
              <a:rPr lang="ru-RU" sz="1600" dirty="0">
                <a:latin typeface="Sylfaen" pitchFamily="18" charset="0"/>
              </a:rPr>
              <a:t>— лживость, воровство, жестокое обращение с животными;</a:t>
            </a:r>
          </a:p>
          <a:p>
            <a:pPr algn="just"/>
            <a:r>
              <a:rPr lang="ru-RU" sz="1600" dirty="0">
                <a:latin typeface="Sylfaen" pitchFamily="18" charset="0"/>
              </a:rPr>
              <a:t>— склонность к поджогам;</a:t>
            </a:r>
          </a:p>
          <a:p>
            <a:pPr algn="just"/>
            <a:r>
              <a:rPr lang="ru-RU" sz="1600" dirty="0">
                <a:latin typeface="Sylfaen" pitchFamily="18" charset="0"/>
              </a:rPr>
              <a:t>— суицидальные попытки, употребление алкоголя, наркотиков;</a:t>
            </a:r>
          </a:p>
          <a:p>
            <a:pPr algn="just"/>
            <a:r>
              <a:rPr lang="ru-RU" sz="1600" dirty="0">
                <a:latin typeface="Sylfaen" pitchFamily="18" charset="0"/>
              </a:rPr>
              <a:t>— побеги из дома.</a:t>
            </a:r>
          </a:p>
        </p:txBody>
      </p:sp>
      <p:pic>
        <p:nvPicPr>
          <p:cNvPr id="8194" name="Picture 2" descr="C:\Users\Storm\Desktop\Жест.обр.с детьми\картинки\porka_remnem_ch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1915" y="4639956"/>
            <a:ext cx="3042085" cy="2218044"/>
          </a:xfrm>
          <a:prstGeom prst="rect">
            <a:avLst/>
          </a:prstGeom>
          <a:noFill/>
          <a:extLst>
            <a:ext uri="{909E8E84-426E-40DD-AFC4-6F175D3DCCD1}">
              <a14:hiddenFill xmlns:a14="http://schemas.microsoft.com/office/drawing/2010/main">
                <a:solidFill>
                  <a:srgbClr val="FFFFFF"/>
                </a:solidFill>
              </a14:hiddenFill>
            </a:ext>
          </a:extLst>
        </p:spPr>
      </p:pic>
      <p:sp>
        <p:nvSpPr>
          <p:cNvPr id="3" name="Номер слайда 2"/>
          <p:cNvSpPr>
            <a:spLocks noGrp="1"/>
          </p:cNvSpPr>
          <p:nvPr>
            <p:ph type="sldNum" sz="quarter" idx="12"/>
          </p:nvPr>
        </p:nvSpPr>
        <p:spPr/>
        <p:txBody>
          <a:bodyPr/>
          <a:lstStyle/>
          <a:p>
            <a:fld id="{811CBF66-31BF-4C9F-976F-02148014E1E4}" type="slidenum">
              <a:rPr lang="ru-RU" smtClean="0"/>
              <a:t>7</a:t>
            </a:fld>
            <a:endParaRPr lang="ru-RU"/>
          </a:p>
        </p:txBody>
      </p:sp>
    </p:spTree>
    <p:extLst>
      <p:ext uri="{BB962C8B-B14F-4D97-AF65-F5344CB8AC3E}">
        <p14:creationId xmlns:p14="http://schemas.microsoft.com/office/powerpoint/2010/main" val="3407468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algn="just"/>
            <a:r>
              <a:rPr lang="ru-RU" sz="2000" b="1" dirty="0">
                <a:solidFill>
                  <a:schemeClr val="accent6"/>
                </a:solidFill>
                <a:latin typeface="Sylfaen" pitchFamily="18" charset="0"/>
              </a:rPr>
              <a:t>Сексуальное насилие или развращение </a:t>
            </a:r>
            <a:r>
              <a:rPr lang="ru-RU" dirty="0">
                <a:solidFill>
                  <a:schemeClr val="bg1"/>
                </a:solidFill>
                <a:latin typeface="Sylfaen" pitchFamily="18" charset="0"/>
              </a:rPr>
              <a:t>— осознаваемое или не </a:t>
            </a:r>
            <a:r>
              <a:rPr lang="ru-RU" dirty="0" smtClean="0">
                <a:solidFill>
                  <a:schemeClr val="bg1"/>
                </a:solidFill>
                <a:latin typeface="Sylfaen" pitchFamily="18" charset="0"/>
              </a:rPr>
              <a:t>осо­знаваемое </a:t>
            </a:r>
            <a:r>
              <a:rPr lang="ru-RU" dirty="0">
                <a:solidFill>
                  <a:schemeClr val="bg1"/>
                </a:solidFill>
                <a:latin typeface="Sylfaen" pitchFamily="18" charset="0"/>
              </a:rPr>
              <a:t>вовлечение ребёнка (с его согласия или без такового) </a:t>
            </a:r>
            <a:r>
              <a:rPr lang="ru-RU" dirty="0" smtClean="0">
                <a:solidFill>
                  <a:schemeClr val="bg1"/>
                </a:solidFill>
                <a:latin typeface="Sylfaen" pitchFamily="18" charset="0"/>
              </a:rPr>
              <a:t>в </a:t>
            </a:r>
            <a:r>
              <a:rPr lang="ru-RU" dirty="0">
                <a:solidFill>
                  <a:schemeClr val="bg1"/>
                </a:solidFill>
                <a:latin typeface="Sylfaen" pitchFamily="18" charset="0"/>
              </a:rPr>
              <a:t>сексуальные действия со взрослыми с целью получения </a:t>
            </a:r>
            <a:r>
              <a:rPr lang="ru-RU" dirty="0" smtClean="0">
                <a:solidFill>
                  <a:schemeClr val="bg1"/>
                </a:solidFill>
                <a:latin typeface="Sylfaen" pitchFamily="18" charset="0"/>
              </a:rPr>
              <a:t>послед­ними </a:t>
            </a:r>
            <a:r>
              <a:rPr lang="ru-RU" dirty="0">
                <a:solidFill>
                  <a:schemeClr val="bg1"/>
                </a:solidFill>
                <a:latin typeface="Sylfaen" pitchFamily="18" charset="0"/>
              </a:rPr>
              <a:t>удовлетворения или выгоды. </a:t>
            </a:r>
            <a:endParaRPr lang="ru-RU" dirty="0" smtClean="0">
              <a:solidFill>
                <a:schemeClr val="bg1"/>
              </a:solidFill>
              <a:latin typeface="Sylfaen" pitchFamily="18" charset="0"/>
            </a:endParaRPr>
          </a:p>
          <a:p>
            <a:pPr algn="just"/>
            <a:endParaRPr lang="ru-RU" dirty="0" smtClean="0">
              <a:latin typeface="Sylfaen" pitchFamily="18" charset="0"/>
            </a:endParaRPr>
          </a:p>
          <a:p>
            <a:pPr indent="355600" algn="just"/>
            <a:r>
              <a:rPr lang="ru-RU" dirty="0" smtClean="0">
                <a:latin typeface="Sylfaen" pitchFamily="18" charset="0"/>
              </a:rPr>
              <a:t>К </a:t>
            </a:r>
            <a:r>
              <a:rPr lang="ru-RU" dirty="0">
                <a:latin typeface="Sylfaen" pitchFamily="18" charset="0"/>
              </a:rPr>
              <a:t>сексуальному насилию </a:t>
            </a:r>
            <a:r>
              <a:rPr lang="ru-RU" dirty="0" smtClean="0">
                <a:latin typeface="Sylfaen" pitchFamily="18" charset="0"/>
              </a:rPr>
              <a:t>отно­сятся </a:t>
            </a:r>
            <a:r>
              <a:rPr lang="ru-RU" dirty="0">
                <a:latin typeface="Sylfaen" pitchFamily="18" charset="0"/>
              </a:rPr>
              <a:t>сексуальные действия между несовершеннолетними </a:t>
            </a:r>
            <a:r>
              <a:rPr lang="ru-RU" dirty="0" smtClean="0">
                <a:latin typeface="Sylfaen" pitchFamily="18" charset="0"/>
              </a:rPr>
              <a:t>подро­стками</a:t>
            </a:r>
            <a:r>
              <a:rPr lang="ru-RU" dirty="0">
                <a:latin typeface="Sylfaen" pitchFamily="18" charset="0"/>
              </a:rPr>
              <a:t>, если они совершались с применением угрозы или </a:t>
            </a:r>
            <a:r>
              <a:rPr lang="ru-RU" dirty="0" smtClean="0">
                <a:latin typeface="Sylfaen" pitchFamily="18" charset="0"/>
              </a:rPr>
              <a:t>физической </a:t>
            </a:r>
            <a:r>
              <a:rPr lang="ru-RU" dirty="0">
                <a:latin typeface="Sylfaen" pitchFamily="18" charset="0"/>
              </a:rPr>
              <a:t>силы, а также в том случае, когда разница в возрасте </a:t>
            </a:r>
            <a:r>
              <a:rPr lang="ru-RU" dirty="0" smtClean="0">
                <a:latin typeface="Sylfaen" pitchFamily="18" charset="0"/>
              </a:rPr>
              <a:t>насильника </a:t>
            </a:r>
            <a:r>
              <a:rPr lang="ru-RU" dirty="0">
                <a:latin typeface="Sylfaen" pitchFamily="18" charset="0"/>
              </a:rPr>
              <a:t>и жертвы составила не менее 3 — 4 лет. Согласие </a:t>
            </a:r>
            <a:r>
              <a:rPr lang="ru-RU" dirty="0" smtClean="0">
                <a:latin typeface="Sylfaen" pitchFamily="18" charset="0"/>
              </a:rPr>
              <a:t>ребён­ка </a:t>
            </a:r>
            <a:r>
              <a:rPr lang="ru-RU" dirty="0">
                <a:latin typeface="Sylfaen" pitchFamily="18" charset="0"/>
              </a:rPr>
              <a:t>на сексуальный контакт не даёт основания считать его </a:t>
            </a:r>
            <a:r>
              <a:rPr lang="ru-RU" dirty="0" smtClean="0">
                <a:latin typeface="Sylfaen" pitchFamily="18" charset="0"/>
              </a:rPr>
              <a:t>ненасиль­ственным</a:t>
            </a:r>
            <a:r>
              <a:rPr lang="ru-RU" dirty="0">
                <a:latin typeface="Sylfaen" pitchFamily="18" charset="0"/>
              </a:rPr>
              <a:t>, поскольку ребёнок не обладает полной свободой воли, </a:t>
            </a:r>
            <a:r>
              <a:rPr lang="ru-RU" dirty="0" smtClean="0">
                <a:latin typeface="Sylfaen" pitchFamily="18" charset="0"/>
              </a:rPr>
              <a:t>находясь </a:t>
            </a:r>
            <a:r>
              <a:rPr lang="ru-RU" dirty="0">
                <a:latin typeface="Sylfaen" pitchFamily="18" charset="0"/>
              </a:rPr>
              <a:t>в зависимом положении от взрослого; не может в полной </a:t>
            </a:r>
            <a:r>
              <a:rPr lang="ru-RU" dirty="0" smtClean="0">
                <a:latin typeface="Sylfaen" pitchFamily="18" charset="0"/>
              </a:rPr>
              <a:t>мере </a:t>
            </a:r>
            <a:r>
              <a:rPr lang="ru-RU" dirty="0">
                <a:latin typeface="Sylfaen" pitchFamily="18" charset="0"/>
              </a:rPr>
              <a:t>предвидеть для себя все негативные последствия сексуальных </a:t>
            </a:r>
            <a:r>
              <a:rPr lang="ru-RU" dirty="0" smtClean="0">
                <a:latin typeface="Sylfaen" pitchFamily="18" charset="0"/>
              </a:rPr>
              <a:t>действий</a:t>
            </a:r>
            <a:r>
              <a:rPr lang="ru-RU" dirty="0">
                <a:latin typeface="Sylfaen" pitchFamily="18" charset="0"/>
              </a:rPr>
              <a:t>. </a:t>
            </a:r>
            <a:endParaRPr lang="ru-RU" dirty="0" smtClean="0">
              <a:latin typeface="Sylfaen" pitchFamily="18" charset="0"/>
            </a:endParaRPr>
          </a:p>
          <a:p>
            <a:pPr indent="355600" algn="just"/>
            <a:endParaRPr lang="ru-RU" b="1" dirty="0" smtClean="0">
              <a:latin typeface="Sylfaen" pitchFamily="18" charset="0"/>
            </a:endParaRPr>
          </a:p>
          <a:p>
            <a:pPr indent="355600" algn="just"/>
            <a:endParaRPr lang="ru-RU" b="1" dirty="0" smtClean="0">
              <a:latin typeface="Sylfaen" pitchFamily="18" charset="0"/>
            </a:endParaRPr>
          </a:p>
          <a:p>
            <a:pPr indent="355600" algn="just"/>
            <a:r>
              <a:rPr lang="ru-RU" b="1" dirty="0" smtClean="0">
                <a:latin typeface="Sylfaen" pitchFamily="18" charset="0"/>
              </a:rPr>
              <a:t>Признаки </a:t>
            </a:r>
            <a:r>
              <a:rPr lang="ru-RU" b="1" dirty="0">
                <a:latin typeface="Sylfaen" pitchFamily="18" charset="0"/>
              </a:rPr>
              <a:t>сексуального насилия:</a:t>
            </a:r>
          </a:p>
          <a:p>
            <a:pPr algn="just"/>
            <a:r>
              <a:rPr lang="ru-RU" dirty="0">
                <a:latin typeface="Sylfaen" pitchFamily="18" charset="0"/>
              </a:rPr>
              <a:t>• жалобы на боли в животе;</a:t>
            </a:r>
          </a:p>
          <a:p>
            <a:pPr algn="just"/>
            <a:r>
              <a:rPr lang="ru-RU" dirty="0">
                <a:latin typeface="Sylfaen" pitchFamily="18" charset="0"/>
              </a:rPr>
              <a:t>• беспричинные нервно-психические расстройства, </a:t>
            </a:r>
            <a:endParaRPr lang="ru-RU" dirty="0" smtClean="0">
              <a:latin typeface="Sylfaen" pitchFamily="18" charset="0"/>
            </a:endParaRPr>
          </a:p>
          <a:p>
            <a:pPr algn="just"/>
            <a:r>
              <a:rPr lang="ru-RU" dirty="0" smtClean="0">
                <a:latin typeface="Sylfaen" pitchFamily="18" charset="0"/>
              </a:rPr>
              <a:t>депрессии</a:t>
            </a:r>
            <a:r>
              <a:rPr lang="ru-RU" dirty="0">
                <a:latin typeface="Sylfaen" pitchFamily="18" charset="0"/>
              </a:rPr>
              <a:t>, </a:t>
            </a:r>
            <a:r>
              <a:rPr lang="ru-RU" dirty="0" smtClean="0">
                <a:latin typeface="Sylfaen" pitchFamily="18" charset="0"/>
              </a:rPr>
              <a:t>низ­кая </a:t>
            </a:r>
            <a:r>
              <a:rPr lang="ru-RU" dirty="0">
                <a:latin typeface="Sylfaen" pitchFamily="18" charset="0"/>
              </a:rPr>
              <a:t>самооценка, суицидальные попытки </a:t>
            </a:r>
            <a:endParaRPr lang="ru-RU" dirty="0" smtClean="0">
              <a:latin typeface="Sylfaen" pitchFamily="18" charset="0"/>
            </a:endParaRPr>
          </a:p>
          <a:p>
            <a:pPr algn="just"/>
            <a:r>
              <a:rPr lang="ru-RU" dirty="0" smtClean="0">
                <a:latin typeface="Sylfaen" pitchFamily="18" charset="0"/>
              </a:rPr>
              <a:t>или </a:t>
            </a:r>
            <a:r>
              <a:rPr lang="ru-RU" dirty="0">
                <a:latin typeface="Sylfaen" pitchFamily="18" charset="0"/>
              </a:rPr>
              <a:t>высказывания;</a:t>
            </a:r>
          </a:p>
          <a:p>
            <a:pPr algn="just"/>
            <a:r>
              <a:rPr lang="ru-RU" dirty="0">
                <a:latin typeface="Sylfaen" pitchFamily="18" charset="0"/>
              </a:rPr>
              <a:t>• несвойственное возрасту сексуально окрашенное поведение;</a:t>
            </a:r>
          </a:p>
          <a:p>
            <a:pPr algn="just"/>
            <a:r>
              <a:rPr lang="ru-RU" dirty="0">
                <a:latin typeface="Sylfaen" pitchFamily="18" charset="0"/>
              </a:rPr>
              <a:t>• заболевания, передающиеся половым путём, беременность, </a:t>
            </a:r>
            <a:r>
              <a:rPr lang="ru-RU" dirty="0" smtClean="0">
                <a:latin typeface="Sylfaen" pitchFamily="18" charset="0"/>
              </a:rPr>
              <a:t>по­вторные </a:t>
            </a:r>
            <a:r>
              <a:rPr lang="ru-RU" dirty="0">
                <a:latin typeface="Sylfaen" pitchFamily="18" charset="0"/>
              </a:rPr>
              <a:t>или хронические инфекции мочевого тракта, вагинальные </a:t>
            </a:r>
            <a:r>
              <a:rPr lang="ru-RU" dirty="0" smtClean="0">
                <a:latin typeface="Sylfaen" pitchFamily="18" charset="0"/>
              </a:rPr>
              <a:t>или </a:t>
            </a:r>
            <a:r>
              <a:rPr lang="ru-RU" dirty="0">
                <a:latin typeface="Sylfaen" pitchFamily="18" charset="0"/>
              </a:rPr>
              <a:t>анальные кровотечения;</a:t>
            </a:r>
          </a:p>
          <a:p>
            <a:pPr algn="just"/>
            <a:r>
              <a:rPr lang="ru-RU" dirty="0">
                <a:latin typeface="Sylfaen" pitchFamily="18" charset="0"/>
              </a:rPr>
              <a:t>• характерные особенности внешнего вида ребёнка (повреждение </a:t>
            </a:r>
            <a:r>
              <a:rPr lang="ru-RU" dirty="0" smtClean="0">
                <a:latin typeface="Sylfaen" pitchFamily="18" charset="0"/>
              </a:rPr>
              <a:t>груди </a:t>
            </a:r>
            <a:r>
              <a:rPr lang="ru-RU" dirty="0">
                <a:latin typeface="Sylfaen" pitchFamily="18" charset="0"/>
              </a:rPr>
              <a:t>или </a:t>
            </a:r>
            <a:r>
              <a:rPr lang="ru-RU" dirty="0" smtClean="0">
                <a:latin typeface="Sylfaen" pitchFamily="18" charset="0"/>
              </a:rPr>
              <a:t>рёбер </a:t>
            </a:r>
            <a:r>
              <a:rPr lang="ru-RU" dirty="0">
                <a:latin typeface="Sylfaen" pitchFamily="18" charset="0"/>
              </a:rPr>
              <a:t>и т.д.)</a:t>
            </a:r>
          </a:p>
        </p:txBody>
      </p:sp>
      <p:pic>
        <p:nvPicPr>
          <p:cNvPr id="7170" name="Picture 2" descr="http://mediananny.com/content/images/original/570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067237"/>
            <a:ext cx="2978644" cy="2005620"/>
          </a:xfrm>
          <a:prstGeom prst="rect">
            <a:avLst/>
          </a:prstGeom>
          <a:noFill/>
          <a:extLst>
            <a:ext uri="{909E8E84-426E-40DD-AFC4-6F175D3DCCD1}">
              <a14:hiddenFill xmlns:a14="http://schemas.microsoft.com/office/drawing/2010/main">
                <a:solidFill>
                  <a:srgbClr val="FFFFFF"/>
                </a:solidFill>
              </a14:hiddenFill>
            </a:ext>
          </a:extLst>
        </p:spPr>
      </p:pic>
      <p:sp>
        <p:nvSpPr>
          <p:cNvPr id="3" name="Номер слайда 2"/>
          <p:cNvSpPr>
            <a:spLocks noGrp="1"/>
          </p:cNvSpPr>
          <p:nvPr>
            <p:ph type="sldNum" sz="quarter" idx="12"/>
          </p:nvPr>
        </p:nvSpPr>
        <p:spPr/>
        <p:txBody>
          <a:bodyPr/>
          <a:lstStyle/>
          <a:p>
            <a:fld id="{811CBF66-31BF-4C9F-976F-02148014E1E4}" type="slidenum">
              <a:rPr lang="ru-RU" smtClean="0"/>
              <a:t>8</a:t>
            </a:fld>
            <a:endParaRPr lang="ru-RU"/>
          </a:p>
        </p:txBody>
      </p:sp>
    </p:spTree>
    <p:extLst>
      <p:ext uri="{BB962C8B-B14F-4D97-AF65-F5344CB8AC3E}">
        <p14:creationId xmlns:p14="http://schemas.microsoft.com/office/powerpoint/2010/main" val="3645941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784976" cy="6771084"/>
          </a:xfrm>
          <a:prstGeom prst="rect">
            <a:avLst/>
          </a:prstGeom>
        </p:spPr>
        <p:txBody>
          <a:bodyPr wrap="square">
            <a:spAutoFit/>
          </a:bodyPr>
          <a:lstStyle/>
          <a:p>
            <a:pPr algn="just"/>
            <a:r>
              <a:rPr lang="ru-RU" sz="2000" b="1" dirty="0">
                <a:solidFill>
                  <a:schemeClr val="accent6"/>
                </a:solidFill>
                <a:latin typeface="Sylfaen" pitchFamily="18" charset="0"/>
              </a:rPr>
              <a:t>Психическое (эмоциональное) насилие </a:t>
            </a:r>
            <a:r>
              <a:rPr lang="ru-RU" dirty="0">
                <a:solidFill>
                  <a:schemeClr val="bg1"/>
                </a:solidFill>
                <a:latin typeface="Sylfaen" pitchFamily="18" charset="0"/>
              </a:rPr>
              <a:t>— длительное, постоянное </a:t>
            </a:r>
            <a:r>
              <a:rPr lang="ru-RU" dirty="0" smtClean="0">
                <a:solidFill>
                  <a:schemeClr val="bg1"/>
                </a:solidFill>
                <a:latin typeface="Sylfaen" pitchFamily="18" charset="0"/>
              </a:rPr>
              <a:t>или </a:t>
            </a:r>
            <a:r>
              <a:rPr lang="ru-RU" dirty="0">
                <a:solidFill>
                  <a:schemeClr val="bg1"/>
                </a:solidFill>
                <a:latin typeface="Sylfaen" pitchFamily="18" charset="0"/>
              </a:rPr>
              <a:t>периодическое воздействие, приводящее к формированию у </a:t>
            </a:r>
            <a:r>
              <a:rPr lang="ru-RU" dirty="0" smtClean="0">
                <a:solidFill>
                  <a:schemeClr val="bg1"/>
                </a:solidFill>
                <a:latin typeface="Sylfaen" pitchFamily="18" charset="0"/>
              </a:rPr>
              <a:t>ре­бёнка </a:t>
            </a:r>
            <a:r>
              <a:rPr lang="ru-RU" dirty="0">
                <a:solidFill>
                  <a:schemeClr val="bg1"/>
                </a:solidFill>
                <a:latin typeface="Sylfaen" pitchFamily="18" charset="0"/>
              </a:rPr>
              <a:t>патологических черт характера или нарушающее развитие </a:t>
            </a:r>
            <a:r>
              <a:rPr lang="ru-RU" dirty="0" smtClean="0">
                <a:solidFill>
                  <a:schemeClr val="bg1"/>
                </a:solidFill>
                <a:latin typeface="Sylfaen" pitchFamily="18" charset="0"/>
              </a:rPr>
              <a:t>его </a:t>
            </a:r>
            <a:r>
              <a:rPr lang="ru-RU" dirty="0">
                <a:solidFill>
                  <a:schemeClr val="bg1"/>
                </a:solidFill>
                <a:latin typeface="Sylfaen" pitchFamily="18" charset="0"/>
              </a:rPr>
              <a:t>личности. </a:t>
            </a:r>
            <a:endParaRPr lang="ru-RU" dirty="0" smtClean="0">
              <a:solidFill>
                <a:schemeClr val="bg1"/>
              </a:solidFill>
              <a:latin typeface="Sylfaen" pitchFamily="18" charset="0"/>
            </a:endParaRPr>
          </a:p>
          <a:p>
            <a:pPr algn="just"/>
            <a:endParaRPr lang="ru-RU" dirty="0" smtClean="0">
              <a:solidFill>
                <a:schemeClr val="bg1"/>
              </a:solidFill>
              <a:latin typeface="Sylfaen" pitchFamily="18" charset="0"/>
            </a:endParaRPr>
          </a:p>
          <a:p>
            <a:pPr algn="just"/>
            <a:r>
              <a:rPr lang="ru-RU" b="1" dirty="0" smtClean="0">
                <a:latin typeface="Sylfaen" pitchFamily="18" charset="0"/>
              </a:rPr>
              <a:t>К </a:t>
            </a:r>
            <a:r>
              <a:rPr lang="ru-RU" b="1" dirty="0">
                <a:latin typeface="Sylfaen" pitchFamily="18" charset="0"/>
              </a:rPr>
              <a:t>этой форме насилия относятся:</a:t>
            </a:r>
          </a:p>
          <a:p>
            <a:pPr algn="just"/>
            <a:r>
              <a:rPr lang="ru-RU" dirty="0">
                <a:latin typeface="Sylfaen" pitchFamily="18" charset="0"/>
              </a:rPr>
              <a:t>• открытое неприятие и критика ребёнка, проявляющаяся в </a:t>
            </a:r>
            <a:r>
              <a:rPr lang="ru-RU" dirty="0" smtClean="0">
                <a:latin typeface="Sylfaen" pitchFamily="18" charset="0"/>
              </a:rPr>
              <a:t>словес­ной </a:t>
            </a:r>
            <a:r>
              <a:rPr lang="ru-RU" dirty="0">
                <a:latin typeface="Sylfaen" pitchFamily="18" charset="0"/>
              </a:rPr>
              <a:t>форме без физического насилия;</a:t>
            </a:r>
          </a:p>
          <a:p>
            <a:pPr algn="just"/>
            <a:r>
              <a:rPr lang="ru-RU" dirty="0">
                <a:latin typeface="Sylfaen" pitchFamily="18" charset="0"/>
              </a:rPr>
              <a:t>• преднамеренная физическая или социальная изоляция ребёнка;</a:t>
            </a:r>
          </a:p>
          <a:p>
            <a:pPr algn="just"/>
            <a:r>
              <a:rPr lang="ru-RU" dirty="0">
                <a:latin typeface="Sylfaen" pitchFamily="18" charset="0"/>
              </a:rPr>
              <a:t>• предъявление к ребёнку чрезмерных требований, не </a:t>
            </a:r>
            <a:r>
              <a:rPr lang="ru-RU" dirty="0" smtClean="0">
                <a:latin typeface="Sylfaen" pitchFamily="18" charset="0"/>
              </a:rPr>
              <a:t>соответст­вующих </a:t>
            </a:r>
            <a:r>
              <a:rPr lang="ru-RU" dirty="0">
                <a:latin typeface="Sylfaen" pitchFamily="18" charset="0"/>
              </a:rPr>
              <a:t>его возрасту и возможностям;</a:t>
            </a:r>
          </a:p>
          <a:p>
            <a:pPr algn="just"/>
            <a:r>
              <a:rPr lang="ru-RU" dirty="0">
                <a:latin typeface="Sylfaen" pitchFamily="18" charset="0"/>
              </a:rPr>
              <a:t>• ложь и невыполнение обещаний со стороны взрослых;</a:t>
            </a:r>
          </a:p>
          <a:p>
            <a:pPr algn="just"/>
            <a:r>
              <a:rPr lang="ru-RU" dirty="0">
                <a:latin typeface="Sylfaen" pitchFamily="18" charset="0"/>
              </a:rPr>
              <a:t>• нарушение доверия ребёнка;</a:t>
            </a:r>
          </a:p>
          <a:p>
            <a:pPr algn="just"/>
            <a:r>
              <a:rPr lang="ru-RU" dirty="0">
                <a:latin typeface="Sylfaen" pitchFamily="18" charset="0"/>
              </a:rPr>
              <a:t>• однократное грубое психическое воздействие, </a:t>
            </a:r>
            <a:endParaRPr lang="ru-RU" dirty="0" smtClean="0">
              <a:latin typeface="Sylfaen" pitchFamily="18" charset="0"/>
            </a:endParaRPr>
          </a:p>
          <a:p>
            <a:pPr algn="just"/>
            <a:r>
              <a:rPr lang="ru-RU" dirty="0" smtClean="0">
                <a:latin typeface="Sylfaen" pitchFamily="18" charset="0"/>
              </a:rPr>
              <a:t>вызвавшее </a:t>
            </a:r>
            <a:r>
              <a:rPr lang="ru-RU" dirty="0">
                <a:latin typeface="Sylfaen" pitchFamily="18" charset="0"/>
              </a:rPr>
              <a:t>у </a:t>
            </a:r>
            <a:r>
              <a:rPr lang="ru-RU" dirty="0" smtClean="0">
                <a:latin typeface="Sylfaen" pitchFamily="18" charset="0"/>
              </a:rPr>
              <a:t>ре­бёнка психическую травму.</a:t>
            </a:r>
          </a:p>
          <a:p>
            <a:pPr algn="just"/>
            <a:endParaRPr lang="ru-RU" dirty="0" smtClean="0">
              <a:latin typeface="Sylfaen" pitchFamily="18" charset="0"/>
            </a:endParaRPr>
          </a:p>
          <a:p>
            <a:pPr algn="just"/>
            <a:r>
              <a:rPr lang="ru-RU" b="1" dirty="0" smtClean="0">
                <a:latin typeface="Sylfaen" pitchFamily="18" charset="0"/>
              </a:rPr>
              <a:t>Возможные </a:t>
            </a:r>
            <a:r>
              <a:rPr lang="ru-RU" b="1" dirty="0">
                <a:latin typeface="Sylfaen" pitchFamily="18" charset="0"/>
              </a:rPr>
              <a:t>признаки психического насилия:</a:t>
            </a:r>
          </a:p>
          <a:p>
            <a:pPr algn="just"/>
            <a:r>
              <a:rPr lang="ru-RU" dirty="0">
                <a:latin typeface="Sylfaen" pitchFamily="18" charset="0"/>
              </a:rPr>
              <a:t>• задержка физического и умственного развития;</a:t>
            </a:r>
          </a:p>
          <a:p>
            <a:pPr algn="just"/>
            <a:r>
              <a:rPr lang="ru-RU" dirty="0">
                <a:latin typeface="Sylfaen" pitchFamily="18" charset="0"/>
              </a:rPr>
              <a:t>• беспокойство или тревожность, нарушение сна, длительно </a:t>
            </a:r>
            <a:r>
              <a:rPr lang="ru-RU" dirty="0" smtClean="0">
                <a:latin typeface="Sylfaen" pitchFamily="18" charset="0"/>
              </a:rPr>
              <a:t>сохра­няющееся подавленное </a:t>
            </a:r>
            <a:r>
              <a:rPr lang="ru-RU" dirty="0">
                <a:latin typeface="Sylfaen" pitchFamily="18" charset="0"/>
              </a:rPr>
              <a:t>состояние;</a:t>
            </a:r>
          </a:p>
          <a:p>
            <a:pPr algn="just"/>
            <a:r>
              <a:rPr lang="ru-RU" dirty="0">
                <a:latin typeface="Sylfaen" pitchFamily="18" charset="0"/>
              </a:rPr>
              <a:t>• агрессивность либо чрезмерная уступчивость и заискивающее, </a:t>
            </a:r>
            <a:r>
              <a:rPr lang="ru-RU" dirty="0" smtClean="0">
                <a:latin typeface="Sylfaen" pitchFamily="18" charset="0"/>
              </a:rPr>
              <a:t> угодливое </a:t>
            </a:r>
            <a:r>
              <a:rPr lang="ru-RU" dirty="0">
                <a:latin typeface="Sylfaen" pitchFamily="18" charset="0"/>
              </a:rPr>
              <a:t>поведение;</a:t>
            </a:r>
          </a:p>
          <a:p>
            <a:pPr algn="just"/>
            <a:r>
              <a:rPr lang="ru-RU" dirty="0">
                <a:latin typeface="Sylfaen" pitchFamily="18" charset="0"/>
              </a:rPr>
              <a:t>• нервные тики, </a:t>
            </a:r>
            <a:r>
              <a:rPr lang="ru-RU" dirty="0" err="1">
                <a:latin typeface="Sylfaen" pitchFamily="18" charset="0"/>
              </a:rPr>
              <a:t>энурез</a:t>
            </a:r>
            <a:r>
              <a:rPr lang="ru-RU" dirty="0">
                <a:latin typeface="Sylfaen" pitchFamily="18" charset="0"/>
              </a:rPr>
              <a:t>, нарушение аппетита;</a:t>
            </a:r>
          </a:p>
          <a:p>
            <a:pPr algn="just"/>
            <a:r>
              <a:rPr lang="ru-RU" dirty="0">
                <a:latin typeface="Sylfaen" pitchFamily="18" charset="0"/>
              </a:rPr>
              <a:t>• склонность к уединению, неумение контактировать с другими </a:t>
            </a:r>
            <a:r>
              <a:rPr lang="ru-RU" dirty="0" smtClean="0">
                <a:latin typeface="Sylfaen" pitchFamily="18" charset="0"/>
              </a:rPr>
              <a:t>людьми</a:t>
            </a:r>
            <a:r>
              <a:rPr lang="ru-RU" dirty="0">
                <a:latin typeface="Sylfaen" pitchFamily="18" charset="0"/>
              </a:rPr>
              <a:t>, </a:t>
            </a:r>
            <a:r>
              <a:rPr lang="ru-RU" dirty="0" smtClean="0">
                <a:latin typeface="Sylfaen" pitchFamily="18" charset="0"/>
              </a:rPr>
              <a:t>низкая самооценка</a:t>
            </a:r>
            <a:r>
              <a:rPr lang="ru-RU" dirty="0">
                <a:latin typeface="Sylfaen" pitchFamily="18" charset="0"/>
              </a:rPr>
              <a:t>.</a:t>
            </a:r>
          </a:p>
        </p:txBody>
      </p:sp>
      <p:pic>
        <p:nvPicPr>
          <p:cNvPr id="6146" name="Picture 2" descr="http://goodevening74.ru/file/1-%20uchitel-pedof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615460"/>
            <a:ext cx="2808312" cy="2112447"/>
          </a:xfrm>
          <a:prstGeom prst="rect">
            <a:avLst/>
          </a:prstGeom>
          <a:noFill/>
          <a:extLst>
            <a:ext uri="{909E8E84-426E-40DD-AFC4-6F175D3DCCD1}">
              <a14:hiddenFill xmlns:a14="http://schemas.microsoft.com/office/drawing/2010/main">
                <a:solidFill>
                  <a:srgbClr val="FFFFFF"/>
                </a:solidFill>
              </a14:hiddenFill>
            </a:ext>
          </a:extLst>
        </p:spPr>
      </p:pic>
      <p:sp>
        <p:nvSpPr>
          <p:cNvPr id="3" name="Номер слайда 2"/>
          <p:cNvSpPr>
            <a:spLocks noGrp="1"/>
          </p:cNvSpPr>
          <p:nvPr>
            <p:ph type="sldNum" sz="quarter" idx="12"/>
          </p:nvPr>
        </p:nvSpPr>
        <p:spPr/>
        <p:txBody>
          <a:bodyPr/>
          <a:lstStyle/>
          <a:p>
            <a:fld id="{811CBF66-31BF-4C9F-976F-02148014E1E4}" type="slidenum">
              <a:rPr lang="ru-RU" smtClean="0"/>
              <a:t>9</a:t>
            </a:fld>
            <a:endParaRPr lang="ru-RU"/>
          </a:p>
        </p:txBody>
      </p:sp>
    </p:spTree>
    <p:extLst>
      <p:ext uri="{BB962C8B-B14F-4D97-AF65-F5344CB8AC3E}">
        <p14:creationId xmlns:p14="http://schemas.microsoft.com/office/powerpoint/2010/main" val="26956936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3758</Words>
  <Application>Microsoft Office PowerPoint</Application>
  <PresentationFormat>Экран (4:3)</PresentationFormat>
  <Paragraphs>330</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Storm</dc:creator>
  <cp:lastModifiedBy>Storm</cp:lastModifiedBy>
  <cp:revision>38</cp:revision>
  <cp:lastPrinted>2013-06-06T11:44:30Z</cp:lastPrinted>
  <dcterms:created xsi:type="dcterms:W3CDTF">2013-04-08T11:44:36Z</dcterms:created>
  <dcterms:modified xsi:type="dcterms:W3CDTF">2013-11-22T08:14:33Z</dcterms:modified>
</cp:coreProperties>
</file>