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76" r:id="rId10"/>
    <p:sldId id="265" r:id="rId11"/>
    <p:sldId id="267" r:id="rId12"/>
    <p:sldId id="268" r:id="rId13"/>
    <p:sldId id="266" r:id="rId14"/>
    <p:sldId id="264" r:id="rId15"/>
    <p:sldId id="269" r:id="rId16"/>
    <p:sldId id="271" r:id="rId17"/>
    <p:sldId id="280" r:id="rId18"/>
    <p:sldId id="270" r:id="rId19"/>
    <p:sldId id="275" r:id="rId20"/>
    <p:sldId id="279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Ольга\Рабочий стол\шаблоны\дьщ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390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92906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Ольга\Рабочий стол\шаблоны\flovin44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254" y="4408324"/>
            <a:ext cx="2438422" cy="24609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Picture 2" descr="C:\Documents and Settings\Ольга\Рабочий стол\шаблоны\щпг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7515" y="914384"/>
            <a:ext cx="6036485" cy="594361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2" descr="C:\Documents and Settings\Ольга\Рабочий стол\шаблоны\щпг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7515" y="914384"/>
            <a:ext cx="6036485" cy="5943616"/>
          </a:xfrm>
          <a:prstGeom prst="rect">
            <a:avLst/>
          </a:prstGeom>
          <a:noFill/>
        </p:spPr>
      </p:pic>
      <p:pic>
        <p:nvPicPr>
          <p:cNvPr id="9" name="Picture 2" descr="C:\Documents and Settings\Ольга\Рабочий стол\шаблоны\flovin44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1254" y="4408324"/>
            <a:ext cx="2438422" cy="246093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8" name="Picture 2" descr="C:\Documents and Settings\Ольга\Рабочий стол\шаблоны\щпг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9301" y="3929066"/>
            <a:ext cx="2974699" cy="2928934"/>
          </a:xfrm>
          <a:prstGeom prst="rect">
            <a:avLst/>
          </a:prstGeom>
          <a:noFill/>
        </p:spPr>
      </p:pic>
      <p:pic>
        <p:nvPicPr>
          <p:cNvPr id="9" name="Picture 2" descr="C:\Documents and Settings\Ольга\Рабочий стол\шаблоны\flovin44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1254" y="4408324"/>
            <a:ext cx="2438422" cy="246093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10" name="Picture 2" descr="C:\Documents and Settings\Ольга\Рабочий стол\шаблоны\щпг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9301" y="3929066"/>
            <a:ext cx="2974699" cy="2928934"/>
          </a:xfrm>
          <a:prstGeom prst="rect">
            <a:avLst/>
          </a:prstGeom>
          <a:noFill/>
        </p:spPr>
      </p:pic>
      <p:pic>
        <p:nvPicPr>
          <p:cNvPr id="11" name="Picture 2" descr="C:\Documents and Settings\Ольга\Рабочий стол\шаблоны\flovin44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1254" y="4408324"/>
            <a:ext cx="2438422" cy="246093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7" name="Picture 2" descr="C:\Documents and Settings\Ольга\Рабочий стол\шаблоны\щпг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7515" y="914384"/>
            <a:ext cx="6036485" cy="5943616"/>
          </a:xfrm>
          <a:prstGeom prst="rect">
            <a:avLst/>
          </a:prstGeom>
          <a:noFill/>
        </p:spPr>
      </p:pic>
      <p:pic>
        <p:nvPicPr>
          <p:cNvPr id="8" name="Picture 2" descr="C:\Documents and Settings\Ольга\Рабочий стол\шаблоны\flovin44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1254" y="4408324"/>
            <a:ext cx="2438422" cy="246093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Ольга\Рабочий стол\шаблоны\щпг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7515" y="914384"/>
            <a:ext cx="6036485" cy="5943616"/>
          </a:xfrm>
          <a:prstGeom prst="rect">
            <a:avLst/>
          </a:prstGeom>
          <a:noFill/>
        </p:spPr>
      </p:pic>
      <p:pic>
        <p:nvPicPr>
          <p:cNvPr id="7" name="Picture 2" descr="C:\Documents and Settings\Ольга\Рабочий стол\шаблоны\flovin44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1254" y="4408324"/>
            <a:ext cx="2438422" cy="246093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2" descr="C:\Documents and Settings\Ольга\Рабочий стол\шаблоны\щпг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7515" y="914384"/>
            <a:ext cx="6036485" cy="5943616"/>
          </a:xfrm>
          <a:prstGeom prst="rect">
            <a:avLst/>
          </a:prstGeom>
          <a:noFill/>
        </p:spPr>
      </p:pic>
      <p:pic>
        <p:nvPicPr>
          <p:cNvPr id="9" name="Picture 2" descr="C:\Documents and Settings\Ольга\Рабочий стол\шаблоны\flovin44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1254" y="4408324"/>
            <a:ext cx="2438422" cy="246093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2" descr="C:\Documents and Settings\Ольга\Рабочий стол\шаблоны\щпг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7515" y="914384"/>
            <a:ext cx="6036485" cy="5943616"/>
          </a:xfrm>
          <a:prstGeom prst="rect">
            <a:avLst/>
          </a:prstGeom>
          <a:noFill/>
        </p:spPr>
      </p:pic>
      <p:pic>
        <p:nvPicPr>
          <p:cNvPr id="9" name="Picture 2" descr="C:\Documents and Settings\Ольга\Рабочий стол\шаблоны\flovin44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1254" y="4408324"/>
            <a:ext cx="2438422" cy="246093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i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i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i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i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i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i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landishi.mp3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Эти майские дни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80" name="Picture 4" descr="Анимация Мир, труд, май. 1 Мая - FixaR - all in clusive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751" y="1238441"/>
            <a:ext cx="4201667" cy="4422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857256"/>
          </a:xfrm>
        </p:spPr>
        <p:txBody>
          <a:bodyPr>
            <a:normAutofit/>
            <a:scene3d>
              <a:camera prst="obliqueTopRigh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Первомай в РФ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61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В 1992 году праздник переименован в «Праздник весны и труда».</a:t>
            </a:r>
          </a:p>
          <a:p>
            <a:pPr>
              <a:buNone/>
            </a:pP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727033868_89388736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79712" y="2420888"/>
            <a:ext cx="4680520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07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259632" y="836712"/>
            <a:ext cx="5904656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main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75656" y="908720"/>
            <a:ext cx="5832648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ервомайская демонстрация в Москве прошла с Путиным и Медведевым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1196752"/>
            <a:ext cx="5976664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2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31640" y="692696"/>
            <a:ext cx="5544616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Первомай в других странах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Германия</a:t>
            </a:r>
            <a:endParaRPr lang="ru-RU" b="1" dirty="0" smtClean="0">
              <a:ln w="1905"/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		  В 1933 году стал официальным и был назван «Днём национального труда».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Англия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	В 1977 году стал государственным праздником. Сельские жители собирали цветы и украшали ими майское дерево, танцевали и пели песни вокруг дерева.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Франция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Май – месяц священной девы Марии. 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1 мая – праздник ландышей, все дарят букетики  весенних цветов.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6eb90f164fa[1]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63688" y="1340768"/>
            <a:ext cx="5112568" cy="4104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c/0/43/272/43272387_3672cc81442081ad6b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23728" y="1196752"/>
            <a:ext cx="4536504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Первомай в других странах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7467600" cy="4176464"/>
          </a:xfrm>
        </p:spPr>
        <p:txBody>
          <a:bodyPr>
            <a:normAutofit/>
          </a:bodyPr>
          <a:lstStyle/>
          <a:p>
            <a:pPr marL="216000" indent="-216000" algn="ctr">
              <a:spcBef>
                <a:spcPts val="0"/>
              </a:spcBef>
            </a:pP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Испания </a:t>
            </a:r>
          </a:p>
          <a:p>
            <a:pPr marL="216000" indent="-216000">
              <a:spcBef>
                <a:spcPts val="0"/>
              </a:spcBef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1мая- Зелёного Сантьяго, праздник влюблённых. </a:t>
            </a:r>
          </a:p>
          <a:p>
            <a:pPr marL="216000" indent="-216000" algn="ctr">
              <a:spcBef>
                <a:spcPts val="0"/>
              </a:spcBef>
            </a:pP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Нидерланды </a:t>
            </a:r>
          </a:p>
          <a:p>
            <a:pPr marL="216000" indent="-216000">
              <a:spcBef>
                <a:spcPts val="0"/>
              </a:spcBef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В первую неделю мая проходит Фестиваль  тюльпанов. Центральный день фестиваля – Луковичное воскресенье.</a:t>
            </a:r>
          </a:p>
          <a:p>
            <a:pPr marL="216000" indent="-216000" algn="ctr">
              <a:spcBef>
                <a:spcPts val="0"/>
              </a:spcBef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Скандинавские страны</a:t>
            </a:r>
          </a:p>
          <a:p>
            <a:pPr marL="216000" indent="-216000">
              <a:spcBef>
                <a:spcPts val="0"/>
              </a:spcBef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В ночь с 31 на 1 в Вальпургиеву ночь не спят, жгут костры, водят хороводы, стреляют. Сам 1 мая называют «Днём кукушки».</a:t>
            </a:r>
          </a:p>
          <a:p>
            <a:pPr marL="216000" indent="-216000" algn="ctr">
              <a:spcBef>
                <a:spcPts val="0"/>
              </a:spcBef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Сицилия </a:t>
            </a:r>
          </a:p>
          <a:p>
            <a:pPr marL="216000" indent="-216000">
              <a:spcBef>
                <a:spcPts val="0"/>
              </a:spcBef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В первомайские дни собирают луговые ромашки, которые, по местным поверьям, приносят счастье.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9950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79712" y="980728"/>
            <a:ext cx="4464496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Три тысячи лет назад жители Древней Италии поклонялись богин…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08104" y="1772816"/>
            <a:ext cx="2088232" cy="30963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988840"/>
            <a:ext cx="4896544" cy="282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252000" algn="ctr">
              <a:lnSpc>
                <a:spcPct val="120000"/>
              </a:lnSpc>
              <a:spcBef>
                <a:spcPts val="0"/>
              </a:spcBef>
            </a:pP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Древняя Италия</a:t>
            </a:r>
          </a:p>
          <a:p>
            <a:pPr marL="252000" indent="-252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</a:t>
            </a:r>
            <a:r>
              <a:rPr lang="ru-RU" sz="2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Жители поклонялись богине </a:t>
            </a:r>
            <a:r>
              <a:rPr lang="ru-RU" sz="2400" b="1" u="sng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Майе </a:t>
            </a:r>
            <a:r>
              <a:rPr lang="ru-RU" sz="24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покровительнице земли и плодородия. В её честь последний месяц весны назвали маем.</a:t>
            </a:r>
            <a:endParaRPr lang="ru-RU" sz="2400" b="1" spc="50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04664"/>
            <a:ext cx="8820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История возникновения майских праздников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47a3eff557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47664" y="548680"/>
            <a:ext cx="4464496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107477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35696" y="692696"/>
            <a:ext cx="4680520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330821_4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403648" y="404664"/>
            <a:ext cx="5976664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История возникновения </a:t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Мая</a:t>
            </a: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7467600" cy="5188092"/>
          </a:xfrm>
        </p:spPr>
        <p:txBody>
          <a:bodyPr>
            <a:normAutofit fontScale="55000" lnSpcReduction="20000"/>
          </a:bodyPr>
          <a:lstStyle/>
          <a:p>
            <a:r>
              <a:rPr lang="ru-RU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Тип</a:t>
            </a:r>
          </a:p>
          <a:p>
            <a:pPr>
              <a:buNone/>
            </a:pPr>
            <a:r>
              <a:rPr lang="ru-RU" dirty="0" smtClean="0"/>
              <a:t>           Праздник рабочих, профсоюзных, коммунистических, социалистических и анархистских организаций</a:t>
            </a:r>
          </a:p>
          <a:p>
            <a:r>
              <a:rPr lang="ru-RU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Официально</a:t>
            </a:r>
          </a:p>
          <a:p>
            <a:pPr>
              <a:buNone/>
            </a:pPr>
            <a:r>
              <a:rPr lang="ru-RU" dirty="0" smtClean="0"/>
              <a:t>           Праздник весны и труда (только в РФ)</a:t>
            </a:r>
          </a:p>
          <a:p>
            <a:r>
              <a:rPr lang="ru-RU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иначе</a:t>
            </a:r>
          </a:p>
          <a:p>
            <a:pPr>
              <a:buNone/>
            </a:pPr>
            <a:r>
              <a:rPr lang="ru-RU" dirty="0" smtClean="0"/>
              <a:t>           День международной солидарности трудящихся, День труда</a:t>
            </a:r>
          </a:p>
          <a:p>
            <a:r>
              <a:rPr lang="ru-RU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также</a:t>
            </a:r>
          </a:p>
          <a:p>
            <a:pPr>
              <a:buNone/>
            </a:pPr>
            <a:r>
              <a:rPr lang="ru-RU" dirty="0" smtClean="0"/>
              <a:t>           День весны</a:t>
            </a:r>
          </a:p>
          <a:p>
            <a:r>
              <a:rPr lang="ru-RU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Установлен</a:t>
            </a:r>
          </a:p>
          <a:p>
            <a:pPr>
              <a:buNone/>
            </a:pPr>
            <a:r>
              <a:rPr lang="ru-RU" dirty="0" smtClean="0"/>
              <a:t>            Парижским конгрессом Второго интернационала   в июле 1889 в память о жертвах чикагского Бунта на </a:t>
            </a:r>
            <a:r>
              <a:rPr lang="ru-RU" dirty="0" err="1" smtClean="0"/>
              <a:t>Хеймаркет</a:t>
            </a:r>
            <a:r>
              <a:rPr lang="ru-RU" dirty="0" smtClean="0"/>
              <a:t>.</a:t>
            </a:r>
          </a:p>
          <a:p>
            <a:r>
              <a:rPr lang="ru-RU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Отмечается</a:t>
            </a:r>
          </a:p>
          <a:p>
            <a:pPr>
              <a:buNone/>
            </a:pPr>
            <a:r>
              <a:rPr lang="ru-RU" dirty="0" smtClean="0"/>
              <a:t>             рабочими, социалистами, коммунистами, анархистами</a:t>
            </a:r>
          </a:p>
          <a:p>
            <a:r>
              <a:rPr lang="ru-RU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Дата</a:t>
            </a:r>
          </a:p>
          <a:p>
            <a:pPr>
              <a:buNone/>
            </a:pPr>
            <a:r>
              <a:rPr lang="ru-RU" dirty="0" smtClean="0"/>
              <a:t>             1 мая или первый понедельник мая</a:t>
            </a:r>
          </a:p>
          <a:p>
            <a:r>
              <a:rPr lang="ru-RU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Связан с</a:t>
            </a:r>
          </a:p>
          <a:p>
            <a:pPr>
              <a:buNone/>
            </a:pPr>
            <a:r>
              <a:rPr lang="ru-RU" dirty="0" smtClean="0"/>
              <a:t>              Бунтом на </a:t>
            </a:r>
            <a:r>
              <a:rPr lang="ru-RU" dirty="0" err="1" smtClean="0"/>
              <a:t>Хеймарке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Другие праздники в эти дни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28802"/>
            <a:ext cx="5508104" cy="2724334"/>
          </a:xfrm>
        </p:spPr>
        <p:txBody>
          <a:bodyPr>
            <a:normAutofit/>
          </a:bodyPr>
          <a:lstStyle/>
          <a:p>
            <a:pPr marL="144000" indent="-216000">
              <a:spcBef>
                <a:spcPts val="0"/>
              </a:spcBef>
            </a:pP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Праздник был посвящен богу солнца и плодородия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Беленусу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marL="144000" indent="-216000">
              <a:spcBef>
                <a:spcPts val="0"/>
              </a:spcBef>
            </a:pP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В христианские времена был вытеснен праздниками: близкой по дате Пасхой и днём святой Вальпургии.</a:t>
            </a:r>
          </a:p>
          <a:p>
            <a:endParaRPr lang="ru-RU" dirty="0"/>
          </a:p>
        </p:txBody>
      </p:sp>
      <p:pic>
        <p:nvPicPr>
          <p:cNvPr id="20482" name="Picture 2" descr="Беленус | Кельтская мифология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64088" y="1412776"/>
            <a:ext cx="352839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136904" cy="1714488"/>
          </a:xfrm>
        </p:spPr>
        <p:txBody>
          <a:bodyPr>
            <a:no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Первомай в Российской империи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143116"/>
            <a:ext cx="7745288" cy="330210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Впервые отметили в 1890 году в Варшаве.</a:t>
            </a:r>
          </a:p>
          <a:p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С 1897 года маёвки носили политический характер и сопровождались массовыми демонстрациями.</a:t>
            </a:r>
          </a:p>
          <a:p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В 1917 году Первомай впервые отпраздновали открыто. </a:t>
            </a:r>
            <a:endParaRPr lang="ru-RU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00108"/>
          </a:xfrm>
        </p:spPr>
        <p:txBody>
          <a:bodyPr>
            <a:normAutofit/>
            <a:scene3d>
              <a:camera prst="perspectiveLef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Первомай в СССР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467600" cy="5188092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    Первый первомайский парад состоялся 1918 году на Ходынском поле.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     Главная демонстрация страны проходила на Красной площади Москвы.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   Участие в первомайских демонстрациях для трудящихся было обязательным.</a:t>
            </a:r>
          </a:p>
          <a:p>
            <a:pPr>
              <a:buNone/>
            </a:pP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153910_vesna_poet_i_plyashe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771800" y="1124744"/>
            <a:ext cx="3096344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dvorec.ru/image/fus_5393_13113540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736" y="692696"/>
            <a:ext cx="3744416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01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907704" y="836712"/>
            <a:ext cx="4248472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425308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TS102425308</Template>
  <TotalTime>417</TotalTime>
  <Words>247</Words>
  <Application>Microsoft Office PowerPoint</Application>
  <PresentationFormat>Экран (4:3)</PresentationFormat>
  <Paragraphs>53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TS102425308</vt:lpstr>
      <vt:lpstr>Эти майские дни</vt:lpstr>
      <vt:lpstr>Слайд 2</vt:lpstr>
      <vt:lpstr>История возникновения  1 Мая</vt:lpstr>
      <vt:lpstr>Другие праздники в эти дни</vt:lpstr>
      <vt:lpstr>Первомай в Российской империи</vt:lpstr>
      <vt:lpstr>Первомай в СССР</vt:lpstr>
      <vt:lpstr>Слайд 7</vt:lpstr>
      <vt:lpstr>Слайд 8</vt:lpstr>
      <vt:lpstr>Слайд 9</vt:lpstr>
      <vt:lpstr>Первомай в РФ</vt:lpstr>
      <vt:lpstr>Слайд 11</vt:lpstr>
      <vt:lpstr>Слайд 12</vt:lpstr>
      <vt:lpstr>Слайд 13</vt:lpstr>
      <vt:lpstr>Слайд 14</vt:lpstr>
      <vt:lpstr>Первомай в других странах</vt:lpstr>
      <vt:lpstr>Слайд 16</vt:lpstr>
      <vt:lpstr>Слайд 17</vt:lpstr>
      <vt:lpstr>Первомай в других странах</vt:lpstr>
      <vt:lpstr>Слайд 19</vt:lpstr>
      <vt:lpstr>Слайд 20</vt:lpstr>
      <vt:lpstr>Слайд 21</vt:lpstr>
      <vt:lpstr>Слайд 22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Бучиков Владимир Александрович</dc:creator>
  <cp:lastModifiedBy>Admin</cp:lastModifiedBy>
  <cp:revision>60</cp:revision>
  <dcterms:created xsi:type="dcterms:W3CDTF">2010-04-06T08:10:55Z</dcterms:created>
  <dcterms:modified xsi:type="dcterms:W3CDTF">2015-01-10T13:48:20Z</dcterms:modified>
</cp:coreProperties>
</file>