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4" r:id="rId8"/>
    <p:sldId id="263" r:id="rId9"/>
    <p:sldId id="262" r:id="rId10"/>
    <p:sldId id="265" r:id="rId11"/>
    <p:sldId id="277" r:id="rId12"/>
    <p:sldId id="266" r:id="rId13"/>
    <p:sldId id="268" r:id="rId14"/>
    <p:sldId id="273" r:id="rId15"/>
    <p:sldId id="267" r:id="rId16"/>
    <p:sldId id="269" r:id="rId17"/>
    <p:sldId id="270" r:id="rId18"/>
    <p:sldId id="271" r:id="rId19"/>
    <p:sldId id="274" r:id="rId20"/>
    <p:sldId id="275" r:id="rId21"/>
    <p:sldId id="27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0082"/>
    <a:srgbClr val="50257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D1B1-A83C-44F1-81F8-D3088FDEF8A0}" type="datetimeFigureOut">
              <a:rPr lang="ru-RU" smtClean="0"/>
              <a:pPr/>
              <a:t>12.09.2014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1AA87-8676-4520-AD90-6DD38B8C2A4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D1B1-A83C-44F1-81F8-D3088FDEF8A0}" type="datetimeFigureOut">
              <a:rPr lang="ru-RU" smtClean="0"/>
              <a:pPr/>
              <a:t>12.09.2014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1AA87-8676-4520-AD90-6DD38B8C2A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D1B1-A83C-44F1-81F8-D3088FDEF8A0}" type="datetimeFigureOut">
              <a:rPr lang="ru-RU" smtClean="0"/>
              <a:pPr/>
              <a:t>12.09.2014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1AA87-8676-4520-AD90-6DD38B8C2A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D1B1-A83C-44F1-81F8-D3088FDEF8A0}" type="datetimeFigureOut">
              <a:rPr lang="ru-RU" smtClean="0"/>
              <a:pPr/>
              <a:t>12.09.2014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1AA87-8676-4520-AD90-6DD38B8C2A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D1B1-A83C-44F1-81F8-D3088FDEF8A0}" type="datetimeFigureOut">
              <a:rPr lang="ru-RU" smtClean="0"/>
              <a:pPr/>
              <a:t>12.09.2014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381AA87-8676-4520-AD90-6DD38B8C2A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D1B1-A83C-44F1-81F8-D3088FDEF8A0}" type="datetimeFigureOut">
              <a:rPr lang="ru-RU" smtClean="0"/>
              <a:pPr/>
              <a:t>12.09.2014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1AA87-8676-4520-AD90-6DD38B8C2A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D1B1-A83C-44F1-81F8-D3088FDEF8A0}" type="datetimeFigureOut">
              <a:rPr lang="ru-RU" smtClean="0"/>
              <a:pPr/>
              <a:t>12.09.2014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1AA87-8676-4520-AD90-6DD38B8C2A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D1B1-A83C-44F1-81F8-D3088FDEF8A0}" type="datetimeFigureOut">
              <a:rPr lang="ru-RU" smtClean="0"/>
              <a:pPr/>
              <a:t>12.09.2014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1AA87-8676-4520-AD90-6DD38B8C2A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D1B1-A83C-44F1-81F8-D3088FDEF8A0}" type="datetimeFigureOut">
              <a:rPr lang="ru-RU" smtClean="0"/>
              <a:pPr/>
              <a:t>12.09.2014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1AA87-8676-4520-AD90-6DD38B8C2A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D1B1-A83C-44F1-81F8-D3088FDEF8A0}" type="datetimeFigureOut">
              <a:rPr lang="ru-RU" smtClean="0"/>
              <a:pPr/>
              <a:t>12.09.2014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1AA87-8676-4520-AD90-6DD38B8C2A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D1B1-A83C-44F1-81F8-D3088FDEF8A0}" type="datetimeFigureOut">
              <a:rPr lang="ru-RU" smtClean="0"/>
              <a:pPr/>
              <a:t>12.09.2014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1AA87-8676-4520-AD90-6DD38B8C2A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96FD1B1-A83C-44F1-81F8-D3088FDEF8A0}" type="datetimeFigureOut">
              <a:rPr lang="ru-RU" smtClean="0"/>
              <a:pPr/>
              <a:t>12.09.2014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81AA87-8676-4520-AD90-6DD38B8C2A4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k4style.ru/materials/synthetic-fibr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8229600" cy="198597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Производство  ХИМИЧЕСКИХ  ВОЛОКОН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3140968"/>
            <a:ext cx="5078938" cy="3503312"/>
          </a:xfrm>
        </p:spPr>
        <p:txBody>
          <a:bodyPr>
            <a:normAutofit fontScale="92500"/>
          </a:bodyPr>
          <a:lstStyle/>
          <a:p>
            <a:pPr algn="l">
              <a:lnSpc>
                <a:spcPct val="80000"/>
              </a:lnSpc>
            </a:pPr>
            <a:r>
              <a:rPr lang="ru-RU" dirty="0" smtClean="0">
                <a:solidFill>
                  <a:schemeClr val="bg1"/>
                </a:solidFill>
              </a:rPr>
              <a:t>г. Ивантеевка Московской области  МОУ «Средняя общеобразовательная школа  №5»</a:t>
            </a:r>
          </a:p>
          <a:p>
            <a:pPr algn="l">
              <a:lnSpc>
                <a:spcPct val="80000"/>
              </a:lnSpc>
            </a:pPr>
            <a:r>
              <a:rPr lang="ru-RU" dirty="0" smtClean="0">
                <a:solidFill>
                  <a:schemeClr val="bg1"/>
                </a:solidFill>
              </a:rPr>
              <a:t>Разработчик: Головко Надежда Ивановна</a:t>
            </a:r>
          </a:p>
          <a:p>
            <a:pPr algn="l">
              <a:lnSpc>
                <a:spcPct val="80000"/>
              </a:lnSpc>
            </a:pPr>
            <a:r>
              <a:rPr lang="ru-RU" dirty="0" smtClean="0">
                <a:solidFill>
                  <a:schemeClr val="bg1"/>
                </a:solidFill>
              </a:rPr>
              <a:t>учитель технологии</a:t>
            </a:r>
          </a:p>
          <a:p>
            <a:pPr algn="l">
              <a:lnSpc>
                <a:spcPct val="80000"/>
              </a:lnSpc>
            </a:pPr>
            <a:r>
              <a:rPr lang="en-US" dirty="0" smtClean="0">
                <a:solidFill>
                  <a:schemeClr val="bg1"/>
                </a:solidFill>
              </a:rPr>
              <a:t>I</a:t>
            </a:r>
            <a:r>
              <a:rPr lang="ru-RU" dirty="0" smtClean="0">
                <a:solidFill>
                  <a:schemeClr val="bg1"/>
                </a:solidFill>
              </a:rPr>
              <a:t> квалификационной категории</a:t>
            </a:r>
          </a:p>
          <a:p>
            <a:pPr algn="l">
              <a:lnSpc>
                <a:spcPct val="80000"/>
              </a:lnSpc>
            </a:pPr>
            <a:endParaRPr lang="ru-RU" dirty="0" smtClean="0">
              <a:solidFill>
                <a:schemeClr val="bg1"/>
              </a:solidFill>
            </a:endParaRPr>
          </a:p>
          <a:p>
            <a:pPr algn="l">
              <a:lnSpc>
                <a:spcPct val="80000"/>
              </a:lnSpc>
            </a:pPr>
            <a:r>
              <a:rPr lang="ru-RU" dirty="0" smtClean="0">
                <a:solidFill>
                  <a:schemeClr val="bg1"/>
                </a:solidFill>
              </a:rPr>
              <a:t>                          2013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4000" dirty="0" smtClean="0">
                <a:solidFill>
                  <a:srgbClr val="C00000"/>
                </a:solidFill>
                <a:latin typeface="+mn-lt"/>
              </a:rPr>
              <a:t>             </a:t>
            </a:r>
            <a:r>
              <a:rPr lang="ru-RU" sz="4000" dirty="0" smtClean="0">
                <a:solidFill>
                  <a:srgbClr val="C00000"/>
                </a:solidFill>
                <a:effectLst/>
                <a:latin typeface="+mn-lt"/>
              </a:rPr>
              <a:t>Способы формования                         нитей </a:t>
            </a:r>
            <a:endParaRPr lang="ru-RU" sz="4000" dirty="0">
              <a:solidFill>
                <a:srgbClr val="C00000"/>
              </a:solidFill>
              <a:effectLst/>
              <a:latin typeface="+mn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0430" y="1600200"/>
            <a:ext cx="5186370" cy="5257800"/>
          </a:xfrm>
        </p:spPr>
        <p:txBody>
          <a:bodyPr>
            <a:normAutofit lnSpcReduction="10000"/>
          </a:bodyPr>
          <a:lstStyle/>
          <a:p>
            <a:pPr marL="182563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Формование нитей из расплава:</a:t>
            </a:r>
          </a:p>
          <a:p>
            <a:pPr marL="696913" indent="-514350">
              <a:buNone/>
            </a:pPr>
            <a:r>
              <a:rPr lang="ru-RU" dirty="0" smtClean="0">
                <a:solidFill>
                  <a:schemeClr val="bg1"/>
                </a:solidFill>
              </a:rPr>
              <a:t>1. бункер с измельчённым полимером</a:t>
            </a:r>
          </a:p>
          <a:p>
            <a:pPr marL="77788" indent="20638">
              <a:buNone/>
            </a:pPr>
            <a:r>
              <a:rPr lang="ru-RU" dirty="0" smtClean="0">
                <a:solidFill>
                  <a:schemeClr val="bg1"/>
                </a:solidFill>
              </a:rPr>
              <a:t> 2. плавильная камера</a:t>
            </a:r>
          </a:p>
          <a:p>
            <a:pPr marL="77788" indent="20638">
              <a:buNone/>
            </a:pPr>
            <a:r>
              <a:rPr lang="ru-RU" dirty="0" smtClean="0">
                <a:solidFill>
                  <a:schemeClr val="bg1"/>
                </a:solidFill>
              </a:rPr>
              <a:t> 3. прядильная головка</a:t>
            </a:r>
          </a:p>
          <a:p>
            <a:pPr marL="77788" indent="20638">
              <a:buNone/>
            </a:pPr>
            <a:r>
              <a:rPr lang="ru-RU" dirty="0" smtClean="0">
                <a:solidFill>
                  <a:schemeClr val="bg1"/>
                </a:solidFill>
              </a:rPr>
              <a:t> 4. фильера</a:t>
            </a:r>
          </a:p>
          <a:p>
            <a:pPr marL="77788" indent="20638">
              <a:buNone/>
            </a:pPr>
            <a:r>
              <a:rPr lang="ru-RU" dirty="0" smtClean="0">
                <a:solidFill>
                  <a:schemeClr val="bg1"/>
                </a:solidFill>
              </a:rPr>
              <a:t> 5. обдувочная шахта</a:t>
            </a:r>
          </a:p>
          <a:p>
            <a:pPr marL="77788" indent="20638">
              <a:buNone/>
            </a:pPr>
            <a:r>
              <a:rPr lang="ru-RU" dirty="0" smtClean="0">
                <a:solidFill>
                  <a:schemeClr val="bg1"/>
                </a:solidFill>
              </a:rPr>
              <a:t> 6. нити</a:t>
            </a:r>
          </a:p>
          <a:p>
            <a:pPr marL="77788" indent="20638">
              <a:buNone/>
            </a:pPr>
            <a:r>
              <a:rPr lang="ru-RU" dirty="0" smtClean="0">
                <a:solidFill>
                  <a:schemeClr val="bg1"/>
                </a:solidFill>
              </a:rPr>
              <a:t> 7. прядильная шахта</a:t>
            </a:r>
          </a:p>
          <a:p>
            <a:pPr marL="77788" indent="20638">
              <a:buNone/>
            </a:pPr>
            <a:r>
              <a:rPr lang="ru-RU" dirty="0" smtClean="0">
                <a:solidFill>
                  <a:schemeClr val="bg1"/>
                </a:solidFill>
              </a:rPr>
              <a:t> 8. прядильные диски</a:t>
            </a:r>
          </a:p>
          <a:p>
            <a:pPr marL="77788" indent="20638">
              <a:buNone/>
            </a:pPr>
            <a:r>
              <a:rPr lang="ru-RU" dirty="0" smtClean="0">
                <a:solidFill>
                  <a:schemeClr val="bg1"/>
                </a:solidFill>
              </a:rPr>
              <a:t> 9. приёмная бобина</a:t>
            </a:r>
          </a:p>
          <a:p>
            <a:pPr marL="77788" indent="20638">
              <a:buNone/>
            </a:pPr>
            <a:r>
              <a:rPr lang="ru-RU" dirty="0" smtClean="0"/>
              <a:t> </a:t>
            </a:r>
          </a:p>
          <a:p>
            <a:pPr marL="696913" indent="-514350">
              <a:buAutoNum type="arabicPeriod"/>
            </a:pP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2928958" cy="644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188640"/>
            <a:ext cx="8015288" cy="1628764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  <a:effectLst/>
                <a:latin typeface="+mn-lt"/>
              </a:rPr>
              <a:t>Свойства </a:t>
            </a:r>
            <a:r>
              <a:rPr lang="ru-RU" dirty="0" smtClean="0">
                <a:solidFill>
                  <a:srgbClr val="C00000"/>
                </a:solidFill>
                <a:effectLst/>
                <a:latin typeface="+mn-lt"/>
              </a:rPr>
              <a:t>волокон</a:t>
            </a:r>
            <a:br>
              <a:rPr lang="ru-RU" dirty="0" smtClean="0">
                <a:solidFill>
                  <a:srgbClr val="C00000"/>
                </a:solidFill>
                <a:effectLst/>
                <a:latin typeface="+mn-lt"/>
              </a:rPr>
            </a:br>
            <a:r>
              <a:rPr lang="ru-RU" sz="3100" dirty="0" smtClean="0">
                <a:solidFill>
                  <a:schemeClr val="bg1"/>
                </a:solidFill>
                <a:effectLst/>
                <a:latin typeface="+mn-lt"/>
              </a:rPr>
              <a:t>повторим</a:t>
            </a:r>
            <a:endParaRPr lang="ru-RU" sz="310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3732" name="AutoShape 4"/>
          <p:cNvSpPr>
            <a:spLocks noChangeArrowheads="1"/>
          </p:cNvSpPr>
          <p:nvPr/>
        </p:nvSpPr>
        <p:spPr bwMode="auto">
          <a:xfrm>
            <a:off x="3492500" y="2349500"/>
            <a:ext cx="2374900" cy="1203325"/>
          </a:xfrm>
          <a:prstGeom prst="downArrowCallout">
            <a:avLst>
              <a:gd name="adj1" fmla="val 49340"/>
              <a:gd name="adj2" fmla="val 49340"/>
              <a:gd name="adj3" fmla="val 16667"/>
              <a:gd name="adj4" fmla="val 66667"/>
            </a:avLst>
          </a:prstGeom>
          <a:solidFill>
            <a:srgbClr val="008000">
              <a:alpha val="49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800" dirty="0"/>
              <a:t> </a:t>
            </a:r>
            <a:r>
              <a:rPr lang="ru-RU" sz="2400" dirty="0">
                <a:solidFill>
                  <a:schemeClr val="bg1"/>
                </a:solidFill>
              </a:rPr>
              <a:t>Физико-</a:t>
            </a:r>
          </a:p>
          <a:p>
            <a:r>
              <a:rPr lang="ru-RU" sz="2400" dirty="0">
                <a:solidFill>
                  <a:schemeClr val="bg1"/>
                </a:solidFill>
              </a:rPr>
              <a:t>механические</a:t>
            </a:r>
          </a:p>
        </p:txBody>
      </p:sp>
      <p:sp>
        <p:nvSpPr>
          <p:cNvPr id="73733" name="AutoShape 5"/>
          <p:cNvSpPr>
            <a:spLocks noChangeArrowheads="1"/>
          </p:cNvSpPr>
          <p:nvPr/>
        </p:nvSpPr>
        <p:spPr bwMode="auto">
          <a:xfrm>
            <a:off x="323850" y="1341439"/>
            <a:ext cx="2390762" cy="1087430"/>
          </a:xfrm>
          <a:prstGeom prst="downArrowCallout">
            <a:avLst>
              <a:gd name="adj1" fmla="val 49340"/>
              <a:gd name="adj2" fmla="val 49340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dirty="0"/>
              <a:t> </a:t>
            </a:r>
            <a:r>
              <a:rPr lang="ru-RU" sz="2400" dirty="0">
                <a:solidFill>
                  <a:schemeClr val="bg1"/>
                </a:solidFill>
              </a:rPr>
              <a:t>Гигиенические</a:t>
            </a:r>
          </a:p>
        </p:txBody>
      </p:sp>
      <p:sp>
        <p:nvSpPr>
          <p:cNvPr id="73734" name="AutoShape 6"/>
          <p:cNvSpPr>
            <a:spLocks noChangeArrowheads="1"/>
          </p:cNvSpPr>
          <p:nvPr/>
        </p:nvSpPr>
        <p:spPr bwMode="auto">
          <a:xfrm>
            <a:off x="6372200" y="1340768"/>
            <a:ext cx="2374900" cy="1203325"/>
          </a:xfrm>
          <a:prstGeom prst="downArrowCallout">
            <a:avLst>
              <a:gd name="adj1" fmla="val 49340"/>
              <a:gd name="adj2" fmla="val 49340"/>
              <a:gd name="adj3" fmla="val 16667"/>
              <a:gd name="adj4" fmla="val 66667"/>
            </a:avLst>
          </a:prstGeom>
          <a:solidFill>
            <a:srgbClr val="CC99FF">
              <a:alpha val="48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dirty="0" smtClean="0">
                <a:solidFill>
                  <a:schemeClr val="bg1"/>
                </a:solidFill>
              </a:rPr>
              <a:t>Технологические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3736" name="AutoShape 8"/>
          <p:cNvSpPr>
            <a:spLocks noChangeArrowheads="1"/>
          </p:cNvSpPr>
          <p:nvPr/>
        </p:nvSpPr>
        <p:spPr bwMode="auto">
          <a:xfrm>
            <a:off x="3571868" y="3929066"/>
            <a:ext cx="2286016" cy="566745"/>
          </a:xfrm>
          <a:prstGeom prst="flowChartTerminator">
            <a:avLst/>
          </a:prstGeom>
          <a:solidFill>
            <a:srgbClr val="00FF00">
              <a:alpha val="46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dirty="0"/>
              <a:t> </a:t>
            </a:r>
            <a:r>
              <a:rPr lang="ru-RU" sz="2000" dirty="0">
                <a:solidFill>
                  <a:schemeClr val="bg1"/>
                </a:solidFill>
              </a:rPr>
              <a:t>прочность</a:t>
            </a:r>
          </a:p>
        </p:txBody>
      </p:sp>
      <p:sp>
        <p:nvSpPr>
          <p:cNvPr id="73737" name="AutoShape 9"/>
          <p:cNvSpPr>
            <a:spLocks noChangeArrowheads="1"/>
          </p:cNvSpPr>
          <p:nvPr/>
        </p:nvSpPr>
        <p:spPr bwMode="auto">
          <a:xfrm>
            <a:off x="3563938" y="5429264"/>
            <a:ext cx="2305050" cy="714379"/>
          </a:xfrm>
          <a:prstGeom prst="flowChartTerminator">
            <a:avLst/>
          </a:prstGeom>
          <a:solidFill>
            <a:srgbClr val="00FF00">
              <a:alpha val="47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dirty="0">
                <a:solidFill>
                  <a:schemeClr val="bg1"/>
                </a:solidFill>
              </a:rPr>
              <a:t> сминаемость</a:t>
            </a:r>
          </a:p>
        </p:txBody>
      </p:sp>
      <p:sp>
        <p:nvSpPr>
          <p:cNvPr id="73738" name="AutoShape 10"/>
          <p:cNvSpPr>
            <a:spLocks noChangeArrowheads="1"/>
          </p:cNvSpPr>
          <p:nvPr/>
        </p:nvSpPr>
        <p:spPr bwMode="auto">
          <a:xfrm>
            <a:off x="3571868" y="4643446"/>
            <a:ext cx="2305050" cy="571504"/>
          </a:xfrm>
          <a:prstGeom prst="flowChartTerminator">
            <a:avLst/>
          </a:prstGeom>
          <a:solidFill>
            <a:srgbClr val="00FF00">
              <a:alpha val="49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800" dirty="0"/>
              <a:t> </a:t>
            </a:r>
            <a:r>
              <a:rPr lang="ru-RU" sz="2000" dirty="0">
                <a:solidFill>
                  <a:schemeClr val="bg1"/>
                </a:solidFill>
              </a:rPr>
              <a:t>драпируемость</a:t>
            </a:r>
          </a:p>
        </p:txBody>
      </p:sp>
      <p:sp>
        <p:nvSpPr>
          <p:cNvPr id="73739" name="AutoShape 11"/>
          <p:cNvSpPr>
            <a:spLocks noChangeArrowheads="1"/>
          </p:cNvSpPr>
          <p:nvPr/>
        </p:nvSpPr>
        <p:spPr bwMode="auto">
          <a:xfrm>
            <a:off x="285720" y="4857760"/>
            <a:ext cx="2786082" cy="71438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dirty="0"/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теплозащитность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3741" name="AutoShape 13"/>
          <p:cNvSpPr>
            <a:spLocks noChangeArrowheads="1"/>
          </p:cNvSpPr>
          <p:nvPr/>
        </p:nvSpPr>
        <p:spPr bwMode="auto">
          <a:xfrm>
            <a:off x="285720" y="3857628"/>
            <a:ext cx="2786082" cy="71438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dirty="0">
                <a:solidFill>
                  <a:schemeClr val="bg1"/>
                </a:solidFill>
              </a:rPr>
              <a:t> гигроскопичность</a:t>
            </a:r>
          </a:p>
        </p:txBody>
      </p:sp>
      <p:sp>
        <p:nvSpPr>
          <p:cNvPr id="73742" name="AutoShape 14"/>
          <p:cNvSpPr>
            <a:spLocks noChangeArrowheads="1"/>
          </p:cNvSpPr>
          <p:nvPr/>
        </p:nvSpPr>
        <p:spPr bwMode="auto">
          <a:xfrm>
            <a:off x="285720" y="2857496"/>
            <a:ext cx="2786082" cy="71438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dirty="0" smtClean="0">
                <a:solidFill>
                  <a:schemeClr val="bg1"/>
                </a:solidFill>
              </a:rPr>
              <a:t>воздухопроницаемость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3743" name="AutoShape 15"/>
          <p:cNvSpPr>
            <a:spLocks noChangeArrowheads="1"/>
          </p:cNvSpPr>
          <p:nvPr/>
        </p:nvSpPr>
        <p:spPr bwMode="auto">
          <a:xfrm>
            <a:off x="6516688" y="4724400"/>
            <a:ext cx="2305050" cy="561988"/>
          </a:xfrm>
          <a:prstGeom prst="flowChartTerminator">
            <a:avLst/>
          </a:prstGeom>
          <a:solidFill>
            <a:srgbClr val="CC99FF">
              <a:alpha val="47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dirty="0">
                <a:solidFill>
                  <a:schemeClr val="bg1"/>
                </a:solidFill>
              </a:rPr>
              <a:t> растяжимость</a:t>
            </a:r>
          </a:p>
        </p:txBody>
      </p:sp>
      <p:sp>
        <p:nvSpPr>
          <p:cNvPr id="73744" name="AutoShape 16"/>
          <p:cNvSpPr>
            <a:spLocks noChangeArrowheads="1"/>
          </p:cNvSpPr>
          <p:nvPr/>
        </p:nvSpPr>
        <p:spPr bwMode="auto">
          <a:xfrm>
            <a:off x="6516688" y="4005262"/>
            <a:ext cx="2305050" cy="566746"/>
          </a:xfrm>
          <a:prstGeom prst="flowChartTerminator">
            <a:avLst/>
          </a:prstGeom>
          <a:solidFill>
            <a:srgbClr val="CC99FF">
              <a:alpha val="4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dirty="0">
                <a:solidFill>
                  <a:schemeClr val="bg1"/>
                </a:solidFill>
              </a:rPr>
              <a:t> усадка</a:t>
            </a:r>
          </a:p>
        </p:txBody>
      </p:sp>
      <p:sp>
        <p:nvSpPr>
          <p:cNvPr id="73745" name="AutoShape 17"/>
          <p:cNvSpPr>
            <a:spLocks noChangeArrowheads="1"/>
          </p:cNvSpPr>
          <p:nvPr/>
        </p:nvSpPr>
        <p:spPr bwMode="auto">
          <a:xfrm>
            <a:off x="6516688" y="3357562"/>
            <a:ext cx="2305050" cy="500066"/>
          </a:xfrm>
          <a:prstGeom prst="flowChartTerminator">
            <a:avLst/>
          </a:prstGeom>
          <a:solidFill>
            <a:srgbClr val="CC99FF">
              <a:alpha val="4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800" dirty="0"/>
              <a:t> </a:t>
            </a:r>
            <a:r>
              <a:rPr lang="ru-RU" sz="2000" dirty="0">
                <a:solidFill>
                  <a:schemeClr val="bg1"/>
                </a:solidFill>
              </a:rPr>
              <a:t>раздвижка нитей</a:t>
            </a:r>
          </a:p>
        </p:txBody>
      </p:sp>
      <p:sp>
        <p:nvSpPr>
          <p:cNvPr id="73746" name="AutoShape 18"/>
          <p:cNvSpPr>
            <a:spLocks noChangeArrowheads="1"/>
          </p:cNvSpPr>
          <p:nvPr/>
        </p:nvSpPr>
        <p:spPr bwMode="auto">
          <a:xfrm>
            <a:off x="6516688" y="2714620"/>
            <a:ext cx="2305050" cy="500066"/>
          </a:xfrm>
          <a:prstGeom prst="flowChartTerminator">
            <a:avLst/>
          </a:prstGeom>
          <a:solidFill>
            <a:srgbClr val="CC99FF">
              <a:alpha val="4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800" dirty="0"/>
              <a:t> </a:t>
            </a:r>
            <a:r>
              <a:rPr lang="ru-RU" sz="2000" dirty="0">
                <a:solidFill>
                  <a:schemeClr val="bg1"/>
                </a:solidFill>
              </a:rPr>
              <a:t>осыпаемость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effectLst/>
                <a:latin typeface="+mn-lt"/>
              </a:rPr>
              <a:t>Свойства искусственных тканей</a:t>
            </a:r>
            <a:endParaRPr lang="ru-RU" sz="4000" dirty="0">
              <a:solidFill>
                <a:srgbClr val="C00000"/>
              </a:solidFill>
              <a:effectLst/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42844" y="1285860"/>
            <a:ext cx="4929222" cy="5357850"/>
          </a:xfrm>
        </p:spPr>
        <p:txBody>
          <a:bodyPr>
            <a:normAutofit fontScale="92500" lnSpcReduction="10000"/>
          </a:bodyPr>
          <a:lstStyle/>
          <a:p>
            <a:pPr marL="96838" indent="-15875">
              <a:buNone/>
            </a:pPr>
            <a:r>
              <a:rPr lang="ru-RU" sz="2300" b="1" i="1" dirty="0" smtClean="0">
                <a:solidFill>
                  <a:schemeClr val="bg1"/>
                </a:solidFill>
              </a:rPr>
              <a:t>Вискоза .</a:t>
            </a:r>
          </a:p>
          <a:p>
            <a:pPr marL="96838" indent="-15875">
              <a:buNone/>
            </a:pPr>
            <a:r>
              <a:rPr lang="ru-RU" sz="2300" dirty="0" smtClean="0">
                <a:solidFill>
                  <a:schemeClr val="bg1"/>
                </a:solidFill>
              </a:rPr>
              <a:t>   Характеризуется высокой гигроскопичностью, мягкостью, растяжимостью, хорошими износоустойчивостью и теплозащитностью, хорошей воздухопроницаемостью и драпируемостью, мнутся и дают усадку при намокании. </a:t>
            </a:r>
          </a:p>
          <a:p>
            <a:pPr marL="96838" indent="-15875">
              <a:buNone/>
            </a:pPr>
            <a:r>
              <a:rPr lang="ru-RU" sz="2300" dirty="0" smtClean="0">
                <a:solidFill>
                  <a:schemeClr val="bg1"/>
                </a:solidFill>
              </a:rPr>
              <a:t>   Вискозной ткани можно придать вид шелка, хлопка или шерсти.</a:t>
            </a:r>
          </a:p>
          <a:p>
            <a:pPr marL="96838" indent="-15875">
              <a:buNone/>
            </a:pPr>
            <a:r>
              <a:rPr lang="ru-RU" sz="2300" dirty="0" smtClean="0">
                <a:solidFill>
                  <a:schemeClr val="bg1"/>
                </a:solidFill>
              </a:rPr>
              <a:t>    Горят волокна вискозы так же, как льняные и хлопковые:  ярким пламенем, пахнут жженой бумагой, оставляют легко рассыпающуюся золу светло-серого цвета. </a:t>
            </a:r>
          </a:p>
          <a:p>
            <a:pPr marL="96838" indent="-15875">
              <a:buNone/>
            </a:pPr>
            <a:endParaRPr lang="ru-RU" b="1" i="1" dirty="0">
              <a:solidFill>
                <a:schemeClr val="bg1"/>
              </a:solidFill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096" y="1616087"/>
            <a:ext cx="3129639" cy="46973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effectLst/>
                <a:latin typeface="+mn-lt"/>
              </a:rPr>
              <a:t>Свойства искусственных тканей</a:t>
            </a:r>
            <a:endParaRPr lang="ru-RU" sz="4000" dirty="0">
              <a:solidFill>
                <a:srgbClr val="C00000"/>
              </a:solidFill>
              <a:effectLst/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42844" y="1285860"/>
            <a:ext cx="5352073" cy="5357850"/>
          </a:xfrm>
        </p:spPr>
        <p:txBody>
          <a:bodyPr>
            <a:normAutofit/>
          </a:bodyPr>
          <a:lstStyle/>
          <a:p>
            <a:pPr marL="96838" indent="-15875">
              <a:buNone/>
            </a:pPr>
            <a:r>
              <a:rPr lang="ru-RU" sz="2100" b="1" i="1" dirty="0" smtClean="0">
                <a:solidFill>
                  <a:schemeClr val="bg1"/>
                </a:solidFill>
              </a:rPr>
              <a:t>Ацетатные ткани.</a:t>
            </a:r>
          </a:p>
          <a:p>
            <a:pPr marL="96838" indent="-15875">
              <a:buNone/>
            </a:pPr>
            <a:r>
              <a:rPr lang="ru-RU" sz="2100" dirty="0" smtClean="0">
                <a:solidFill>
                  <a:schemeClr val="bg1"/>
                </a:solidFill>
              </a:rPr>
              <a:t>   Характеризуется низкой  гигроскопичностью и воздухопроницаемостью, мягкостью,  низкая износоустойчивостью, практически не мнутся и хорошо сохраняют форму, при высокой температуре плавятся, дают небольшую усадку, электризуется, осыпается, скользит при раскрое.</a:t>
            </a:r>
          </a:p>
          <a:p>
            <a:pPr marL="96838" indent="-15875">
              <a:buNone/>
            </a:pPr>
            <a:r>
              <a:rPr lang="ru-RU" sz="2100" dirty="0" smtClean="0">
                <a:solidFill>
                  <a:schemeClr val="bg1"/>
                </a:solidFill>
              </a:rPr>
              <a:t>   Ацетатные ткани похожи на натуральный шёлк, имеют блеск.</a:t>
            </a:r>
          </a:p>
          <a:p>
            <a:pPr marL="96838" indent="-15875">
              <a:buNone/>
            </a:pPr>
            <a:r>
              <a:rPr lang="ru-RU" sz="2100" dirty="0" smtClean="0">
                <a:solidFill>
                  <a:schemeClr val="bg1"/>
                </a:solidFill>
              </a:rPr>
              <a:t>    Горят ацетатные ткани горит, плавится и образует жёсткий комок.</a:t>
            </a:r>
          </a:p>
          <a:p>
            <a:pPr marL="96838" indent="-15875">
              <a:buNone/>
            </a:pPr>
            <a:r>
              <a:rPr lang="ru-RU" sz="2100" b="1" i="1" dirty="0">
                <a:solidFill>
                  <a:schemeClr val="bg1"/>
                </a:solidFill>
              </a:rPr>
              <a:t> </a:t>
            </a:r>
            <a:r>
              <a:rPr lang="ru-RU" sz="2100" b="1" i="1" dirty="0" smtClean="0">
                <a:solidFill>
                  <a:schemeClr val="bg1"/>
                </a:solidFill>
              </a:rPr>
              <a:t> 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i="1" dirty="0" smtClean="0">
                <a:solidFill>
                  <a:schemeClr val="bg1"/>
                </a:solidFill>
              </a:rPr>
              <a:t>Ацетатные ткани: крепдешин, тафта, креп-сатин, парча,</a:t>
            </a:r>
            <a:r>
              <a:rPr lang="ru-RU" sz="2100" b="1" i="1" dirty="0" smtClean="0">
                <a:solidFill>
                  <a:schemeClr val="bg1"/>
                </a:solidFill>
              </a:rPr>
              <a:t> </a:t>
            </a:r>
            <a:r>
              <a:rPr lang="ru-RU" sz="2100" i="1" dirty="0" smtClean="0">
                <a:solidFill>
                  <a:schemeClr val="bg1"/>
                </a:solidFill>
              </a:rPr>
              <a:t>подкладочные ткани.</a:t>
            </a:r>
            <a:endParaRPr lang="ru-RU" sz="2100" i="1" dirty="0">
              <a:solidFill>
                <a:schemeClr val="bg1"/>
              </a:solidFill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94917" y="1321047"/>
            <a:ext cx="3434050" cy="51542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C00000"/>
                </a:solidFill>
                <a:effectLst/>
                <a:latin typeface="+mn-lt"/>
              </a:rPr>
              <a:t>Свойства синтетических волокон</a:t>
            </a:r>
            <a:endParaRPr lang="ru-RU" sz="6600" dirty="0">
              <a:solidFill>
                <a:srgbClr val="C000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370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316288" cy="4781128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ru-RU" sz="3800" b="1" i="1" dirty="0" smtClean="0">
                <a:solidFill>
                  <a:schemeClr val="bg1"/>
                </a:solidFill>
              </a:rPr>
              <a:t>    – </a:t>
            </a:r>
            <a:r>
              <a:rPr lang="ru-RU" sz="3800" i="1" dirty="0" smtClean="0">
                <a:solidFill>
                  <a:schemeClr val="bg1"/>
                </a:solidFill>
              </a:rPr>
              <a:t>капрон, нейлон.</a:t>
            </a:r>
          </a:p>
          <a:p>
            <a:pPr marL="137160" indent="0">
              <a:buNone/>
            </a:pPr>
            <a:r>
              <a:rPr lang="ru-RU" sz="3800" dirty="0">
                <a:solidFill>
                  <a:schemeClr val="bg1"/>
                </a:solidFill>
              </a:rPr>
              <a:t> </a:t>
            </a:r>
            <a:r>
              <a:rPr lang="ru-RU" sz="3800" dirty="0" smtClean="0">
                <a:solidFill>
                  <a:schemeClr val="bg1"/>
                </a:solidFill>
              </a:rPr>
              <a:t> Ткани из таких волокон характеризуются высокой прочностью и износоустойчивостью, не сминаются, хорошо держат форму, низкой гигроскопичностью и воздухопроницаемостью, электризуемостью.</a:t>
            </a:r>
          </a:p>
          <a:p>
            <a:pPr marL="137160" indent="0">
              <a:buNone/>
            </a:pPr>
            <a:r>
              <a:rPr lang="ru-RU" sz="3800" dirty="0">
                <a:solidFill>
                  <a:schemeClr val="bg1"/>
                </a:solidFill>
              </a:rPr>
              <a:t> </a:t>
            </a:r>
            <a:r>
              <a:rPr lang="ru-RU" sz="3800" dirty="0" smtClean="0">
                <a:solidFill>
                  <a:schemeClr val="bg1"/>
                </a:solidFill>
              </a:rPr>
              <a:t>  Полиамидные волокна используют в смеси с натуральными волокнами.</a:t>
            </a:r>
          </a:p>
          <a:p>
            <a:pPr marL="137160" indent="0">
              <a:buNone/>
            </a:pPr>
            <a:r>
              <a:rPr lang="ru-RU" sz="3800" dirty="0">
                <a:solidFill>
                  <a:schemeClr val="bg1"/>
                </a:solidFill>
              </a:rPr>
              <a:t> </a:t>
            </a:r>
            <a:r>
              <a:rPr lang="ru-RU" sz="3800" dirty="0" smtClean="0">
                <a:solidFill>
                  <a:schemeClr val="bg1"/>
                </a:solidFill>
              </a:rPr>
              <a:t> </a:t>
            </a:r>
            <a:r>
              <a:rPr lang="ru-RU" sz="3800" i="1" dirty="0" smtClean="0">
                <a:solidFill>
                  <a:schemeClr val="bg1"/>
                </a:solidFill>
              </a:rPr>
              <a:t>Горят</a:t>
            </a:r>
            <a:r>
              <a:rPr lang="ru-RU" sz="3800" dirty="0" smtClean="0">
                <a:solidFill>
                  <a:schemeClr val="bg1"/>
                </a:solidFill>
              </a:rPr>
              <a:t> плохо, голубоватым пламенем, плавится и начинает капать.</a:t>
            </a:r>
            <a:r>
              <a:rPr lang="ru-RU" sz="3800" i="1" dirty="0">
                <a:solidFill>
                  <a:schemeClr val="bg1"/>
                </a:solidFill>
              </a:rPr>
              <a:t> </a:t>
            </a:r>
            <a:endParaRPr lang="ru-RU" sz="3800" i="1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sz="3800" i="1" dirty="0" smtClean="0">
                <a:solidFill>
                  <a:schemeClr val="bg1"/>
                </a:solidFill>
              </a:rPr>
              <a:t>Нейлоновые </a:t>
            </a:r>
            <a:r>
              <a:rPr lang="ru-RU" sz="3800" i="1" dirty="0">
                <a:solidFill>
                  <a:schemeClr val="bg1"/>
                </a:solidFill>
              </a:rPr>
              <a:t>ткани, </a:t>
            </a:r>
            <a:r>
              <a:rPr lang="ru-RU" sz="3800" i="1" dirty="0" smtClean="0">
                <a:solidFill>
                  <a:schemeClr val="bg1"/>
                </a:solidFill>
              </a:rPr>
              <a:t>капрон, органза. </a:t>
            </a:r>
            <a:endParaRPr lang="ru-RU" sz="3800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ru-RU" dirty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+mn-lt"/>
              </a:rPr>
              <a:t>Полиамидные волокна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6" name="Picture 2" descr="FASHIONROYALTY.RU ФОРУМ - Вечерняя мода от Lenak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0264" y="1600200"/>
            <a:ext cx="3562176" cy="492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417638"/>
            <a:ext cx="4536504" cy="5251722"/>
          </a:xfrm>
        </p:spPr>
        <p:txBody>
          <a:bodyPr>
            <a:normAutofit/>
          </a:bodyPr>
          <a:lstStyle/>
          <a:p>
            <a:pPr marL="97200" indent="-144000">
              <a:lnSpc>
                <a:spcPct val="80000"/>
              </a:lnSpc>
              <a:spcBef>
                <a:spcPts val="576"/>
              </a:spcBef>
              <a:buNone/>
            </a:pPr>
            <a:r>
              <a:rPr lang="ru-RU" sz="2100" dirty="0" smtClean="0">
                <a:solidFill>
                  <a:schemeClr val="bg1"/>
                </a:solidFill>
              </a:rPr>
              <a:t>   </a:t>
            </a:r>
            <a:r>
              <a:rPr lang="ru-RU" sz="2100" i="1" dirty="0" smtClean="0">
                <a:solidFill>
                  <a:schemeClr val="bg1"/>
                </a:solidFill>
              </a:rPr>
              <a:t>- полиэстер, лавсан, кримплен.</a:t>
            </a:r>
          </a:p>
          <a:p>
            <a:pPr marL="97200" indent="-144000">
              <a:lnSpc>
                <a:spcPct val="90000"/>
              </a:lnSpc>
              <a:spcBef>
                <a:spcPts val="576"/>
              </a:spcBef>
              <a:buNone/>
            </a:pPr>
            <a:r>
              <a:rPr lang="ru-RU" sz="2100" dirty="0" smtClean="0">
                <a:solidFill>
                  <a:schemeClr val="bg1"/>
                </a:solidFill>
              </a:rPr>
              <a:t>  Ткани из таких волокон характеризуются хорошей прочностью и износоустойчивостью, теплозащитностью, хорошей драпируемостью, электризуемостью, низкой гигроскопичностью и воздухопроницаемостью. </a:t>
            </a:r>
          </a:p>
          <a:p>
            <a:pPr marL="97200" indent="-144000">
              <a:lnSpc>
                <a:spcPct val="80000"/>
              </a:lnSpc>
              <a:spcBef>
                <a:spcPts val="576"/>
              </a:spcBef>
              <a:buNone/>
            </a:pP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smtClean="0">
                <a:solidFill>
                  <a:schemeClr val="bg1"/>
                </a:solidFill>
              </a:rPr>
              <a:t>   Полиэфирные волокна используют в смеси с натуральными волокнами.</a:t>
            </a:r>
          </a:p>
          <a:p>
            <a:pPr marL="97200" indent="-144000">
              <a:lnSpc>
                <a:spcPct val="80000"/>
              </a:lnSpc>
              <a:spcBef>
                <a:spcPts val="576"/>
              </a:spcBef>
              <a:buNone/>
            </a:pP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smtClean="0">
                <a:solidFill>
                  <a:schemeClr val="bg1"/>
                </a:solidFill>
              </a:rPr>
              <a:t>  </a:t>
            </a:r>
            <a:r>
              <a:rPr lang="ru-RU" sz="2100" i="1" dirty="0" smtClean="0">
                <a:solidFill>
                  <a:schemeClr val="bg1"/>
                </a:solidFill>
              </a:rPr>
              <a:t>Горят </a:t>
            </a:r>
            <a:r>
              <a:rPr lang="ru-RU" sz="2100" dirty="0" smtClean="0">
                <a:solidFill>
                  <a:schemeClr val="bg1"/>
                </a:solidFill>
              </a:rPr>
              <a:t>жёлтым коптящим пламенем, образуя чёрный шарик из чёрной расплавленной массы.</a:t>
            </a:r>
          </a:p>
          <a:p>
            <a:pPr marL="97200" indent="-144000">
              <a:lnSpc>
                <a:spcPct val="80000"/>
              </a:lnSpc>
              <a:spcBef>
                <a:spcPts val="576"/>
              </a:spcBef>
              <a:buNone/>
            </a:pP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smtClean="0">
                <a:solidFill>
                  <a:schemeClr val="bg1"/>
                </a:solidFill>
              </a:rPr>
              <a:t>  </a:t>
            </a:r>
            <a:r>
              <a:rPr lang="ru-RU" sz="2100" i="1" dirty="0" smtClean="0">
                <a:solidFill>
                  <a:schemeClr val="bg1"/>
                </a:solidFill>
              </a:rPr>
              <a:t> Искусственный мех, костюмно-платьевые ткани. </a:t>
            </a:r>
          </a:p>
          <a:p>
            <a:pPr marL="97200" indent="-144000">
              <a:lnSpc>
                <a:spcPct val="80000"/>
              </a:lnSpc>
              <a:spcBef>
                <a:spcPts val="576"/>
              </a:spcBef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+mn-lt"/>
              </a:rPr>
              <a:t>Полиэфирные волокна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050" name="Picture 2" descr="Советская мода 60-х годов. - bellezza_storia - Сохраненная з…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8644" y="1484784"/>
            <a:ext cx="3233836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8831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417638"/>
            <a:ext cx="4388296" cy="4708525"/>
          </a:xfrm>
        </p:spPr>
        <p:txBody>
          <a:bodyPr>
            <a:normAutofit/>
          </a:bodyPr>
          <a:lstStyle/>
          <a:p>
            <a:pPr marL="97200" indent="-14400">
              <a:lnSpc>
                <a:spcPct val="80000"/>
              </a:lnSpc>
              <a:spcBef>
                <a:spcPts val="576"/>
              </a:spcBef>
              <a:buNone/>
            </a:pPr>
            <a:r>
              <a:rPr lang="ru-RU" sz="2100" b="1" dirty="0" smtClean="0">
                <a:solidFill>
                  <a:schemeClr val="bg1"/>
                </a:solidFill>
              </a:rPr>
              <a:t>–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smtClean="0">
                <a:solidFill>
                  <a:schemeClr val="bg1"/>
                </a:solidFill>
              </a:rPr>
              <a:t>нитрон, акрил (похожи на шерсть).</a:t>
            </a:r>
          </a:p>
          <a:p>
            <a:pPr marL="97200" indent="-14400">
              <a:spcBef>
                <a:spcPts val="576"/>
              </a:spcBef>
              <a:buNone/>
            </a:pP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smtClean="0">
                <a:solidFill>
                  <a:schemeClr val="bg1"/>
                </a:solidFill>
              </a:rPr>
              <a:t>  Характеризуются высокой прочностью и теплозащитностью, воздухопроницаемостью, средней износоустойчивостью, мягкостью, эластичностью, хорошо держат форму, низкой гигроскопичностью, электризуемостью.</a:t>
            </a:r>
          </a:p>
          <a:p>
            <a:pPr marL="97200" indent="-14400">
              <a:lnSpc>
                <a:spcPct val="80000"/>
              </a:lnSpc>
              <a:spcBef>
                <a:spcPts val="576"/>
              </a:spcBef>
              <a:buNone/>
            </a:pP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i="1" dirty="0" smtClean="0">
                <a:solidFill>
                  <a:schemeClr val="bg1"/>
                </a:solidFill>
              </a:rPr>
              <a:t>Горят </a:t>
            </a:r>
            <a:r>
              <a:rPr lang="ru-RU" sz="2100" dirty="0" smtClean="0">
                <a:solidFill>
                  <a:schemeClr val="bg1"/>
                </a:solidFill>
              </a:rPr>
              <a:t>жёлтым коптящим пламенем со вспышками, образуя твёрдый шарик.</a:t>
            </a:r>
          </a:p>
          <a:p>
            <a:pPr marL="97200" indent="-14400">
              <a:lnSpc>
                <a:spcPct val="80000"/>
              </a:lnSpc>
              <a:spcBef>
                <a:spcPts val="576"/>
              </a:spcBef>
              <a:buNone/>
            </a:pP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smtClean="0">
                <a:solidFill>
                  <a:schemeClr val="bg1"/>
                </a:solidFill>
              </a:rPr>
              <a:t> </a:t>
            </a:r>
            <a:r>
              <a:rPr lang="ru-RU" sz="2100" i="1" dirty="0" smtClean="0">
                <a:solidFill>
                  <a:schemeClr val="bg1"/>
                </a:solidFill>
              </a:rPr>
              <a:t>Искусственный мех, используют в смеси с шерстью.</a:t>
            </a:r>
            <a:endParaRPr lang="ru-RU" sz="2100" dirty="0">
              <a:solidFill>
                <a:schemeClr val="bg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+mn-lt"/>
              </a:rPr>
              <a:t>Полиакриловые волокна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074" name="Picture 2" descr="Вязание на заказ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0264" y="1600200"/>
            <a:ext cx="3634184" cy="485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7203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316288" cy="4925144"/>
          </a:xfrm>
        </p:spPr>
        <p:txBody>
          <a:bodyPr>
            <a:normAutofit/>
          </a:bodyPr>
          <a:lstStyle/>
          <a:p>
            <a:pPr marL="97200" indent="-14400">
              <a:lnSpc>
                <a:spcPct val="90000"/>
              </a:lnSpc>
              <a:spcBef>
                <a:spcPts val="576"/>
              </a:spcBef>
              <a:buNone/>
            </a:pPr>
            <a:r>
              <a:rPr lang="ru-RU" sz="2100" i="1" dirty="0" smtClean="0">
                <a:solidFill>
                  <a:schemeClr val="bg1"/>
                </a:solidFill>
              </a:rPr>
              <a:t>- лайкра, эластан, спандекс.</a:t>
            </a:r>
          </a:p>
          <a:p>
            <a:pPr marL="97200" indent="-14400">
              <a:lnSpc>
                <a:spcPct val="90000"/>
              </a:lnSpc>
              <a:spcBef>
                <a:spcPts val="576"/>
              </a:spcBef>
              <a:buNone/>
            </a:pPr>
            <a:r>
              <a:rPr lang="ru-RU" sz="2100" dirty="0" smtClean="0">
                <a:solidFill>
                  <a:schemeClr val="bg1"/>
                </a:solidFill>
              </a:rPr>
              <a:t>  Такие волокна обладают высокой эластичностью и износоустойчивостью, упругостью, растяжимостью, формоустойчивостью, несминаемостью, низкими гигиеническими свойствами, при высокой температуре плавятся.</a:t>
            </a:r>
          </a:p>
          <a:p>
            <a:pPr marL="97200" indent="-14400">
              <a:lnSpc>
                <a:spcPct val="90000"/>
              </a:lnSpc>
              <a:spcBef>
                <a:spcPts val="576"/>
              </a:spcBef>
              <a:buNone/>
            </a:pPr>
            <a:r>
              <a:rPr lang="ru-RU" sz="2100" i="1" dirty="0">
                <a:solidFill>
                  <a:schemeClr val="bg1"/>
                </a:solidFill>
              </a:rPr>
              <a:t> </a:t>
            </a:r>
            <a:r>
              <a:rPr lang="ru-RU" sz="2100" i="1" dirty="0" smtClean="0">
                <a:solidFill>
                  <a:schemeClr val="bg1"/>
                </a:solidFill>
              </a:rPr>
              <a:t> Используют эти волокна в смеси с натуральными и искусственными волокнами.</a:t>
            </a:r>
            <a:endParaRPr lang="ru-RU" sz="2100" i="1" dirty="0">
              <a:solidFill>
                <a:schemeClr val="bg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+mn-lt"/>
              </a:rPr>
              <a:t>Эластановые волокна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098" name="Picture 2" descr="Купальный костюм Fidji Lady, Beuchat. Обзор, купить Купальны…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9" y="1472915"/>
            <a:ext cx="2304256" cy="517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9876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effectLst/>
                <a:latin typeface="+mn-lt"/>
              </a:rPr>
              <a:t>Закрепление нового материала</a:t>
            </a:r>
            <a:endParaRPr lang="ru-RU" sz="4000" dirty="0">
              <a:solidFill>
                <a:srgbClr val="C00000"/>
              </a:solidFill>
              <a:effectLst/>
              <a:latin typeface="+mn-lt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63690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ru-RU" sz="4000" b="1" i="1" dirty="0">
                <a:solidFill>
                  <a:schemeClr val="bg1"/>
                </a:solidFill>
              </a:rPr>
              <a:t>Деловая игра.</a:t>
            </a:r>
          </a:p>
          <a:p>
            <a:r>
              <a:rPr lang="ru-RU" dirty="0">
                <a:solidFill>
                  <a:schemeClr val="bg1"/>
                </a:solidFill>
              </a:rPr>
              <a:t>Класс делится на группы по 4 человека: теоретик, технолог, художник, менеджер. Группам раздаю задание для творческой, проблемной работы.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Задание 1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 Выполняется </a:t>
            </a:r>
            <a:r>
              <a:rPr lang="ru-RU" dirty="0">
                <a:solidFill>
                  <a:schemeClr val="bg1"/>
                </a:solidFill>
              </a:rPr>
              <a:t>по частям ( каждая ученица занята своей частью):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•Группа </a:t>
            </a:r>
            <a:r>
              <a:rPr lang="ru-RU" dirty="0">
                <a:solidFill>
                  <a:schemeClr val="bg1"/>
                </a:solidFill>
              </a:rPr>
              <a:t>в целом - обсуждает,  подбирает модель и ткань.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•Теоретик </a:t>
            </a:r>
            <a:r>
              <a:rPr lang="ru-RU" dirty="0">
                <a:solidFill>
                  <a:schemeClr val="bg1"/>
                </a:solidFill>
              </a:rPr>
              <a:t>- дает краткие сведения о ткани.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•Художник </a:t>
            </a:r>
            <a:r>
              <a:rPr lang="ru-RU" dirty="0">
                <a:solidFill>
                  <a:schemeClr val="bg1"/>
                </a:solidFill>
              </a:rPr>
              <a:t>- рисует </a:t>
            </a:r>
            <a:r>
              <a:rPr lang="ru-RU" dirty="0" smtClean="0">
                <a:solidFill>
                  <a:schemeClr val="bg1"/>
                </a:solidFill>
              </a:rPr>
              <a:t>модель (выбирают модель из журнала).</a:t>
            </a:r>
            <a:endParaRPr lang="ru-RU" dirty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•Менеджер </a:t>
            </a:r>
            <a:r>
              <a:rPr lang="ru-RU" dirty="0">
                <a:solidFill>
                  <a:schemeClr val="bg1"/>
                </a:solidFill>
              </a:rPr>
              <a:t>- представляет весь материал в виде рекламы.</a:t>
            </a:r>
          </a:p>
          <a:p>
            <a:r>
              <a:rPr lang="ru-RU" dirty="0">
                <a:solidFill>
                  <a:schemeClr val="bg1"/>
                </a:solidFill>
              </a:rPr>
              <a:t>Задание </a:t>
            </a:r>
            <a:r>
              <a:rPr lang="ru-RU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Предложите </a:t>
            </a:r>
            <a:r>
              <a:rPr lang="ru-RU" dirty="0">
                <a:solidFill>
                  <a:schemeClr val="bg1"/>
                </a:solidFill>
              </a:rPr>
              <a:t>для понравившейся вам модели подходящий</a:t>
            </a:r>
            <a:r>
              <a:rPr lang="ru-RU" dirty="0" smtClean="0">
                <a:solidFill>
                  <a:schemeClr val="bg1"/>
                </a:solidFill>
              </a:rPr>
              <a:t>, на </a:t>
            </a:r>
            <a:r>
              <a:rPr lang="ru-RU" dirty="0">
                <a:solidFill>
                  <a:schemeClr val="bg1"/>
                </a:solidFill>
              </a:rPr>
              <a:t>ваш взгляд, вид ткани из предложенных образцов, обоснуйте свое решение.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4461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428604"/>
            <a:ext cx="81439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schemeClr val="bg1"/>
                </a:solidFill>
              </a:rPr>
              <a:t>Цели урока: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	</a:t>
            </a:r>
            <a:r>
              <a:rPr lang="ru-RU" sz="2400" i="1" dirty="0" smtClean="0">
                <a:solidFill>
                  <a:schemeClr val="bg1"/>
                </a:solidFill>
              </a:rPr>
              <a:t>Образовательная: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    Ознакомить учащихся с  технологическим процессом производства химических волокон.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Ознакомить учащихся со свойствами  тканей из искусственных и синтетических волокон.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	</a:t>
            </a:r>
            <a:r>
              <a:rPr lang="ru-RU" sz="2400" i="1" dirty="0" smtClean="0">
                <a:solidFill>
                  <a:schemeClr val="bg1"/>
                </a:solidFill>
              </a:rPr>
              <a:t>Развивающая</a:t>
            </a:r>
            <a:r>
              <a:rPr lang="ru-RU" sz="2400" dirty="0" smtClean="0">
                <a:solidFill>
                  <a:schemeClr val="bg1"/>
                </a:solidFill>
              </a:rPr>
              <a:t>: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    Способствовать формированию и развитию познавательного интереса учащихся к предмету.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Развивать логическое мышление,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творческое применение знаний и умений решать проблемные задачи.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	</a:t>
            </a:r>
            <a:r>
              <a:rPr lang="ru-RU" sz="2400" i="1" dirty="0" smtClean="0">
                <a:solidFill>
                  <a:schemeClr val="bg1"/>
                </a:solidFill>
              </a:rPr>
              <a:t>Воспитательная: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    Воспитывать бережное отношение к одежде из химических волокон.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Воспитывать уважительное отношение к труду людей.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effectLst/>
                <a:latin typeface="+mn-lt"/>
              </a:rPr>
              <a:t>Выполните задание</a:t>
            </a:r>
            <a:endParaRPr lang="ru-RU" dirty="0">
              <a:solidFill>
                <a:srgbClr val="C00000"/>
              </a:solidFill>
              <a:effectLst/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i="1" dirty="0" smtClean="0">
                <a:solidFill>
                  <a:schemeClr val="bg1"/>
                </a:solidFill>
              </a:rPr>
              <a:t>1 группа: </a:t>
            </a:r>
            <a:r>
              <a:rPr lang="ru-RU" dirty="0" smtClean="0">
                <a:solidFill>
                  <a:schemeClr val="bg1"/>
                </a:solidFill>
              </a:rPr>
              <a:t>в свойствах искусственных волокон выделите их  недостатки;</a:t>
            </a:r>
          </a:p>
          <a:p>
            <a:pPr marL="137160" indent="0">
              <a:buNone/>
            </a:pPr>
            <a:r>
              <a:rPr lang="ru-RU" i="1" dirty="0" smtClean="0">
                <a:solidFill>
                  <a:schemeClr val="bg1"/>
                </a:solidFill>
              </a:rPr>
              <a:t>2 группа: </a:t>
            </a:r>
            <a:r>
              <a:rPr lang="ru-RU" dirty="0" smtClean="0">
                <a:solidFill>
                  <a:schemeClr val="bg1"/>
                </a:solidFill>
              </a:rPr>
              <a:t>составьте список швейных изделий, которые можно сшить из искусственных тканей;</a:t>
            </a:r>
          </a:p>
          <a:p>
            <a:pPr marL="137160" indent="0">
              <a:buNone/>
            </a:pPr>
            <a:r>
              <a:rPr lang="ru-RU" i="1" dirty="0" smtClean="0">
                <a:solidFill>
                  <a:schemeClr val="bg1"/>
                </a:solidFill>
              </a:rPr>
              <a:t>3 группа</a:t>
            </a:r>
            <a:r>
              <a:rPr lang="ru-RU" dirty="0" smtClean="0">
                <a:solidFill>
                  <a:schemeClr val="bg1"/>
                </a:solidFill>
              </a:rPr>
              <a:t>: в свойствах синтетических волокон выделите их достоинства;</a:t>
            </a:r>
          </a:p>
          <a:p>
            <a:pPr marL="137160" indent="0">
              <a:buNone/>
            </a:pPr>
            <a:r>
              <a:rPr lang="ru-RU" i="1" dirty="0" smtClean="0">
                <a:solidFill>
                  <a:schemeClr val="bg1"/>
                </a:solidFill>
              </a:rPr>
              <a:t>4 группа: </a:t>
            </a:r>
            <a:r>
              <a:rPr lang="ru-RU" dirty="0" smtClean="0">
                <a:solidFill>
                  <a:schemeClr val="bg1"/>
                </a:solidFill>
              </a:rPr>
              <a:t>перечислите для изготовления каких швейных изделий используются синтетические волокна.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041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effectLst/>
                <a:latin typeface="+mn-lt"/>
              </a:rPr>
              <a:t>Список литературы и источников</a:t>
            </a:r>
            <a:endParaRPr lang="ru-RU" sz="4000" dirty="0">
              <a:solidFill>
                <a:srgbClr val="C00000"/>
              </a:solidFill>
              <a:effectLst/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  <a:hlinkClick r:id="rId2"/>
              </a:rPr>
              <a:t>Журавлёва И.Д. Ткани. Обработка. Уход. Окраска. Аппликация. Батик. – М.:Изд-во Эксмо, 2005</a:t>
            </a:r>
            <a:r>
              <a:rPr lang="ru-RU" u="sng" dirty="0" smtClean="0">
                <a:solidFill>
                  <a:schemeClr val="bg1"/>
                </a:solidFill>
                <a:hlinkClick r:id="rId2"/>
              </a:rPr>
              <a:t>.</a:t>
            </a:r>
          </a:p>
          <a:p>
            <a:r>
              <a:rPr lang="ru-RU" u="sng" dirty="0" smtClean="0">
                <a:solidFill>
                  <a:schemeClr val="bg1"/>
                </a:solidFill>
                <a:hlinkClick r:id="rId2"/>
              </a:rPr>
              <a:t>Синица Н.В. Технология ведения дома: 6 класс: учебник для учащихся общеобразовательных учреждений. – М. :Вентана – Граф,2013.</a:t>
            </a:r>
          </a:p>
          <a:p>
            <a:r>
              <a:rPr lang="ru-RU" u="sng" dirty="0" smtClean="0">
                <a:solidFill>
                  <a:schemeClr val="bg1"/>
                </a:solidFill>
                <a:hlinkClick r:id="rId2"/>
              </a:rPr>
              <a:t>Бузов Б.А. материаловедение швейного производства. 4-е издание. – М.: Легпромбытиздат, 1986.</a:t>
            </a:r>
            <a:endParaRPr lang="ru-RU" dirty="0" smtClean="0">
              <a:solidFill>
                <a:schemeClr val="bg1"/>
              </a:solidFill>
              <a:hlinkClick r:id="rId2"/>
            </a:endParaRPr>
          </a:p>
          <a:p>
            <a:r>
              <a:rPr lang="en-US" u="sng" dirty="0" smtClean="0">
                <a:solidFill>
                  <a:schemeClr val="bg1"/>
                </a:solidFill>
                <a:hlinkClick r:id="rId2"/>
              </a:rPr>
              <a:t>http</a:t>
            </a:r>
            <a:r>
              <a:rPr lang="en-US" u="sng" dirty="0">
                <a:solidFill>
                  <a:schemeClr val="bg1"/>
                </a:solidFill>
                <a:hlinkClick r:id="rId2"/>
              </a:rPr>
              <a:t>://</a:t>
            </a:r>
            <a:r>
              <a:rPr lang="en-US" u="sng" dirty="0" smtClean="0">
                <a:solidFill>
                  <a:schemeClr val="bg1"/>
                </a:solidFill>
                <a:hlinkClick r:id="rId2"/>
              </a:rPr>
              <a:t>www.ask4style.ru/materials/synthetic-fibre.htm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l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u="sng" dirty="0">
                <a:solidFill>
                  <a:srgbClr val="4100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http://gigabaza.ru/doc/99083.html</a:t>
            </a:r>
            <a:endParaRPr lang="ru-RU" u="sng" dirty="0" smtClean="0">
              <a:solidFill>
                <a:srgbClr val="4100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4423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214290"/>
            <a:ext cx="8015288" cy="1214446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rgbClr val="C00000"/>
                </a:solidFill>
                <a:effectLst/>
                <a:latin typeface="Times New Roman" pitchFamily="18" charset="0"/>
              </a:rPr>
              <a:t>Классификация</a:t>
            </a:r>
            <a:r>
              <a:rPr lang="ru-RU" sz="4000" i="1" dirty="0">
                <a:effectLst/>
                <a:latin typeface="Times New Roman" pitchFamily="18" charset="0"/>
              </a:rPr>
              <a:t> </a:t>
            </a:r>
            <a:r>
              <a:rPr lang="ru-RU" sz="4000" dirty="0">
                <a:solidFill>
                  <a:srgbClr val="C00000"/>
                </a:solidFill>
                <a:effectLst/>
                <a:latin typeface="Times New Roman" pitchFamily="18" charset="0"/>
              </a:rPr>
              <a:t>химических волокон</a:t>
            </a:r>
          </a:p>
        </p:txBody>
      </p:sp>
      <p:sp>
        <p:nvSpPr>
          <p:cNvPr id="6181" name="AutoShape 37"/>
          <p:cNvSpPr>
            <a:spLocks noChangeArrowheads="1"/>
          </p:cNvSpPr>
          <p:nvPr/>
        </p:nvSpPr>
        <p:spPr bwMode="auto">
          <a:xfrm>
            <a:off x="3000364" y="1714488"/>
            <a:ext cx="2857520" cy="646112"/>
          </a:xfrm>
          <a:prstGeom prst="flowChartAlternateProcess">
            <a:avLst/>
          </a:prstGeom>
          <a:solidFill>
            <a:srgbClr val="0000FF">
              <a:alpha val="50999"/>
            </a:srgbClr>
          </a:solidFill>
          <a:ln w="76200" cmpd="tri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800" dirty="0"/>
              <a:t> </a:t>
            </a:r>
            <a:r>
              <a:rPr lang="ru-RU" sz="1800" dirty="0" smtClean="0"/>
              <a:t> </a:t>
            </a:r>
            <a:r>
              <a:rPr lang="ru-RU" dirty="0" smtClean="0"/>
              <a:t>химические    волокна</a:t>
            </a:r>
            <a:endParaRPr lang="ru-RU" dirty="0"/>
          </a:p>
        </p:txBody>
      </p:sp>
      <p:sp>
        <p:nvSpPr>
          <p:cNvPr id="6186" name="AutoShape 42"/>
          <p:cNvSpPr>
            <a:spLocks noChangeArrowheads="1"/>
          </p:cNvSpPr>
          <p:nvPr/>
        </p:nvSpPr>
        <p:spPr bwMode="auto">
          <a:xfrm>
            <a:off x="1692275" y="2708275"/>
            <a:ext cx="2159000" cy="360363"/>
          </a:xfrm>
          <a:prstGeom prst="flowChartAlternateProcess">
            <a:avLst/>
          </a:prstGeom>
          <a:solidFill>
            <a:srgbClr val="99CC00"/>
          </a:solidFill>
          <a:ln w="38100" cmpd="dbl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800" dirty="0"/>
              <a:t> </a:t>
            </a:r>
            <a:r>
              <a:rPr lang="ru-RU" sz="1800" dirty="0" smtClean="0"/>
              <a:t>  искусственные</a:t>
            </a:r>
            <a:endParaRPr lang="ru-RU" sz="1800" dirty="0"/>
          </a:p>
        </p:txBody>
      </p:sp>
      <p:sp>
        <p:nvSpPr>
          <p:cNvPr id="6187" name="AutoShape 43"/>
          <p:cNvSpPr>
            <a:spLocks noChangeArrowheads="1"/>
          </p:cNvSpPr>
          <p:nvPr/>
        </p:nvSpPr>
        <p:spPr bwMode="auto">
          <a:xfrm>
            <a:off x="5292725" y="2708275"/>
            <a:ext cx="2159000" cy="360363"/>
          </a:xfrm>
          <a:prstGeom prst="flowChartAlternateProcess">
            <a:avLst/>
          </a:prstGeom>
          <a:solidFill>
            <a:srgbClr val="99CC00"/>
          </a:solidFill>
          <a:ln w="38100" cmpd="dbl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800" dirty="0" smtClean="0"/>
              <a:t>   синтетические</a:t>
            </a:r>
            <a:endParaRPr lang="ru-RU" sz="1800" dirty="0"/>
          </a:p>
        </p:txBody>
      </p:sp>
      <p:sp>
        <p:nvSpPr>
          <p:cNvPr id="6188" name="AutoShape 44"/>
          <p:cNvSpPr>
            <a:spLocks noChangeArrowheads="1"/>
          </p:cNvSpPr>
          <p:nvPr/>
        </p:nvSpPr>
        <p:spPr bwMode="auto">
          <a:xfrm>
            <a:off x="428596" y="3500438"/>
            <a:ext cx="1439862" cy="360363"/>
          </a:xfrm>
          <a:prstGeom prst="flowChartAlternateProcess">
            <a:avLst/>
          </a:prstGeom>
          <a:solidFill>
            <a:schemeClr val="accent1"/>
          </a:solidFill>
          <a:ln w="76200" cmpd="tri">
            <a:solidFill>
              <a:srgbClr val="FF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800" dirty="0">
                <a:solidFill>
                  <a:schemeClr val="bg1"/>
                </a:solidFill>
              </a:rPr>
              <a:t>  вискозные</a:t>
            </a:r>
          </a:p>
        </p:txBody>
      </p:sp>
      <p:sp>
        <p:nvSpPr>
          <p:cNvPr id="6190" name="AutoShape 46"/>
          <p:cNvSpPr>
            <a:spLocks noChangeArrowheads="1"/>
          </p:cNvSpPr>
          <p:nvPr/>
        </p:nvSpPr>
        <p:spPr bwMode="auto">
          <a:xfrm>
            <a:off x="2643174" y="3500438"/>
            <a:ext cx="1439862" cy="360363"/>
          </a:xfrm>
          <a:prstGeom prst="flowChartAlternateProcess">
            <a:avLst/>
          </a:prstGeom>
          <a:solidFill>
            <a:schemeClr val="accent1"/>
          </a:solidFill>
          <a:ln w="76200" cmpd="tri">
            <a:solidFill>
              <a:srgbClr val="FF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800" dirty="0">
                <a:solidFill>
                  <a:schemeClr val="bg1"/>
                </a:solidFill>
              </a:rPr>
              <a:t>ацетатные </a:t>
            </a:r>
          </a:p>
        </p:txBody>
      </p:sp>
      <p:sp>
        <p:nvSpPr>
          <p:cNvPr id="6191" name="AutoShape 47"/>
          <p:cNvSpPr>
            <a:spLocks noChangeArrowheads="1"/>
          </p:cNvSpPr>
          <p:nvPr/>
        </p:nvSpPr>
        <p:spPr bwMode="auto">
          <a:xfrm>
            <a:off x="4357686" y="4214818"/>
            <a:ext cx="1871662" cy="720725"/>
          </a:xfrm>
          <a:prstGeom prst="flowChartAlternateProcess">
            <a:avLst/>
          </a:prstGeom>
          <a:solidFill>
            <a:srgbClr val="CCFFCC"/>
          </a:solidFill>
          <a:ln w="76200" cmpd="tri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800" dirty="0"/>
              <a:t>  </a:t>
            </a:r>
            <a:r>
              <a:rPr lang="ru-RU" sz="1800" dirty="0" smtClean="0">
                <a:solidFill>
                  <a:schemeClr val="bg1"/>
                </a:solidFill>
              </a:rPr>
              <a:t>полиакрило</a:t>
            </a:r>
            <a:r>
              <a:rPr lang="ru-RU" dirty="0" smtClean="0">
                <a:solidFill>
                  <a:schemeClr val="bg1"/>
                </a:solidFill>
              </a:rPr>
              <a:t>вые 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6192" name="AutoShape 48"/>
          <p:cNvSpPr>
            <a:spLocks noChangeArrowheads="1"/>
          </p:cNvSpPr>
          <p:nvPr/>
        </p:nvSpPr>
        <p:spPr bwMode="auto">
          <a:xfrm>
            <a:off x="6715140" y="4286256"/>
            <a:ext cx="1871663" cy="571504"/>
          </a:xfrm>
          <a:prstGeom prst="flowChartAlternateProcess">
            <a:avLst/>
          </a:prstGeom>
          <a:solidFill>
            <a:srgbClr val="CCFFCC"/>
          </a:solidFill>
          <a:ln w="76200" cmpd="tri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800" dirty="0" smtClean="0">
                <a:solidFill>
                  <a:schemeClr val="bg1"/>
                </a:solidFill>
              </a:rPr>
              <a:t>    эластановые</a:t>
            </a:r>
            <a:r>
              <a:rPr lang="ru-RU" sz="1800" dirty="0" smtClean="0"/>
              <a:t> </a:t>
            </a:r>
            <a:endParaRPr lang="ru-RU" sz="1800" dirty="0"/>
          </a:p>
        </p:txBody>
      </p:sp>
      <p:sp>
        <p:nvSpPr>
          <p:cNvPr id="6193" name="AutoShape 49"/>
          <p:cNvSpPr>
            <a:spLocks noChangeArrowheads="1"/>
          </p:cNvSpPr>
          <p:nvPr/>
        </p:nvSpPr>
        <p:spPr bwMode="auto">
          <a:xfrm>
            <a:off x="4500562" y="3500438"/>
            <a:ext cx="1655762" cy="360363"/>
          </a:xfrm>
          <a:prstGeom prst="flowChartAlternateProcess">
            <a:avLst/>
          </a:prstGeom>
          <a:solidFill>
            <a:srgbClr val="CCFFCC"/>
          </a:solidFill>
          <a:ln w="76200" cmpd="tri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800" dirty="0">
                <a:solidFill>
                  <a:schemeClr val="bg1"/>
                </a:solidFill>
              </a:rPr>
              <a:t> полиэфирные</a:t>
            </a:r>
          </a:p>
        </p:txBody>
      </p:sp>
      <p:sp>
        <p:nvSpPr>
          <p:cNvPr id="6194" name="AutoShape 50"/>
          <p:cNvSpPr>
            <a:spLocks noChangeArrowheads="1"/>
          </p:cNvSpPr>
          <p:nvPr/>
        </p:nvSpPr>
        <p:spPr bwMode="auto">
          <a:xfrm>
            <a:off x="7072330" y="3500438"/>
            <a:ext cx="1655763" cy="360363"/>
          </a:xfrm>
          <a:prstGeom prst="flowChartAlternateProcess">
            <a:avLst/>
          </a:prstGeom>
          <a:solidFill>
            <a:srgbClr val="CCFFCC"/>
          </a:solidFill>
          <a:ln w="76200" cmpd="tri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800" dirty="0">
                <a:solidFill>
                  <a:schemeClr val="bg1"/>
                </a:solidFill>
              </a:rPr>
              <a:t> полиамидные</a:t>
            </a:r>
          </a:p>
        </p:txBody>
      </p:sp>
      <p:sp>
        <p:nvSpPr>
          <p:cNvPr id="6195" name="Line 51"/>
          <p:cNvSpPr>
            <a:spLocks noChangeShapeType="1"/>
          </p:cNvSpPr>
          <p:nvPr/>
        </p:nvSpPr>
        <p:spPr bwMode="auto">
          <a:xfrm flipH="1">
            <a:off x="2700338" y="2420938"/>
            <a:ext cx="8636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6196" name="Line 52"/>
          <p:cNvSpPr>
            <a:spLocks noChangeShapeType="1"/>
          </p:cNvSpPr>
          <p:nvPr/>
        </p:nvSpPr>
        <p:spPr bwMode="auto">
          <a:xfrm>
            <a:off x="5435600" y="2420938"/>
            <a:ext cx="1081088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6198" name="Line 54"/>
          <p:cNvSpPr>
            <a:spLocks noChangeShapeType="1"/>
          </p:cNvSpPr>
          <p:nvPr/>
        </p:nvSpPr>
        <p:spPr bwMode="auto">
          <a:xfrm>
            <a:off x="2339975" y="3068638"/>
            <a:ext cx="9366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6199" name="Line 55"/>
          <p:cNvSpPr>
            <a:spLocks noChangeShapeType="1"/>
          </p:cNvSpPr>
          <p:nvPr/>
        </p:nvSpPr>
        <p:spPr bwMode="auto">
          <a:xfrm flipH="1">
            <a:off x="1258888" y="3068638"/>
            <a:ext cx="108108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6200" name="Line 56"/>
          <p:cNvSpPr>
            <a:spLocks noChangeShapeType="1"/>
          </p:cNvSpPr>
          <p:nvPr/>
        </p:nvSpPr>
        <p:spPr bwMode="auto">
          <a:xfrm flipH="1">
            <a:off x="6227763" y="3068638"/>
            <a:ext cx="288925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6201" name="Line 57"/>
          <p:cNvSpPr>
            <a:spLocks noChangeShapeType="1"/>
          </p:cNvSpPr>
          <p:nvPr/>
        </p:nvSpPr>
        <p:spPr bwMode="auto">
          <a:xfrm>
            <a:off x="6516688" y="3068638"/>
            <a:ext cx="43180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6202" name="Line 58"/>
          <p:cNvSpPr>
            <a:spLocks noChangeShapeType="1"/>
          </p:cNvSpPr>
          <p:nvPr/>
        </p:nvSpPr>
        <p:spPr bwMode="auto">
          <a:xfrm>
            <a:off x="6516688" y="3068638"/>
            <a:ext cx="14398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6203" name="Line 59"/>
          <p:cNvSpPr>
            <a:spLocks noChangeShapeType="1"/>
          </p:cNvSpPr>
          <p:nvPr/>
        </p:nvSpPr>
        <p:spPr bwMode="auto">
          <a:xfrm flipH="1">
            <a:off x="5292725" y="3068638"/>
            <a:ext cx="12239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43692" cy="114300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C00000"/>
                </a:solidFill>
                <a:effectLst/>
                <a:latin typeface="+mn-lt"/>
              </a:rPr>
              <a:t>История возникновения </a:t>
            </a:r>
            <a:br>
              <a:rPr lang="ru-RU" sz="4400" dirty="0" smtClean="0">
                <a:solidFill>
                  <a:srgbClr val="C00000"/>
                </a:solidFill>
                <a:effectLst/>
                <a:latin typeface="+mn-lt"/>
              </a:rPr>
            </a:br>
            <a:r>
              <a:rPr lang="ru-RU" sz="4400" dirty="0" smtClean="0">
                <a:solidFill>
                  <a:srgbClr val="C00000"/>
                </a:solidFill>
                <a:effectLst/>
                <a:latin typeface="+mn-lt"/>
              </a:rPr>
              <a:t>искусственных волокон.</a:t>
            </a:r>
            <a:r>
              <a:rPr lang="ru-RU" sz="4000" dirty="0" smtClean="0">
                <a:solidFill>
                  <a:srgbClr val="C00000"/>
                </a:solidFill>
                <a:effectLst/>
                <a:latin typeface="+mn-lt"/>
              </a:rPr>
              <a:t> </a:t>
            </a:r>
            <a:endParaRPr lang="ru-RU" dirty="0">
              <a:solidFill>
                <a:srgbClr val="C00000"/>
              </a:solidFill>
              <a:effectLst/>
              <a:latin typeface="+mn-lt"/>
            </a:endParaRPr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715140" y="214290"/>
            <a:ext cx="216217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642910" y="2357430"/>
            <a:ext cx="7929618" cy="4143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В 1665 г. англичанин Роберт Гук 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высказал мысль о возможности получения искусственного волокна.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Ученый понял, что древесина вполне может быть сырьем для получения волокон.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 было открытие, которое помогло создать искусственные волокна.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effectLst/>
                <a:latin typeface="+mn-lt"/>
              </a:rPr>
              <a:t>История возникновения </a:t>
            </a:r>
            <a:br>
              <a:rPr lang="ru-RU" sz="4000" dirty="0" smtClean="0">
                <a:solidFill>
                  <a:srgbClr val="C00000"/>
                </a:solidFill>
                <a:effectLst/>
                <a:latin typeface="+mn-lt"/>
              </a:rPr>
            </a:br>
            <a:r>
              <a:rPr lang="ru-RU" sz="4000" dirty="0" smtClean="0">
                <a:solidFill>
                  <a:srgbClr val="C00000"/>
                </a:solidFill>
                <a:effectLst/>
                <a:latin typeface="+mn-lt"/>
              </a:rPr>
              <a:t>искусственных волокон. </a:t>
            </a:r>
            <a:endParaRPr lang="ru-RU" sz="4000" dirty="0"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1891 г. молодые английские химики Чарльз Кросс и Эдвард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Бивен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открыли процесс получения вискозы: они предложили обрабатывать целлюлозу едким натрием и сероуглеродом. Полученная жидкость после продавливания через отверстия и обработки кислотой давала тонкую и прочную нить.</a:t>
            </a:r>
          </a:p>
          <a:p>
            <a:pPr marL="0" indent="0" algn="just">
              <a:buNone/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В России первый завод по  производству искусственного  шелка был построен в Мытищах,  и в 1913 году он дал первую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продукцию.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071546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C00000"/>
                </a:solidFill>
                <a:latin typeface="+mn-lt"/>
              </a:rPr>
              <a:t>  </a:t>
            </a:r>
            <a:r>
              <a:rPr lang="ru-RU" sz="4000" dirty="0" smtClean="0">
                <a:solidFill>
                  <a:srgbClr val="C00000"/>
                </a:solidFill>
                <a:effectLst/>
                <a:latin typeface="+mn-lt"/>
              </a:rPr>
              <a:t>Получение искусственных волокон</a:t>
            </a:r>
            <a:endParaRPr lang="ru-RU" sz="4000" dirty="0">
              <a:solidFill>
                <a:srgbClr val="C00000"/>
              </a:solidFill>
              <a:effectLst/>
              <a:latin typeface="+mn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42844" y="1000108"/>
            <a:ext cx="6000792" cy="5126055"/>
          </a:xfrm>
        </p:spPr>
        <p:txBody>
          <a:bodyPr/>
          <a:lstStyle/>
          <a:p>
            <a:pPr marL="95250" indent="0">
              <a:buNone/>
            </a:pP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Сырьём для получения искусственных волокон служит целлюлозы, получаемая из древесины ели, отходов хлопка и молока</a:t>
            </a:r>
          </a:p>
          <a:p>
            <a:pPr marL="9525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Схема получения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вискозной ткани</a:t>
            </a:r>
          </a:p>
        </p:txBody>
      </p:sp>
      <p:pic>
        <p:nvPicPr>
          <p:cNvPr id="6" name="Picture 4" descr="сканирование00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 rot="5400000">
            <a:off x="5034082" y="2748081"/>
            <a:ext cx="5500700" cy="2719137"/>
          </a:xfrm>
          <a:noFill/>
          <a:ln/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867935"/>
              </p:ext>
            </p:extLst>
          </p:nvPr>
        </p:nvGraphicFramePr>
        <p:xfrm>
          <a:off x="285720" y="2786058"/>
          <a:ext cx="5857917" cy="3789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17"/>
              </a:tblGrid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Древесина – еловая щепа</a:t>
                      </a:r>
                      <a:endParaRPr lang="ru-RU" sz="20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79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Целлюлоза (в виде листов картона)</a:t>
                      </a:r>
                      <a:endParaRPr lang="ru-RU" sz="20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56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Приготовление вискозы (жидкость) </a:t>
                      </a:r>
                      <a:endParaRPr lang="ru-RU" sz="20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79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Формирование волокон из раствора</a:t>
                      </a:r>
                      <a:endParaRPr lang="ru-RU" sz="20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6637"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ru-RU" sz="20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Текстильная обработка волокон   (вытягивание, кручение, перемотка) </a:t>
                      </a:r>
                      <a:endParaRPr lang="ru-RU" sz="20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3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Ткацкое производство (ткани) </a:t>
                      </a:r>
                      <a:endParaRPr lang="ru-RU" sz="20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29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Отделочное производство (отделка ткани)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20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Oval 7"/>
          <p:cNvSpPr>
            <a:spLocks noChangeArrowheads="1"/>
          </p:cNvSpPr>
          <p:nvPr/>
        </p:nvSpPr>
        <p:spPr bwMode="auto">
          <a:xfrm>
            <a:off x="7323156" y="1463662"/>
            <a:ext cx="360363" cy="4333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1</a:t>
            </a:r>
            <a:endParaRPr lang="ru-RU" dirty="0"/>
          </a:p>
        </p:txBody>
      </p:sp>
      <p:sp>
        <p:nvSpPr>
          <p:cNvPr id="15" name="Oval 8"/>
          <p:cNvSpPr>
            <a:spLocks noChangeArrowheads="1"/>
          </p:cNvSpPr>
          <p:nvPr/>
        </p:nvSpPr>
        <p:spPr bwMode="auto">
          <a:xfrm>
            <a:off x="6715140" y="2643182"/>
            <a:ext cx="360363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2</a:t>
            </a:r>
            <a:endParaRPr lang="ru-RU" dirty="0"/>
          </a:p>
        </p:txBody>
      </p:sp>
      <p:sp>
        <p:nvSpPr>
          <p:cNvPr id="16" name="Oval 9"/>
          <p:cNvSpPr>
            <a:spLocks noChangeArrowheads="1"/>
          </p:cNvSpPr>
          <p:nvPr/>
        </p:nvSpPr>
        <p:spPr bwMode="auto">
          <a:xfrm>
            <a:off x="7215206" y="3929066"/>
            <a:ext cx="360362" cy="4333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3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429388" y="5934670"/>
            <a:ext cx="27146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1.Прядильный раствор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2.Фильера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3.Волокна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429684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effectLst/>
                <a:latin typeface="+mn-lt"/>
              </a:rPr>
              <a:t>Способы формования нитей из раствора</a:t>
            </a:r>
            <a:endParaRPr lang="ru-RU" sz="4000" dirty="0">
              <a:solidFill>
                <a:srgbClr val="C00000"/>
              </a:solidFill>
              <a:effectLst/>
              <a:latin typeface="+mn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4488"/>
            <a:ext cx="4495800" cy="4525963"/>
          </a:xfrm>
        </p:spPr>
        <p:txBody>
          <a:bodyPr/>
          <a:lstStyle/>
          <a:p>
            <a:pPr marL="179388" indent="-1588">
              <a:buNone/>
            </a:pPr>
            <a:r>
              <a:rPr lang="ru-RU" dirty="0" smtClean="0">
                <a:solidFill>
                  <a:schemeClr val="bg1"/>
                </a:solidFill>
              </a:rPr>
              <a:t>Формование нитей из раствора </a:t>
            </a:r>
            <a:r>
              <a:rPr lang="ru-RU" b="1" i="1" dirty="0" smtClean="0">
                <a:solidFill>
                  <a:schemeClr val="bg1"/>
                </a:solidFill>
              </a:rPr>
              <a:t>сухим способом:</a:t>
            </a:r>
          </a:p>
          <a:p>
            <a:pPr marL="179388" indent="-1588">
              <a:buNone/>
            </a:pPr>
            <a:r>
              <a:rPr lang="ru-RU" dirty="0" smtClean="0">
                <a:solidFill>
                  <a:schemeClr val="bg1"/>
                </a:solidFill>
              </a:rPr>
              <a:t>1.фильтр</a:t>
            </a:r>
          </a:p>
          <a:p>
            <a:pPr marL="179388" indent="-1588">
              <a:buNone/>
            </a:pPr>
            <a:r>
              <a:rPr lang="ru-RU" dirty="0" smtClean="0">
                <a:solidFill>
                  <a:schemeClr val="bg1"/>
                </a:solidFill>
              </a:rPr>
              <a:t>2. фильера</a:t>
            </a:r>
          </a:p>
          <a:p>
            <a:pPr marL="179388" indent="-1588">
              <a:buNone/>
            </a:pPr>
            <a:r>
              <a:rPr lang="ru-RU" dirty="0" smtClean="0">
                <a:solidFill>
                  <a:schemeClr val="bg1"/>
                </a:solidFill>
              </a:rPr>
              <a:t>3. нити</a:t>
            </a:r>
          </a:p>
          <a:p>
            <a:pPr marL="179388" indent="-1588">
              <a:buNone/>
            </a:pPr>
            <a:r>
              <a:rPr lang="ru-RU" dirty="0" smtClean="0">
                <a:solidFill>
                  <a:schemeClr val="bg1"/>
                </a:solidFill>
              </a:rPr>
              <a:t>4. обдувочная шахта</a:t>
            </a:r>
          </a:p>
          <a:p>
            <a:pPr marL="179388" indent="-1588">
              <a:buNone/>
            </a:pPr>
            <a:r>
              <a:rPr lang="ru-RU" dirty="0" smtClean="0">
                <a:solidFill>
                  <a:schemeClr val="bg1"/>
                </a:solidFill>
              </a:rPr>
              <a:t>5. замасливающий ролик</a:t>
            </a:r>
          </a:p>
          <a:p>
            <a:pPr marL="179388" indent="-1588">
              <a:buNone/>
            </a:pPr>
            <a:r>
              <a:rPr lang="ru-RU" dirty="0" smtClean="0">
                <a:solidFill>
                  <a:schemeClr val="bg1"/>
                </a:solidFill>
              </a:rPr>
              <a:t>6. приёмная бобина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85860"/>
            <a:ext cx="321471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effectLst/>
                <a:latin typeface="+mn-lt"/>
              </a:rPr>
              <a:t>Способы формования нитей из   раствора</a:t>
            </a:r>
            <a:endParaRPr lang="ru-RU" sz="4000" dirty="0">
              <a:solidFill>
                <a:srgbClr val="C00000"/>
              </a:solidFill>
              <a:effectLst/>
              <a:latin typeface="+mn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57364"/>
            <a:ext cx="4038600" cy="4268799"/>
          </a:xfrm>
        </p:spPr>
        <p:txBody>
          <a:bodyPr/>
          <a:lstStyle/>
          <a:p>
            <a:pPr marL="17780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Формование нитей из раствора  </a:t>
            </a:r>
            <a:r>
              <a:rPr lang="ru-RU" b="1" i="1" dirty="0" smtClean="0">
                <a:solidFill>
                  <a:schemeClr val="bg1"/>
                </a:solidFill>
              </a:rPr>
              <a:t>мокрым способом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pPr marL="692150" indent="-514350">
              <a:buNone/>
            </a:pPr>
            <a:r>
              <a:rPr lang="ru-RU" dirty="0" smtClean="0">
                <a:solidFill>
                  <a:schemeClr val="bg1"/>
                </a:solidFill>
              </a:rPr>
              <a:t>1. фильтр</a:t>
            </a:r>
          </a:p>
          <a:p>
            <a:pPr marL="692150" indent="-514350">
              <a:buNone/>
            </a:pPr>
            <a:r>
              <a:rPr lang="ru-RU" dirty="0" smtClean="0">
                <a:solidFill>
                  <a:schemeClr val="bg1"/>
                </a:solidFill>
              </a:rPr>
              <a:t>2. фильера</a:t>
            </a:r>
          </a:p>
          <a:p>
            <a:pPr marL="692150" indent="-514350">
              <a:buNone/>
            </a:pPr>
            <a:r>
              <a:rPr lang="ru-RU" dirty="0" smtClean="0">
                <a:solidFill>
                  <a:schemeClr val="bg1"/>
                </a:solidFill>
              </a:rPr>
              <a:t>3. нити</a:t>
            </a:r>
          </a:p>
          <a:p>
            <a:pPr marL="692150" indent="-514350">
              <a:buNone/>
            </a:pPr>
            <a:r>
              <a:rPr lang="ru-RU" dirty="0" smtClean="0">
                <a:solidFill>
                  <a:schemeClr val="bg1"/>
                </a:solidFill>
              </a:rPr>
              <a:t>4. осадительная ванна</a:t>
            </a:r>
          </a:p>
          <a:p>
            <a:pPr marL="692150" indent="-514350">
              <a:buNone/>
            </a:pPr>
            <a:r>
              <a:rPr lang="ru-RU" dirty="0" smtClean="0">
                <a:solidFill>
                  <a:schemeClr val="bg1"/>
                </a:solidFill>
              </a:rPr>
              <a:t>5. приёмная бобина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00174"/>
            <a:ext cx="3929089" cy="5150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9001156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effectLst/>
                <a:latin typeface="+mn-lt"/>
              </a:rPr>
              <a:t>Получение синтетических волокон</a:t>
            </a:r>
            <a:endParaRPr lang="ru-RU" sz="4000" dirty="0">
              <a:solidFill>
                <a:srgbClr val="C00000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214422"/>
            <a:ext cx="2828916" cy="4286281"/>
          </a:xfrm>
        </p:spPr>
        <p:txBody>
          <a:bodyPr>
            <a:normAutofit/>
          </a:bodyPr>
          <a:lstStyle/>
          <a:p>
            <a:pPr marL="15875" indent="-15875"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bg1"/>
                </a:solidFill>
              </a:rPr>
              <a:t>Сырьём для получения синтетических волокон служат продукты переработки каменного угля и нефти, природный газ.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14678" y="2928934"/>
            <a:ext cx="6215106" cy="3643338"/>
          </a:xfrm>
        </p:spPr>
        <p:txBody>
          <a:bodyPr>
            <a:normAutofit/>
          </a:bodyPr>
          <a:lstStyle/>
          <a:p>
            <a:pPr marL="95250" indent="0">
              <a:buNone/>
            </a:pPr>
            <a:r>
              <a:rPr lang="ru-RU" sz="2800" dirty="0" smtClean="0"/>
              <a:t>Производство:</a:t>
            </a:r>
            <a:endParaRPr lang="ru-RU" sz="2800" dirty="0" smtClean="0">
              <a:solidFill>
                <a:schemeClr val="bg1"/>
              </a:solidFill>
            </a:endParaRPr>
          </a:p>
          <a:p>
            <a:pPr marL="95250" indent="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1. Предварительная обработка сырья.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2. Приготовление прядильного раствора.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3. Формование нитей.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4. Отделка.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5. Текстильная переработка.</a:t>
            </a:r>
          </a:p>
          <a:p>
            <a:pPr marL="9525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680</TotalTime>
  <Words>1032</Words>
  <Application>Microsoft Office PowerPoint</Application>
  <PresentationFormat>Экран (4:3)</PresentationFormat>
  <Paragraphs>147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Производство  ХИМИЧЕСКИХ  ВОЛОКОН</vt:lpstr>
      <vt:lpstr>Слайд 2</vt:lpstr>
      <vt:lpstr>Классификация химических волокон</vt:lpstr>
      <vt:lpstr>История возникновения  искусственных волокон. </vt:lpstr>
      <vt:lpstr>История возникновения  искусственных волокон. </vt:lpstr>
      <vt:lpstr>  Получение искусственных волокон</vt:lpstr>
      <vt:lpstr>Способы формования нитей из раствора</vt:lpstr>
      <vt:lpstr>Способы формования нитей из   раствора</vt:lpstr>
      <vt:lpstr>Получение синтетических волокон</vt:lpstr>
      <vt:lpstr>             Способы формования                         нитей </vt:lpstr>
      <vt:lpstr>Свойства волокон повторим</vt:lpstr>
      <vt:lpstr>Свойства искусственных тканей</vt:lpstr>
      <vt:lpstr>Свойства искусственных тканей</vt:lpstr>
      <vt:lpstr>Свойства синтетических волокон</vt:lpstr>
      <vt:lpstr>Полиамидные волокна</vt:lpstr>
      <vt:lpstr>Полиэфирные волокна</vt:lpstr>
      <vt:lpstr>Полиакриловые волокна</vt:lpstr>
      <vt:lpstr>Эластановые волокна</vt:lpstr>
      <vt:lpstr>Закрепление нового материала</vt:lpstr>
      <vt:lpstr>Выполните задание</vt:lpstr>
      <vt:lpstr>Список литературы и источников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Производство  ХИМИЧЕСКИХ  ВОЛОКОН</dc:title>
  <dc:creator>Надежда</dc:creator>
  <cp:lastModifiedBy>User</cp:lastModifiedBy>
  <cp:revision>74</cp:revision>
  <dcterms:created xsi:type="dcterms:W3CDTF">2014-07-30T18:27:14Z</dcterms:created>
  <dcterms:modified xsi:type="dcterms:W3CDTF">2014-09-12T07:07:12Z</dcterms:modified>
</cp:coreProperties>
</file>