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7" r:id="rId12"/>
    <p:sldId id="265" r:id="rId13"/>
    <p:sldId id="268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071602" y="1428736"/>
            <a:ext cx="111402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Случайные события и их вероятность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Рисунок 4" descr="dice-3D-inspirational-desktop-wall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3143248"/>
            <a:ext cx="3643338" cy="29644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Относительной частотой случайного события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называется отношение числа появлений этого события к общему числу проведенных экспериментов.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Классическое определение вероятности</a:t>
            </a:r>
            <a:endParaRPr lang="en-US" sz="4000" dirty="0" smtClean="0"/>
          </a:p>
          <a:p>
            <a:pPr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Вероятностью  Р случайного события А называют отношение числа благоприятных исходов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к числу всех возможных исходов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(для испытаний с равновозможными попарно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несовместными исходами).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214346" y="3786190"/>
            <a:ext cx="89692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                                         </a:t>
            </a:r>
          </a:p>
          <a:p>
            <a:pPr algn="ctr"/>
            <a:endParaRPr lang="en-US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P(A)=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m/n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cap="none" dirty="0" smtClean="0">
                <a:ln/>
                <a:solidFill>
                  <a:schemeClr val="accent3"/>
                </a:solidFill>
              </a:rPr>
              <a:t>Самостоятельная работа:</a:t>
            </a: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1.В школе 600 человек. Из них 3 ученика хулиганы . Какова вероятность того, что один из них попадется директору на глаза?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2. В сборнике билетов по биологии всего 55 билетов ,в 11 из них встречается вопрос по ботанике. Найдите вероятность того, что в случайно выбранном билете ученику достанется вопрос не по ботанике.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Ответы.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1.    0,005</a:t>
            </a:r>
          </a:p>
          <a:p>
            <a:pPr>
              <a:buNone/>
            </a:pPr>
            <a:r>
              <a:rPr lang="ru-RU" dirty="0" smtClean="0"/>
              <a:t>     2.    0,8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endParaRPr lang="ru-RU" dirty="0"/>
          </a:p>
        </p:txBody>
      </p:sp>
      <p:pic>
        <p:nvPicPr>
          <p:cNvPr id="5" name="Picture 6" descr="j0232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357562"/>
            <a:ext cx="328614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cap="none" dirty="0" smtClean="0">
                <a:ln/>
                <a:solidFill>
                  <a:schemeClr val="accent3"/>
                </a:solidFill>
              </a:rPr>
              <a:t>Итоги урока:</a:t>
            </a:r>
            <a:endParaRPr lang="ru-RU" sz="48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86842" cy="487375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1.Определите новые знания ,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которые открыты на уроке.</a:t>
            </a:r>
          </a:p>
          <a:p>
            <a:pPr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2. Сформулируйте цель, которая стояла перед вами.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Определите ,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достигнута ли цель.</a:t>
            </a:r>
            <a:endParaRPr lang="ru-RU" dirty="0" smtClean="0"/>
          </a:p>
        </p:txBody>
      </p:sp>
      <p:pic>
        <p:nvPicPr>
          <p:cNvPr id="6" name="Рисунок 5" descr="1386015792_1385601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3357562"/>
            <a:ext cx="4476758" cy="328614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 События, которые в одних и тех же условиях могут произойти , а могут и не произойти,</a:t>
            </a:r>
            <a:r>
              <a:rPr lang="en-US" b="1" dirty="0" smtClean="0"/>
              <a:t> </a:t>
            </a:r>
            <a:r>
              <a:rPr lang="ru-RU" b="1" dirty="0" smtClean="0"/>
              <a:t>называют </a:t>
            </a:r>
            <a:r>
              <a:rPr lang="ru-RU" b="1" dirty="0" smtClean="0">
                <a:solidFill>
                  <a:srgbClr val="FF0000"/>
                </a:solidFill>
              </a:rPr>
              <a:t>случайным</a:t>
            </a:r>
            <a:r>
              <a:rPr lang="ru-RU" b="1" dirty="0" smtClean="0">
                <a:solidFill>
                  <a:srgbClr val="FF0000"/>
                </a:solidFill>
              </a:rPr>
              <a:t>и.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/>
              <a:t>2. События, которые в данных условиях никогда не происходят, называют </a:t>
            </a:r>
            <a:r>
              <a:rPr lang="ru-RU" b="1" dirty="0" smtClean="0">
                <a:solidFill>
                  <a:srgbClr val="FF0000"/>
                </a:solidFill>
              </a:rPr>
              <a:t>невозможными.</a:t>
            </a:r>
          </a:p>
          <a:p>
            <a:pPr>
              <a:buNone/>
            </a:pPr>
            <a:r>
              <a:rPr lang="ru-RU" b="1" dirty="0" smtClean="0"/>
              <a:t>3. События, которые в данных условиях происходят всегда ,называют </a:t>
            </a:r>
            <a:r>
              <a:rPr lang="ru-RU" b="1" dirty="0" smtClean="0">
                <a:solidFill>
                  <a:srgbClr val="FF0000"/>
                </a:solidFill>
              </a:rPr>
              <a:t>достоверными.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200" b="1" cap="none" dirty="0" smtClean="0">
                <a:ln/>
                <a:solidFill>
                  <a:schemeClr val="accent3"/>
                </a:solidFill>
              </a:rPr>
              <a:t>Выпишите номера </a:t>
            </a:r>
            <a:r>
              <a:rPr lang="ru-RU" sz="3200" b="1" i="1" cap="none" dirty="0" smtClean="0">
                <a:ln/>
                <a:solidFill>
                  <a:schemeClr val="accent3"/>
                </a:solidFill>
              </a:rPr>
              <a:t>невозможных, достоверных</a:t>
            </a:r>
            <a:r>
              <a:rPr lang="ru-RU" sz="3200" b="1" cap="none" dirty="0" smtClean="0">
                <a:ln/>
                <a:solidFill>
                  <a:schemeClr val="accent3"/>
                </a:solidFill>
              </a:rPr>
              <a:t> и </a:t>
            </a:r>
            <a:r>
              <a:rPr lang="ru-RU" sz="3200" b="1" i="1" cap="none" dirty="0" smtClean="0">
                <a:ln/>
                <a:solidFill>
                  <a:schemeClr val="accent3"/>
                </a:solidFill>
              </a:rPr>
              <a:t>случайных событий:</a:t>
            </a:r>
            <a:endParaRPr lang="ru-RU" sz="3200" b="1" i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В условиях земного тяготения подброшенная монета непременно упадет вниз.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2. После зимы наступит лето.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3. По дороге в школу вы встретите учителя математики.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4.На олимпиаде в Сочи 2014 года победила сборная России.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5.Вы плаваете в реке Волга ,а навстречу вам акула.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6. Вы выиграете, участвуя в лотерее.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cap="none" dirty="0" smtClean="0">
                <a:ln/>
                <a:solidFill>
                  <a:schemeClr val="accent3"/>
                </a:solidFill>
              </a:rPr>
              <a:t>Ответы:</a:t>
            </a: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Невозможные события: 2,5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Достоверные события: 1,4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Случайные события: 3,6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cap="none" dirty="0" smtClean="0">
                <a:ln/>
                <a:solidFill>
                  <a:schemeClr val="accent3"/>
                </a:solidFill>
              </a:rPr>
              <a:t>Какие события могут произойти одновременно?</a:t>
            </a: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 «Сейчас утро» - «сейчас идет снег».</a:t>
            </a:r>
          </a:p>
          <a:p>
            <a:pPr>
              <a:buNone/>
            </a:pPr>
            <a:r>
              <a:rPr lang="ru-RU" b="1" dirty="0" smtClean="0"/>
              <a:t>2. «Наступила ночь»- «наступил день».</a:t>
            </a:r>
          </a:p>
          <a:p>
            <a:pPr>
              <a:buNone/>
            </a:pPr>
            <a:r>
              <a:rPr lang="ru-RU" b="1" dirty="0" smtClean="0"/>
              <a:t>3. «Сейчас утро» - «сейчас месяц март».</a:t>
            </a:r>
          </a:p>
          <a:p>
            <a:pPr>
              <a:buNone/>
            </a:pPr>
            <a:r>
              <a:rPr lang="ru-RU" b="1" dirty="0" smtClean="0"/>
              <a:t>4. « Человек читает» – «человек спит».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2. «Наступила ночь»- «наступил день».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4. « Человек читает» – «человек спит».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Несовместными</a:t>
            </a:r>
            <a:r>
              <a:rPr lang="ru-RU" sz="3600" b="1" dirty="0" smtClean="0"/>
              <a:t> </a:t>
            </a:r>
            <a:endParaRPr lang="en-US" sz="3600" b="1" dirty="0" smtClean="0"/>
          </a:p>
          <a:p>
            <a:pPr algn="ctr">
              <a:buNone/>
            </a:pPr>
            <a:r>
              <a:rPr lang="ru-RU" sz="3200" b="1" dirty="0" smtClean="0"/>
              <a:t>называют такие события, которые в рассматриваемом эксперименте не могут произойти одновременно.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429652" cy="129697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dirty="0" smtClean="0">
                <a:ln/>
                <a:solidFill>
                  <a:schemeClr val="accent3"/>
                </a:solidFill>
              </a:rPr>
              <a:t>Найдите пару совместных событий:</a:t>
            </a:r>
            <a:endParaRPr lang="ru-RU" sz="44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285992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1. «Коля получил за итоговый тест по алгебре 10б.» – «Оля получила за итоговый тест 10б.»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2. «Коля получил за итоговый тест по алгебре 10б.» – « Коля получил за итоговый тест 2б.»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 помощью какой числовой характеристики можно оценить, какой из двух прогнозов об исходе броска игральной кости более правдоподобен: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1.Выпадет максимальное число очков 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Выпадет четное число очков.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:\Documents and Settings\1\Рабочий стол\Картинки\Картиноидыыы\31590337_bon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4500570"/>
            <a:ext cx="2678112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</TotalTime>
  <Words>465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Слайд 1</vt:lpstr>
      <vt:lpstr>Слайд 2</vt:lpstr>
      <vt:lpstr>Выпишите номера невозможных, достоверных и случайных событий:</vt:lpstr>
      <vt:lpstr>Ответы:</vt:lpstr>
      <vt:lpstr>Какие события могут произойти одновременно?</vt:lpstr>
      <vt:lpstr>Слайд 6</vt:lpstr>
      <vt:lpstr>Слайд 7</vt:lpstr>
      <vt:lpstr>Найдите пару совместных событий:</vt:lpstr>
      <vt:lpstr>Слайд 9</vt:lpstr>
      <vt:lpstr>Слайд 10</vt:lpstr>
      <vt:lpstr>Слайд 11</vt:lpstr>
      <vt:lpstr>Самостоятельная работа:</vt:lpstr>
      <vt:lpstr>Слайд 13</vt:lpstr>
      <vt:lpstr>Итоги урока: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Случайные события и их вероятность</dc:title>
  <cp:lastModifiedBy>Admin</cp:lastModifiedBy>
  <cp:revision>21</cp:revision>
  <dcterms:modified xsi:type="dcterms:W3CDTF">2015-03-15T13:25:58Z</dcterms:modified>
</cp:coreProperties>
</file>