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9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3" autoAdjust="0"/>
    <p:restoredTop sz="94660"/>
  </p:normalViewPr>
  <p:slideViewPr>
    <p:cSldViewPr>
      <p:cViewPr>
        <p:scale>
          <a:sx n="60" d="100"/>
          <a:sy n="60" d="100"/>
        </p:scale>
        <p:origin x="-183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2012-2013 начало уч.г. </c:v>
                </c:pt>
                <c:pt idx="1">
                  <c:v>2012-2013 конец уч.г.</c:v>
                </c:pt>
                <c:pt idx="2">
                  <c:v>2013 середина уч.г.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</c:v>
                </c:pt>
                <c:pt idx="1">
                  <c:v>65</c:v>
                </c:pt>
                <c:pt idx="2">
                  <c:v>74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2012-2013 начало уч.г. </c:v>
                </c:pt>
                <c:pt idx="1">
                  <c:v>2012-2013 конец уч.г.</c:v>
                </c:pt>
                <c:pt idx="2">
                  <c:v>2013 середина уч.г.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36</c:v>
                </c:pt>
                <c:pt idx="1">
                  <c:v>23</c:v>
                </c:pt>
                <c:pt idx="2">
                  <c:v>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2012-2013 начало уч.г. </c:v>
                </c:pt>
                <c:pt idx="1">
                  <c:v>2012-2013 конец уч.г.</c:v>
                </c:pt>
                <c:pt idx="2">
                  <c:v>2013 середина уч.г.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21</c:v>
                </c:pt>
                <c:pt idx="1">
                  <c:v>12</c:v>
                </c:pt>
                <c:pt idx="2">
                  <c:v>7</c:v>
                </c:pt>
              </c:numCache>
            </c:numRef>
          </c:val>
        </c:ser>
        <c:dLbls>
          <c:showVal val="1"/>
        </c:dLbls>
        <c:gapWidth val="75"/>
        <c:axId val="91235456"/>
        <c:axId val="96574464"/>
      </c:barChart>
      <c:catAx>
        <c:axId val="912354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6574464"/>
        <c:crosses val="autoZero"/>
        <c:auto val="1"/>
        <c:lblAlgn val="ctr"/>
        <c:lblOffset val="100"/>
      </c:catAx>
      <c:valAx>
        <c:axId val="9657446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123545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0B930-AABD-4A97-A2D2-5781E62F26E9}" type="doc">
      <dgm:prSet loTypeId="urn:microsoft.com/office/officeart/2005/8/layout/pyramid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285E8C2-5CEA-4188-ADF6-E1878D3CC160}">
      <dgm:prSet custT="1"/>
      <dgm:spPr/>
      <dgm:t>
        <a:bodyPr/>
        <a:lstStyle/>
        <a:p>
          <a:pPr algn="ctr"/>
          <a:r>
            <a:rPr lang="ru-RU" sz="1400" dirty="0" smtClean="0">
              <a:latin typeface="+mj-lt"/>
              <a:cs typeface="Times New Roman" panose="02020603050405020304" pitchFamily="18" charset="0"/>
            </a:rPr>
            <a:t>Опыт творческой деятельности в использовании различных средств организации праздника</a:t>
          </a:r>
        </a:p>
      </dgm:t>
    </dgm:pt>
    <dgm:pt modelId="{8831ED54-7AED-4678-AF33-F20E3C6BDDC8}" type="parTrans" cxnId="{655342F4-BFAF-4E9C-BA31-77054E25DF1E}">
      <dgm:prSet/>
      <dgm:spPr/>
      <dgm:t>
        <a:bodyPr/>
        <a:lstStyle/>
        <a:p>
          <a:endParaRPr lang="ru-RU"/>
        </a:p>
      </dgm:t>
    </dgm:pt>
    <dgm:pt modelId="{3A609AA6-10B8-446E-9F0C-72BEE7979708}" type="sibTrans" cxnId="{655342F4-BFAF-4E9C-BA31-77054E25DF1E}">
      <dgm:prSet/>
      <dgm:spPr/>
      <dgm:t>
        <a:bodyPr/>
        <a:lstStyle/>
        <a:p>
          <a:endParaRPr lang="ru-RU"/>
        </a:p>
      </dgm:t>
    </dgm:pt>
    <dgm:pt modelId="{818D3A7B-0DB9-4754-8EB1-D555932D4CDD}">
      <dgm:prSet custT="1"/>
      <dgm:spPr/>
      <dgm:t>
        <a:bodyPr/>
        <a:lstStyle/>
        <a:p>
          <a:pPr algn="ctr"/>
          <a:r>
            <a:rPr lang="ru-RU" sz="1600" b="1" dirty="0" err="1" smtClean="0">
              <a:latin typeface="+mj-lt"/>
              <a:cs typeface="Times New Roman" panose="02020603050405020304" pitchFamily="18" charset="0"/>
            </a:rPr>
            <a:t>Метатекст</a:t>
          </a:r>
          <a:r>
            <a:rPr lang="ru-RU" sz="1600" b="1" dirty="0" smtClean="0">
              <a:latin typeface="+mj-lt"/>
              <a:cs typeface="Times New Roman" panose="02020603050405020304" pitchFamily="18" charset="0"/>
            </a:rPr>
            <a:t> культуры праздника: </a:t>
          </a:r>
          <a:r>
            <a:rPr lang="ru-RU" sz="1600" dirty="0" smtClean="0">
              <a:latin typeface="+mj-lt"/>
              <a:cs typeface="Times New Roman" panose="02020603050405020304" pitchFamily="18" charset="0"/>
            </a:rPr>
            <a:t>традиции, обряды, события</a:t>
          </a:r>
        </a:p>
      </dgm:t>
    </dgm:pt>
    <dgm:pt modelId="{D88D51AD-2D08-411B-9CA5-12B4F9034200}" type="parTrans" cxnId="{B8E13167-2A66-451D-853A-F9E56EF523AF}">
      <dgm:prSet/>
      <dgm:spPr/>
      <dgm:t>
        <a:bodyPr/>
        <a:lstStyle/>
        <a:p>
          <a:endParaRPr lang="ru-RU"/>
        </a:p>
      </dgm:t>
    </dgm:pt>
    <dgm:pt modelId="{BDF0434C-0A04-43B8-B43B-8DB8501E6BDA}" type="sibTrans" cxnId="{B8E13167-2A66-451D-853A-F9E56EF523AF}">
      <dgm:prSet/>
      <dgm:spPr/>
      <dgm:t>
        <a:bodyPr/>
        <a:lstStyle/>
        <a:p>
          <a:endParaRPr lang="ru-RU"/>
        </a:p>
      </dgm:t>
    </dgm:pt>
    <dgm:pt modelId="{DC1A8506-C891-4CE0-AC3B-2DE46AFDC62D}">
      <dgm:prSet custT="1"/>
      <dgm:spPr/>
      <dgm:t>
        <a:bodyPr/>
        <a:lstStyle/>
        <a:p>
          <a:pPr algn="ctr"/>
          <a:r>
            <a:rPr lang="ru-RU" sz="1400" dirty="0" smtClean="0">
              <a:latin typeface="+mj-lt"/>
              <a:cs typeface="Times New Roman" panose="02020603050405020304" pitchFamily="18" charset="0"/>
            </a:rPr>
            <a:t>Ценностное отношение к себе, другим людям, природе, культуре, собственной деятельности</a:t>
          </a:r>
        </a:p>
      </dgm:t>
    </dgm:pt>
    <dgm:pt modelId="{5037BBDA-6747-4B0E-88EF-003CEFEDE757}" type="parTrans" cxnId="{5029F7F2-6FE0-45B1-AEB7-1D5F95B22099}">
      <dgm:prSet/>
      <dgm:spPr/>
      <dgm:t>
        <a:bodyPr/>
        <a:lstStyle/>
        <a:p>
          <a:endParaRPr lang="ru-RU"/>
        </a:p>
      </dgm:t>
    </dgm:pt>
    <dgm:pt modelId="{8960C5BE-1AD1-4F50-ACE8-140A801CA9AE}" type="sibTrans" cxnId="{5029F7F2-6FE0-45B1-AEB7-1D5F95B22099}">
      <dgm:prSet/>
      <dgm:spPr/>
      <dgm:t>
        <a:bodyPr/>
        <a:lstStyle/>
        <a:p>
          <a:endParaRPr lang="ru-RU"/>
        </a:p>
      </dgm:t>
    </dgm:pt>
    <dgm:pt modelId="{74AD5C2B-FFE9-40A0-82F2-12B0C060925B}">
      <dgm:prSet custT="1"/>
      <dgm:spPr/>
      <dgm:t>
        <a:bodyPr/>
        <a:lstStyle/>
        <a:p>
          <a:pPr algn="ctr"/>
          <a:r>
            <a:rPr lang="ru-RU" sz="1600" b="1" dirty="0" smtClean="0">
              <a:latin typeface="+mj-lt"/>
              <a:cs typeface="Times New Roman" panose="02020603050405020304" pitchFamily="18" charset="0"/>
            </a:rPr>
            <a:t>Горизонт педагогического сопровождения </a:t>
          </a:r>
          <a:r>
            <a:rPr lang="ru-RU" sz="1600" dirty="0" smtClean="0">
              <a:latin typeface="+mj-lt"/>
              <a:cs typeface="Times New Roman" panose="02020603050405020304" pitchFamily="18" charset="0"/>
            </a:rPr>
            <a:t>– </a:t>
          </a:r>
        </a:p>
        <a:p>
          <a:pPr algn="ctr"/>
          <a:r>
            <a:rPr lang="ru-RU" sz="1600" dirty="0" smtClean="0">
              <a:latin typeface="+mj-lt"/>
              <a:cs typeface="Times New Roman" panose="02020603050405020304" pitchFamily="18" charset="0"/>
            </a:rPr>
            <a:t>цель, содержание, культуросообразные технологии, культурно-музыкальная пространственно-предметная  </a:t>
          </a:r>
          <a:r>
            <a:rPr lang="ru-RU" sz="1600" dirty="0" smtClean="0">
              <a:latin typeface="+mj-lt"/>
              <a:cs typeface="Times New Roman" panose="02020603050405020304" pitchFamily="18" charset="0"/>
            </a:rPr>
            <a:t>среда</a:t>
          </a:r>
          <a:endParaRPr lang="ru-RU" sz="1600" dirty="0" smtClean="0">
            <a:latin typeface="+mj-lt"/>
            <a:cs typeface="Times New Roman" panose="02020603050405020304" pitchFamily="18" charset="0"/>
          </a:endParaRPr>
        </a:p>
      </dgm:t>
    </dgm:pt>
    <dgm:pt modelId="{AB5E2F59-FEC7-4190-A00F-87EAC599E30C}" type="parTrans" cxnId="{FF36B15D-2E76-4514-A12A-AE5A7A58CA95}">
      <dgm:prSet/>
      <dgm:spPr/>
      <dgm:t>
        <a:bodyPr/>
        <a:lstStyle/>
        <a:p>
          <a:endParaRPr lang="ru-RU"/>
        </a:p>
      </dgm:t>
    </dgm:pt>
    <dgm:pt modelId="{44E95D65-7126-46C0-B21E-E428F9888C7F}" type="sibTrans" cxnId="{FF36B15D-2E76-4514-A12A-AE5A7A58CA95}">
      <dgm:prSet/>
      <dgm:spPr/>
      <dgm:t>
        <a:bodyPr/>
        <a:lstStyle/>
        <a:p>
          <a:endParaRPr lang="ru-RU"/>
        </a:p>
      </dgm:t>
    </dgm:pt>
    <dgm:pt modelId="{4CAF15B1-5305-46E3-BF50-DC6B92913D56}">
      <dgm:prSet custT="1"/>
      <dgm:spPr/>
      <dgm:t>
        <a:bodyPr/>
        <a:lstStyle/>
        <a:p>
          <a:pPr algn="ctr"/>
          <a:r>
            <a:rPr lang="ru-RU" sz="1800" dirty="0" smtClean="0">
              <a:latin typeface="+mj-lt"/>
              <a:cs typeface="Times New Roman" panose="02020603050405020304" pitchFamily="18" charset="0"/>
            </a:rPr>
            <a:t>Познавательная музыкальная активность </a:t>
          </a:r>
        </a:p>
      </dgm:t>
    </dgm:pt>
    <dgm:pt modelId="{CBF7F8CB-D5D7-4BB5-8229-C5FE45778FC3}" type="parTrans" cxnId="{D81AF904-2B23-4644-BDD8-1D9649F4A7D1}">
      <dgm:prSet/>
      <dgm:spPr/>
      <dgm:t>
        <a:bodyPr/>
        <a:lstStyle/>
        <a:p>
          <a:endParaRPr lang="ru-RU"/>
        </a:p>
      </dgm:t>
    </dgm:pt>
    <dgm:pt modelId="{BF7B36FE-8061-4301-82B5-1FFAE60B3A2B}" type="sibTrans" cxnId="{D81AF904-2B23-4644-BDD8-1D9649F4A7D1}">
      <dgm:prSet/>
      <dgm:spPr/>
      <dgm:t>
        <a:bodyPr/>
        <a:lstStyle/>
        <a:p>
          <a:endParaRPr lang="ru-RU"/>
        </a:p>
      </dgm:t>
    </dgm:pt>
    <dgm:pt modelId="{9AB34953-76CA-442A-B4FB-2C2A3CEDA70F}">
      <dgm:prSet custT="1"/>
      <dgm:spPr/>
      <dgm:t>
        <a:bodyPr/>
        <a:lstStyle/>
        <a:p>
          <a:pPr algn="ctr"/>
          <a:r>
            <a:rPr lang="ru-RU" sz="1800" b="1" dirty="0" smtClean="0">
              <a:latin typeface="+mj-lt"/>
              <a:cs typeface="Times New Roman" panose="02020603050405020304" pitchFamily="18" charset="0"/>
            </a:rPr>
            <a:t>Вертикаль развития музыкальной культуры ребенка</a:t>
          </a:r>
        </a:p>
      </dgm:t>
    </dgm:pt>
    <dgm:pt modelId="{B26FE70E-16AC-426F-BAAA-C76D1142C7E1}" type="parTrans" cxnId="{D5FDD6CC-2A13-41DD-B83C-AFE1D819823F}">
      <dgm:prSet/>
      <dgm:spPr/>
      <dgm:t>
        <a:bodyPr/>
        <a:lstStyle/>
        <a:p>
          <a:endParaRPr lang="ru-RU"/>
        </a:p>
      </dgm:t>
    </dgm:pt>
    <dgm:pt modelId="{09A9480C-1A91-40DF-B5CB-008EFB388E8B}" type="sibTrans" cxnId="{D5FDD6CC-2A13-41DD-B83C-AFE1D819823F}">
      <dgm:prSet/>
      <dgm:spPr/>
      <dgm:t>
        <a:bodyPr/>
        <a:lstStyle/>
        <a:p>
          <a:endParaRPr lang="ru-RU"/>
        </a:p>
      </dgm:t>
    </dgm:pt>
    <dgm:pt modelId="{A90D39A4-880A-4334-9BC7-1424DD3218DD}" type="pres">
      <dgm:prSet presAssocID="{5570B930-AABD-4A97-A2D2-5781E62F26E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DB07C3C-852B-44CC-883B-631FC944F68D}" type="pres">
      <dgm:prSet presAssocID="{5570B930-AABD-4A97-A2D2-5781E62F26E9}" presName="pyramid" presStyleLbl="node1" presStyleIdx="0" presStyleCnt="1" custScaleX="126433" custLinFactNeighborX="15382"/>
      <dgm:spPr/>
      <dgm:t>
        <a:bodyPr/>
        <a:lstStyle/>
        <a:p>
          <a:endParaRPr lang="ru-RU"/>
        </a:p>
      </dgm:t>
    </dgm:pt>
    <dgm:pt modelId="{0DF3A7E8-B4B5-4AEE-B4F8-8A23AC646195}" type="pres">
      <dgm:prSet presAssocID="{5570B930-AABD-4A97-A2D2-5781E62F26E9}" presName="theList" presStyleCnt="0"/>
      <dgm:spPr/>
      <dgm:t>
        <a:bodyPr/>
        <a:lstStyle/>
        <a:p>
          <a:endParaRPr lang="ru-RU"/>
        </a:p>
      </dgm:t>
    </dgm:pt>
    <dgm:pt modelId="{721B25EC-55B8-4B33-9EDA-8C531E9708C7}" type="pres">
      <dgm:prSet presAssocID="{A285E8C2-5CEA-4188-ADF6-E1878D3CC160}" presName="aNode" presStyleLbl="fgAcc1" presStyleIdx="0" presStyleCnt="6" custLinFactNeighborX="-25714" custLinFactNeighborY="-29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1E648-2120-49C5-9291-834FEE3A8870}" type="pres">
      <dgm:prSet presAssocID="{A285E8C2-5CEA-4188-ADF6-E1878D3CC160}" presName="aSpace" presStyleCnt="0"/>
      <dgm:spPr/>
      <dgm:t>
        <a:bodyPr/>
        <a:lstStyle/>
        <a:p>
          <a:endParaRPr lang="ru-RU"/>
        </a:p>
      </dgm:t>
    </dgm:pt>
    <dgm:pt modelId="{8D53944B-F9A8-4FC8-B57C-B598EABF1D7D}" type="pres">
      <dgm:prSet presAssocID="{818D3A7B-0DB9-4754-8EB1-D555932D4CDD}" presName="aNode" presStyleLbl="fgAcc1" presStyleIdx="1" presStyleCnt="6" custLinFactNeighborX="-25714" custLinFactNeighborY="33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9929E-7C04-413B-8191-58BE45EA3C61}" type="pres">
      <dgm:prSet presAssocID="{818D3A7B-0DB9-4754-8EB1-D555932D4CDD}" presName="aSpace" presStyleCnt="0"/>
      <dgm:spPr/>
      <dgm:t>
        <a:bodyPr/>
        <a:lstStyle/>
        <a:p>
          <a:endParaRPr lang="ru-RU"/>
        </a:p>
      </dgm:t>
    </dgm:pt>
    <dgm:pt modelId="{5A26D91B-DCA0-4804-A7D2-818AC9332309}" type="pres">
      <dgm:prSet presAssocID="{DC1A8506-C891-4CE0-AC3B-2DE46AFDC62D}" presName="aNode" presStyleLbl="fgAcc1" presStyleIdx="2" presStyleCnt="6" custLinFactNeighborX="-25025" custLinFactNeighborY="25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54629-D3B4-498E-A225-D1BD0CF5F669}" type="pres">
      <dgm:prSet presAssocID="{DC1A8506-C891-4CE0-AC3B-2DE46AFDC62D}" presName="aSpace" presStyleCnt="0"/>
      <dgm:spPr/>
      <dgm:t>
        <a:bodyPr/>
        <a:lstStyle/>
        <a:p>
          <a:endParaRPr lang="ru-RU"/>
        </a:p>
      </dgm:t>
    </dgm:pt>
    <dgm:pt modelId="{B60B6E3B-60A7-4586-B1B9-939DD2FFB1FB}" type="pres">
      <dgm:prSet presAssocID="{74AD5C2B-FFE9-40A0-82F2-12B0C060925B}" presName="aNode" presStyleLbl="fgAcc1" presStyleIdx="3" presStyleCnt="6" custScaleX="167120" custScaleY="161241" custLinFactY="35555" custLinFactNeighborX="-2848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DE5A5-7100-4D2A-A610-5445545D29D5}" type="pres">
      <dgm:prSet presAssocID="{74AD5C2B-FFE9-40A0-82F2-12B0C060925B}" presName="aSpace" presStyleCnt="0"/>
      <dgm:spPr/>
      <dgm:t>
        <a:bodyPr/>
        <a:lstStyle/>
        <a:p>
          <a:endParaRPr lang="ru-RU"/>
        </a:p>
      </dgm:t>
    </dgm:pt>
    <dgm:pt modelId="{86C7DC46-CF0B-43C4-8FFB-B070BCA6FB0A}" type="pres">
      <dgm:prSet presAssocID="{4CAF15B1-5305-46E3-BF50-DC6B92913D56}" presName="aNode" presStyleLbl="fgAcc1" presStyleIdx="4" presStyleCnt="6" custScaleX="137221" custLinFactY="72814" custLinFactNeighborX="-2238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5379B-F009-4394-95A8-3C97BF5F12B1}" type="pres">
      <dgm:prSet presAssocID="{4CAF15B1-5305-46E3-BF50-DC6B92913D56}" presName="aSpace" presStyleCnt="0"/>
      <dgm:spPr/>
      <dgm:t>
        <a:bodyPr/>
        <a:lstStyle/>
        <a:p>
          <a:endParaRPr lang="ru-RU"/>
        </a:p>
      </dgm:t>
    </dgm:pt>
    <dgm:pt modelId="{07D44237-E59C-49E7-BE7E-BDC620166713}" type="pres">
      <dgm:prSet presAssocID="{9AB34953-76CA-442A-B4FB-2C2A3CEDA70F}" presName="aNode" presStyleLbl="fgAcc1" presStyleIdx="5" presStyleCnt="6" custScaleX="135389" custLinFactY="82798" custLinFactNeighborX="-2238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71AB0-8D76-49C8-8762-66B68F3AB6D4}" type="pres">
      <dgm:prSet presAssocID="{9AB34953-76CA-442A-B4FB-2C2A3CEDA70F}" presName="aSpace" presStyleCnt="0"/>
      <dgm:spPr/>
      <dgm:t>
        <a:bodyPr/>
        <a:lstStyle/>
        <a:p>
          <a:endParaRPr lang="ru-RU"/>
        </a:p>
      </dgm:t>
    </dgm:pt>
  </dgm:ptLst>
  <dgm:cxnLst>
    <dgm:cxn modelId="{B8E13167-2A66-451D-853A-F9E56EF523AF}" srcId="{5570B930-AABD-4A97-A2D2-5781E62F26E9}" destId="{818D3A7B-0DB9-4754-8EB1-D555932D4CDD}" srcOrd="1" destOrd="0" parTransId="{D88D51AD-2D08-411B-9CA5-12B4F9034200}" sibTransId="{BDF0434C-0A04-43B8-B43B-8DB8501E6BDA}"/>
    <dgm:cxn modelId="{B51626BD-5432-44B1-B40E-2A55A3C7E658}" type="presOf" srcId="{DC1A8506-C891-4CE0-AC3B-2DE46AFDC62D}" destId="{5A26D91B-DCA0-4804-A7D2-818AC9332309}" srcOrd="0" destOrd="0" presId="urn:microsoft.com/office/officeart/2005/8/layout/pyramid2"/>
    <dgm:cxn modelId="{E0A7602F-D9A9-4F88-8C78-AB8F793E69F4}" type="presOf" srcId="{74AD5C2B-FFE9-40A0-82F2-12B0C060925B}" destId="{B60B6E3B-60A7-4586-B1B9-939DD2FFB1FB}" srcOrd="0" destOrd="0" presId="urn:microsoft.com/office/officeart/2005/8/layout/pyramid2"/>
    <dgm:cxn modelId="{96C8F4E1-7337-4D5D-BA47-C9E5B49D4766}" type="presOf" srcId="{A285E8C2-5CEA-4188-ADF6-E1878D3CC160}" destId="{721B25EC-55B8-4B33-9EDA-8C531E9708C7}" srcOrd="0" destOrd="0" presId="urn:microsoft.com/office/officeart/2005/8/layout/pyramid2"/>
    <dgm:cxn modelId="{5029F7F2-6FE0-45B1-AEB7-1D5F95B22099}" srcId="{5570B930-AABD-4A97-A2D2-5781E62F26E9}" destId="{DC1A8506-C891-4CE0-AC3B-2DE46AFDC62D}" srcOrd="2" destOrd="0" parTransId="{5037BBDA-6747-4B0E-88EF-003CEFEDE757}" sibTransId="{8960C5BE-1AD1-4F50-ACE8-140A801CA9AE}"/>
    <dgm:cxn modelId="{D5FDD6CC-2A13-41DD-B83C-AFE1D819823F}" srcId="{5570B930-AABD-4A97-A2D2-5781E62F26E9}" destId="{9AB34953-76CA-442A-B4FB-2C2A3CEDA70F}" srcOrd="5" destOrd="0" parTransId="{B26FE70E-16AC-426F-BAAA-C76D1142C7E1}" sibTransId="{09A9480C-1A91-40DF-B5CB-008EFB388E8B}"/>
    <dgm:cxn modelId="{F944E071-8939-4F9A-B4EA-AE729AAD28CA}" type="presOf" srcId="{9AB34953-76CA-442A-B4FB-2C2A3CEDA70F}" destId="{07D44237-E59C-49E7-BE7E-BDC620166713}" srcOrd="0" destOrd="0" presId="urn:microsoft.com/office/officeart/2005/8/layout/pyramid2"/>
    <dgm:cxn modelId="{0B144969-EF05-4C0E-B0FB-71646535186E}" type="presOf" srcId="{818D3A7B-0DB9-4754-8EB1-D555932D4CDD}" destId="{8D53944B-F9A8-4FC8-B57C-B598EABF1D7D}" srcOrd="0" destOrd="0" presId="urn:microsoft.com/office/officeart/2005/8/layout/pyramid2"/>
    <dgm:cxn modelId="{D81AF904-2B23-4644-BDD8-1D9649F4A7D1}" srcId="{5570B930-AABD-4A97-A2D2-5781E62F26E9}" destId="{4CAF15B1-5305-46E3-BF50-DC6B92913D56}" srcOrd="4" destOrd="0" parTransId="{CBF7F8CB-D5D7-4BB5-8229-C5FE45778FC3}" sibTransId="{BF7B36FE-8061-4301-82B5-1FFAE60B3A2B}"/>
    <dgm:cxn modelId="{FF36B15D-2E76-4514-A12A-AE5A7A58CA95}" srcId="{5570B930-AABD-4A97-A2D2-5781E62F26E9}" destId="{74AD5C2B-FFE9-40A0-82F2-12B0C060925B}" srcOrd="3" destOrd="0" parTransId="{AB5E2F59-FEC7-4190-A00F-87EAC599E30C}" sibTransId="{44E95D65-7126-46C0-B21E-E428F9888C7F}"/>
    <dgm:cxn modelId="{AA2F4E98-8F84-4A5B-92E0-495F08D39216}" type="presOf" srcId="{4CAF15B1-5305-46E3-BF50-DC6B92913D56}" destId="{86C7DC46-CF0B-43C4-8FFB-B070BCA6FB0A}" srcOrd="0" destOrd="0" presId="urn:microsoft.com/office/officeart/2005/8/layout/pyramid2"/>
    <dgm:cxn modelId="{D4EC7902-B090-43D3-BC88-B3FEE4F62A0B}" type="presOf" srcId="{5570B930-AABD-4A97-A2D2-5781E62F26E9}" destId="{A90D39A4-880A-4334-9BC7-1424DD3218DD}" srcOrd="0" destOrd="0" presId="urn:microsoft.com/office/officeart/2005/8/layout/pyramid2"/>
    <dgm:cxn modelId="{655342F4-BFAF-4E9C-BA31-77054E25DF1E}" srcId="{5570B930-AABD-4A97-A2D2-5781E62F26E9}" destId="{A285E8C2-5CEA-4188-ADF6-E1878D3CC160}" srcOrd="0" destOrd="0" parTransId="{8831ED54-7AED-4678-AF33-F20E3C6BDDC8}" sibTransId="{3A609AA6-10B8-446E-9F0C-72BEE7979708}"/>
    <dgm:cxn modelId="{7CD88B7C-DA10-472B-A109-3592257C486E}" type="presParOf" srcId="{A90D39A4-880A-4334-9BC7-1424DD3218DD}" destId="{8DB07C3C-852B-44CC-883B-631FC944F68D}" srcOrd="0" destOrd="0" presId="urn:microsoft.com/office/officeart/2005/8/layout/pyramid2"/>
    <dgm:cxn modelId="{4FAE5515-A010-4040-9E6F-6797AD2C39A5}" type="presParOf" srcId="{A90D39A4-880A-4334-9BC7-1424DD3218DD}" destId="{0DF3A7E8-B4B5-4AEE-B4F8-8A23AC646195}" srcOrd="1" destOrd="0" presId="urn:microsoft.com/office/officeart/2005/8/layout/pyramid2"/>
    <dgm:cxn modelId="{A58450F9-70ED-40C7-92CD-7065349B17FC}" type="presParOf" srcId="{0DF3A7E8-B4B5-4AEE-B4F8-8A23AC646195}" destId="{721B25EC-55B8-4B33-9EDA-8C531E9708C7}" srcOrd="0" destOrd="0" presId="urn:microsoft.com/office/officeart/2005/8/layout/pyramid2"/>
    <dgm:cxn modelId="{8220910E-E9E1-4FD2-B825-009AF79DF71E}" type="presParOf" srcId="{0DF3A7E8-B4B5-4AEE-B4F8-8A23AC646195}" destId="{F841E648-2120-49C5-9291-834FEE3A8870}" srcOrd="1" destOrd="0" presId="urn:microsoft.com/office/officeart/2005/8/layout/pyramid2"/>
    <dgm:cxn modelId="{D474CEF1-A430-40B1-8354-1CFD04540250}" type="presParOf" srcId="{0DF3A7E8-B4B5-4AEE-B4F8-8A23AC646195}" destId="{8D53944B-F9A8-4FC8-B57C-B598EABF1D7D}" srcOrd="2" destOrd="0" presId="urn:microsoft.com/office/officeart/2005/8/layout/pyramid2"/>
    <dgm:cxn modelId="{7860C137-1C09-463F-B46E-8A26BA7F1858}" type="presParOf" srcId="{0DF3A7E8-B4B5-4AEE-B4F8-8A23AC646195}" destId="{2E69929E-7C04-413B-8191-58BE45EA3C61}" srcOrd="3" destOrd="0" presId="urn:microsoft.com/office/officeart/2005/8/layout/pyramid2"/>
    <dgm:cxn modelId="{538A64E1-0775-41DD-9EEC-685E0850B7D4}" type="presParOf" srcId="{0DF3A7E8-B4B5-4AEE-B4F8-8A23AC646195}" destId="{5A26D91B-DCA0-4804-A7D2-818AC9332309}" srcOrd="4" destOrd="0" presId="urn:microsoft.com/office/officeart/2005/8/layout/pyramid2"/>
    <dgm:cxn modelId="{63A6E32F-DDF5-4BC6-AB27-0C0A4B5AF956}" type="presParOf" srcId="{0DF3A7E8-B4B5-4AEE-B4F8-8A23AC646195}" destId="{52454629-D3B4-498E-A225-D1BD0CF5F669}" srcOrd="5" destOrd="0" presId="urn:microsoft.com/office/officeart/2005/8/layout/pyramid2"/>
    <dgm:cxn modelId="{F3C5EEE0-4B84-4E24-B799-F5A9D90D478C}" type="presParOf" srcId="{0DF3A7E8-B4B5-4AEE-B4F8-8A23AC646195}" destId="{B60B6E3B-60A7-4586-B1B9-939DD2FFB1FB}" srcOrd="6" destOrd="0" presId="urn:microsoft.com/office/officeart/2005/8/layout/pyramid2"/>
    <dgm:cxn modelId="{F3FE1C8F-156B-40B3-8DA4-0B39AAF9507E}" type="presParOf" srcId="{0DF3A7E8-B4B5-4AEE-B4F8-8A23AC646195}" destId="{D20DE5A5-7100-4D2A-A610-5445545D29D5}" srcOrd="7" destOrd="0" presId="urn:microsoft.com/office/officeart/2005/8/layout/pyramid2"/>
    <dgm:cxn modelId="{4D243EB9-8F1A-4454-BF8C-73D7B732868B}" type="presParOf" srcId="{0DF3A7E8-B4B5-4AEE-B4F8-8A23AC646195}" destId="{86C7DC46-CF0B-43C4-8FFB-B070BCA6FB0A}" srcOrd="8" destOrd="0" presId="urn:microsoft.com/office/officeart/2005/8/layout/pyramid2"/>
    <dgm:cxn modelId="{4BE9848C-C34D-4476-9EF3-032008A62854}" type="presParOf" srcId="{0DF3A7E8-B4B5-4AEE-B4F8-8A23AC646195}" destId="{5655379B-F009-4394-95A8-3C97BF5F12B1}" srcOrd="9" destOrd="0" presId="urn:microsoft.com/office/officeart/2005/8/layout/pyramid2"/>
    <dgm:cxn modelId="{142AC5BF-B188-4884-83C8-2EA576B837F2}" type="presParOf" srcId="{0DF3A7E8-B4B5-4AEE-B4F8-8A23AC646195}" destId="{07D44237-E59C-49E7-BE7E-BDC620166713}" srcOrd="10" destOrd="0" presId="urn:microsoft.com/office/officeart/2005/8/layout/pyramid2"/>
    <dgm:cxn modelId="{B339EE8F-C6BF-49D5-9A3C-2BA9D6B0C520}" type="presParOf" srcId="{0DF3A7E8-B4B5-4AEE-B4F8-8A23AC646195}" destId="{7AC71AB0-8D76-49C8-8762-66B68F3AB6D4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B07C3C-852B-44CC-883B-631FC944F68D}">
      <dsp:nvSpPr>
        <dsp:cNvPr id="0" name=""/>
        <dsp:cNvSpPr/>
      </dsp:nvSpPr>
      <dsp:spPr>
        <a:xfrm>
          <a:off x="1030151" y="0"/>
          <a:ext cx="6746501" cy="5336029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1B25EC-55B8-4B33-9EDA-8C531E9708C7}">
      <dsp:nvSpPr>
        <dsp:cNvPr id="0" name=""/>
        <dsp:cNvSpPr/>
      </dsp:nvSpPr>
      <dsp:spPr>
        <a:xfrm>
          <a:off x="2690745" y="513207"/>
          <a:ext cx="3468418" cy="5794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  <a:cs typeface="Times New Roman" panose="02020603050405020304" pitchFamily="18" charset="0"/>
            </a:rPr>
            <a:t>Опыт творческой деятельности в использовании различных средств организации праздника</a:t>
          </a:r>
        </a:p>
      </dsp:txBody>
      <dsp:txXfrm>
        <a:off x="2690745" y="513207"/>
        <a:ext cx="3468418" cy="579459"/>
      </dsp:txXfrm>
    </dsp:sp>
    <dsp:sp modelId="{8D53944B-F9A8-4FC8-B57C-B598EABF1D7D}">
      <dsp:nvSpPr>
        <dsp:cNvPr id="0" name=""/>
        <dsp:cNvSpPr/>
      </dsp:nvSpPr>
      <dsp:spPr>
        <a:xfrm>
          <a:off x="2690745" y="1211247"/>
          <a:ext cx="3468418" cy="5794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latin typeface="+mj-lt"/>
              <a:cs typeface="Times New Roman" panose="02020603050405020304" pitchFamily="18" charset="0"/>
            </a:rPr>
            <a:t>Метатекст</a:t>
          </a:r>
          <a:r>
            <a:rPr lang="ru-RU" sz="1600" b="1" kern="1200" dirty="0" smtClean="0">
              <a:latin typeface="+mj-lt"/>
              <a:cs typeface="Times New Roman" panose="02020603050405020304" pitchFamily="18" charset="0"/>
            </a:rPr>
            <a:t> культуры праздника: </a:t>
          </a:r>
          <a:r>
            <a:rPr lang="ru-RU" sz="1600" kern="1200" dirty="0" smtClean="0">
              <a:latin typeface="+mj-lt"/>
              <a:cs typeface="Times New Roman" panose="02020603050405020304" pitchFamily="18" charset="0"/>
            </a:rPr>
            <a:t>традиции, обряды, события</a:t>
          </a:r>
        </a:p>
      </dsp:txBody>
      <dsp:txXfrm>
        <a:off x="2690745" y="1211247"/>
        <a:ext cx="3468418" cy="579459"/>
      </dsp:txXfrm>
    </dsp:sp>
    <dsp:sp modelId="{5A26D91B-DCA0-4804-A7D2-818AC9332309}">
      <dsp:nvSpPr>
        <dsp:cNvPr id="0" name=""/>
        <dsp:cNvSpPr/>
      </dsp:nvSpPr>
      <dsp:spPr>
        <a:xfrm>
          <a:off x="2714642" y="1857388"/>
          <a:ext cx="3468418" cy="5794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  <a:cs typeface="Times New Roman" panose="02020603050405020304" pitchFamily="18" charset="0"/>
            </a:rPr>
            <a:t>Ценностное отношение к себе, другим людям, природе, культуре, собственной деятельности</a:t>
          </a:r>
        </a:p>
      </dsp:txBody>
      <dsp:txXfrm>
        <a:off x="2714642" y="1857388"/>
        <a:ext cx="3468418" cy="579459"/>
      </dsp:txXfrm>
    </dsp:sp>
    <dsp:sp modelId="{B60B6E3B-60A7-4586-B1B9-939DD2FFB1FB}">
      <dsp:nvSpPr>
        <dsp:cNvPr id="0" name=""/>
        <dsp:cNvSpPr/>
      </dsp:nvSpPr>
      <dsp:spPr>
        <a:xfrm>
          <a:off x="1430807" y="2769040"/>
          <a:ext cx="5796421" cy="9343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j-lt"/>
              <a:cs typeface="Times New Roman" panose="02020603050405020304" pitchFamily="18" charset="0"/>
            </a:rPr>
            <a:t>Горизонт педагогического сопровождения </a:t>
          </a:r>
          <a:r>
            <a:rPr lang="ru-RU" sz="1600" kern="1200" dirty="0" smtClean="0">
              <a:latin typeface="+mj-lt"/>
              <a:cs typeface="Times New Roman" panose="02020603050405020304" pitchFamily="18" charset="0"/>
            </a:rPr>
            <a:t>–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j-lt"/>
              <a:cs typeface="Times New Roman" panose="02020603050405020304" pitchFamily="18" charset="0"/>
            </a:rPr>
            <a:t>цель, содержание, культуросообразные технологии, культурно-музыкальная пространственно-предметная  </a:t>
          </a:r>
          <a:r>
            <a:rPr lang="ru-RU" sz="1600" kern="1200" dirty="0" smtClean="0">
              <a:latin typeface="+mj-lt"/>
              <a:cs typeface="Times New Roman" panose="02020603050405020304" pitchFamily="18" charset="0"/>
            </a:rPr>
            <a:t>среда</a:t>
          </a:r>
          <a:endParaRPr lang="ru-RU" sz="1600" kern="1200" dirty="0" smtClean="0">
            <a:latin typeface="+mj-lt"/>
            <a:cs typeface="Times New Roman" panose="02020603050405020304" pitchFamily="18" charset="0"/>
          </a:endParaRPr>
        </a:p>
      </dsp:txBody>
      <dsp:txXfrm>
        <a:off x="1430807" y="2769040"/>
        <a:ext cx="5796421" cy="934326"/>
      </dsp:txXfrm>
    </dsp:sp>
    <dsp:sp modelId="{86C7DC46-CF0B-43C4-8FFB-B070BCA6FB0A}">
      <dsp:nvSpPr>
        <dsp:cNvPr id="0" name=""/>
        <dsp:cNvSpPr/>
      </dsp:nvSpPr>
      <dsp:spPr>
        <a:xfrm>
          <a:off x="2160580" y="3991699"/>
          <a:ext cx="4759399" cy="5794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  <a:cs typeface="Times New Roman" panose="02020603050405020304" pitchFamily="18" charset="0"/>
            </a:rPr>
            <a:t>Познавательная музыкальная активность </a:t>
          </a:r>
        </a:p>
      </dsp:txBody>
      <dsp:txXfrm>
        <a:off x="2160580" y="3991699"/>
        <a:ext cx="4759399" cy="579459"/>
      </dsp:txXfrm>
    </dsp:sp>
    <dsp:sp modelId="{07D44237-E59C-49E7-BE7E-BDC620166713}">
      <dsp:nvSpPr>
        <dsp:cNvPr id="0" name=""/>
        <dsp:cNvSpPr/>
      </dsp:nvSpPr>
      <dsp:spPr>
        <a:xfrm>
          <a:off x="2192351" y="4701444"/>
          <a:ext cx="4695857" cy="5794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  <a:cs typeface="Times New Roman" panose="02020603050405020304" pitchFamily="18" charset="0"/>
            </a:rPr>
            <a:t>Вертикаль развития музыкальной культуры ребенка</a:t>
          </a:r>
        </a:p>
      </dsp:txBody>
      <dsp:txXfrm>
        <a:off x="2192351" y="4701444"/>
        <a:ext cx="4695857" cy="579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962ED-B5A8-490F-836F-FE28106B95DC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011B6-0AAC-4D2C-ACCE-3ECFE150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0838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011B6-0AAC-4D2C-ACCE-3ECFE1505FC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93613"/>
            <a:ext cx="8856984" cy="6748165"/>
          </a:xfrm>
          <a:prstGeom prst="horizontalScrol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+mj-lt"/>
              </a:rPr>
              <a:t>Творческая </a:t>
            </a:r>
            <a:r>
              <a:rPr lang="ru-RU" sz="2000" b="1" dirty="0">
                <a:solidFill>
                  <a:srgbClr val="7030A0"/>
                </a:solidFill>
                <a:latin typeface="+mj-lt"/>
              </a:rPr>
              <a:t>презентация опыта </a:t>
            </a:r>
            <a:r>
              <a:rPr lang="ru-RU" sz="2000" b="1" dirty="0" smtClean="0">
                <a:solidFill>
                  <a:srgbClr val="7030A0"/>
                </a:solidFill>
                <a:latin typeface="+mj-lt"/>
              </a:rPr>
              <a:t>работы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«</a:t>
            </a:r>
            <a:r>
              <a:rPr lang="ru-RU" sz="3200" b="1" dirty="0">
                <a:solidFill>
                  <a:srgbClr val="FF0000"/>
                </a:solidFill>
                <a:latin typeface="Segoe Print" panose="02000600000000000000" pitchFamily="2" charset="0"/>
              </a:rPr>
              <a:t>Инновационные </a:t>
            </a:r>
            <a:endParaRPr lang="ru-RU" sz="3200" b="1" dirty="0" smtClean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технологии развития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музыкальной культуры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Segoe Print" panose="02000600000000000000" pitchFamily="2" charset="0"/>
              </a:rPr>
              <a:t>старших дошкольников </a:t>
            </a:r>
            <a:endParaRPr lang="ru-RU" sz="3200" b="1" dirty="0" smtClean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в </a:t>
            </a:r>
            <a:r>
              <a:rPr lang="ru-RU" sz="3200" b="1" dirty="0">
                <a:solidFill>
                  <a:srgbClr val="FF0000"/>
                </a:solidFill>
                <a:latin typeface="Segoe Print" panose="02000600000000000000" pitchFamily="2" charset="0"/>
              </a:rPr>
              <a:t>воспитательном пространстве праздника</a:t>
            </a:r>
            <a:r>
              <a:rPr lang="ru-RU" sz="32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»</a:t>
            </a:r>
          </a:p>
          <a:p>
            <a:pPr algn="ctr"/>
            <a:r>
              <a:rPr lang="ru-RU" sz="2000" b="1" dirty="0" err="1">
                <a:solidFill>
                  <a:srgbClr val="7030A0"/>
                </a:solidFill>
                <a:latin typeface="+mj-lt"/>
              </a:rPr>
              <a:t>Шалько</a:t>
            </a:r>
            <a:r>
              <a:rPr lang="ru-RU" sz="2000" b="1" dirty="0">
                <a:solidFill>
                  <a:srgbClr val="7030A0"/>
                </a:solidFill>
                <a:latin typeface="+mj-lt"/>
              </a:rPr>
              <a:t> Анастасии Евгеньевны</a:t>
            </a:r>
            <a:endParaRPr lang="ru-RU" sz="2000" dirty="0">
              <a:solidFill>
                <a:srgbClr val="7030A0"/>
              </a:solidFill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+mj-lt"/>
              </a:rPr>
              <a:t>Музыкального руководителя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+mj-lt"/>
              </a:rPr>
              <a:t>первой квалификационной категории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+mj-lt"/>
              </a:rPr>
              <a:t>МБ ДОУ № 16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8122" y="93613"/>
            <a:ext cx="587910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Центр развития ребенка – детский сад № 16</a:t>
            </a:r>
            <a:endParaRPr lang="ru-RU" sz="14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i (3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3691" y="1102112"/>
            <a:ext cx="754210" cy="1921649"/>
          </a:xfrm>
          <a:prstGeom prst="rect">
            <a:avLst/>
          </a:prstGeom>
        </p:spPr>
      </p:pic>
      <p:pic>
        <p:nvPicPr>
          <p:cNvPr id="7" name="Рисунок 6" descr="i (3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074" y="4204357"/>
            <a:ext cx="781181" cy="18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044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8859" y="99323"/>
            <a:ext cx="505747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развития ребенка – детский сад № 16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0816" y="857232"/>
            <a:ext cx="718587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Показатели   высокого уровня развития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музыкальной культуры ребенка   в пространстве праздника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7270" y="1773872"/>
            <a:ext cx="8712968" cy="49859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музыкальности, эмоциональной отзывчивости, музыкально-ритмического чувства, мелодического слуха, музыкального мышления;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музыкально-эстетическое сознания: интереса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музыкальной деятельности и музыкальному искусству, эстетические переживания, музыкальные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предпочтения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Ценностное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отношение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себе, другим людям, явлениям культуры, в частности праздникам 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собственной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Познавательная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активность, проявляющаяся в устремлении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приобретению знаний о традициях и обрядах празднования событий в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народов.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распознавать знаки и символы,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 схематизировать логику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проведения праздника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Овладение творческими способами организации пространства праздника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различными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средствами</a:t>
            </a:r>
          </a:p>
          <a:p>
            <a:pPr lvl="0"/>
            <a:endParaRPr lang="ru-RU" dirty="0"/>
          </a:p>
        </p:txBody>
      </p:sp>
      <p:pic>
        <p:nvPicPr>
          <p:cNvPr id="5" name="Рисунок 4" descr="0c10cb3f339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3684" y="49530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581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984" y="285728"/>
            <a:ext cx="505747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развития ребенка – детский сад № 16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928670"/>
            <a:ext cx="857256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Результативность уровня развития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музыкальной культуры  ребенка в пространстве праздника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451014448"/>
              </p:ext>
            </p:extLst>
          </p:nvPr>
        </p:nvGraphicFramePr>
        <p:xfrm>
          <a:off x="214282" y="1754166"/>
          <a:ext cx="8715436" cy="510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7611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984" y="214290"/>
            <a:ext cx="505747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развития ребенка – детский сад № 16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857232"/>
            <a:ext cx="8629798" cy="56323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Перспективы развития музыкальной культуры дошкольника в музыкальной культуре праздника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Продолжать развитие музыкальной культуры дошкольников в воспитательном пространстве праздника</a:t>
            </a:r>
          </a:p>
          <a:p>
            <a:pPr marL="457200" indent="-457200" algn="just"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Повышать профессиональную, философскую и культурологическую компетенции педагогов в данном направлении</a:t>
            </a:r>
          </a:p>
          <a:p>
            <a:pPr marL="457200" indent="-457200" algn="just"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Осуществлять поиск педагогических средств и форм работы с родителями в направлении развития музыкальной культуры ребенка.</a:t>
            </a:r>
          </a:p>
          <a:p>
            <a:pPr marL="457200" indent="-457200" algn="just"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Интегрировать культурно - музыкальную предметную развивающую среду в единое игровое пространство ДОУ.</a:t>
            </a:r>
          </a:p>
          <a:p>
            <a:pPr marL="457200" indent="-457200" algn="just"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Обобщить методическое пособие  по данному проекту.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0c10cb3f339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-214338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590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0857" y="214290"/>
            <a:ext cx="668772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развития ребенка – детский сад № 16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844824"/>
            <a:ext cx="8136904" cy="2664296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0c10cb3f339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9520" y="4221088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051750"/>
            <a:ext cx="650085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+mj-lt"/>
              </a:rPr>
              <a:t>Актуальность</a:t>
            </a:r>
            <a:endParaRPr lang="ru-RU" sz="32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876" y="2060848"/>
            <a:ext cx="8264658" cy="36933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Изменение современного 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календаря  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праздников</a:t>
            </a:r>
            <a:endParaRPr lang="ru-RU" sz="2400" b="1" dirty="0" smtClean="0">
              <a:latin typeface="+mj-lt"/>
              <a:cs typeface="Times New Roman" pitchFamily="18" charset="0"/>
            </a:endParaRPr>
          </a:p>
          <a:p>
            <a:pPr marL="285750" indent="-285750" algn="just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400" b="1" dirty="0">
                <a:latin typeface="+mj-lt"/>
                <a:cs typeface="Times New Roman" pitchFamily="18" charset="0"/>
              </a:rPr>
              <a:t>Идея сохранения развития национальной культуры модернизация 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содержания и </a:t>
            </a:r>
            <a:r>
              <a:rPr lang="ru-RU" sz="2400" b="1" dirty="0">
                <a:latin typeface="+mj-lt"/>
                <a:cs typeface="Times New Roman" pitchFamily="18" charset="0"/>
              </a:rPr>
              <a:t>технологий 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как одна из ключевых идей ФГОС ДО</a:t>
            </a:r>
            <a:endParaRPr lang="ru-RU" sz="2400" b="1" dirty="0">
              <a:latin typeface="+mj-lt"/>
              <a:cs typeface="Times New Roman" pitchFamily="18" charset="0"/>
            </a:endParaRPr>
          </a:p>
          <a:p>
            <a:pPr marL="285750" indent="-285750" algn="just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400" b="1" dirty="0">
                <a:latin typeface="+mj-lt"/>
                <a:cs typeface="Times New Roman" pitchFamily="18" charset="0"/>
              </a:rPr>
              <a:t>Наполнение детской деятельности культурным содержанием, нравственными и художественно-эстетическими ценностями, познавательной 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активностью</a:t>
            </a:r>
            <a:endParaRPr lang="ru-RU" sz="2400" b="1" dirty="0">
              <a:latin typeface="+mj-lt"/>
              <a:cs typeface="Times New Roman" pitchFamily="18" charset="0"/>
            </a:endParaRPr>
          </a:p>
          <a:p>
            <a:pPr marL="285750" indent="-285750" algn="just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400" b="1" dirty="0">
                <a:latin typeface="+mj-lt"/>
                <a:cs typeface="Times New Roman" pitchFamily="18" charset="0"/>
              </a:rPr>
              <a:t>Способность музыки вызывать 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эмоциональный отклик и </a:t>
            </a:r>
            <a:r>
              <a:rPr lang="ru-RU" sz="2400" b="1" dirty="0">
                <a:latin typeface="+mj-lt"/>
                <a:cs typeface="Times New Roman" pitchFamily="18" charset="0"/>
              </a:rPr>
              <a:t>воздействовать 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на </a:t>
            </a:r>
            <a:r>
              <a:rPr lang="ru-RU" sz="2400" b="1" dirty="0">
                <a:latin typeface="+mj-lt"/>
                <a:cs typeface="Times New Roman" pitchFamily="18" charset="0"/>
              </a:rPr>
              <a:t>эстетические чувства личности </a:t>
            </a:r>
          </a:p>
          <a:p>
            <a:endParaRPr lang="ru-RU" b="1" dirty="0"/>
          </a:p>
        </p:txBody>
      </p:sp>
      <p:pic>
        <p:nvPicPr>
          <p:cNvPr id="7" name="Рисунок 6" descr="0c10cb3f339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256" y="-152300"/>
            <a:ext cx="1905000" cy="19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8" y="188640"/>
            <a:ext cx="587910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Центр развития ребенка – детский сад № 16</a:t>
            </a:r>
            <a:endParaRPr lang="ru-RU" sz="14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62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92696"/>
            <a:ext cx="8496944" cy="20005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Цель</a:t>
            </a:r>
          </a:p>
          <a:p>
            <a:pPr algn="ctr"/>
            <a:r>
              <a:rPr lang="ru-RU" sz="2400" b="1" dirty="0" smtClean="0">
                <a:latin typeface="+mj-lt"/>
                <a:cs typeface="Times New Roman" pitchFamily="18" charset="0"/>
              </a:rPr>
              <a:t>разработка методического сопровождения, обеспечивающего развитие музыкальной культуры ребенка старшего дошкольного возраста в воспитательном пространстве 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праздника</a:t>
            </a:r>
            <a:endParaRPr lang="ru-RU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2857496"/>
            <a:ext cx="3312367" cy="52322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Задачи</a:t>
            </a:r>
            <a:endParaRPr lang="ru-RU" sz="28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3429000"/>
            <a:ext cx="8496944" cy="2677656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latin typeface="+mj-lt"/>
                <a:cs typeface="Times New Roman" pitchFamily="18" charset="0"/>
              </a:rPr>
              <a:t>Освоить алгоритм развития музыкальной культуры старшего дошкольника в воспитательном пространстве 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праздника </a:t>
            </a:r>
            <a:endParaRPr lang="ru-RU" sz="2400" b="1" dirty="0" smtClean="0">
              <a:latin typeface="+mj-lt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Отобрать </a:t>
            </a:r>
            <a:r>
              <a:rPr lang="ru-RU" sz="2400" b="1" dirty="0">
                <a:latin typeface="+mj-lt"/>
                <a:cs typeface="Times New Roman" pitchFamily="18" charset="0"/>
              </a:rPr>
              <a:t>содержание музыкального 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образования</a:t>
            </a:r>
            <a:endParaRPr lang="ru-RU" sz="2400" b="1" dirty="0" smtClean="0">
              <a:latin typeface="+mj-lt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Внедрить </a:t>
            </a:r>
            <a:r>
              <a:rPr lang="ru-RU" sz="2400" b="1" dirty="0">
                <a:latin typeface="+mj-lt"/>
                <a:cs typeface="Times New Roman" pitchFamily="18" charset="0"/>
              </a:rPr>
              <a:t>культуросообразные педагогические 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технологии </a:t>
            </a:r>
            <a:endParaRPr lang="ru-RU" sz="2400" b="1" dirty="0">
              <a:latin typeface="+mj-lt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latin typeface="+mj-lt"/>
                <a:cs typeface="Times New Roman" pitchFamily="18" charset="0"/>
              </a:rPr>
              <a:t>Создать пространственно-предметную 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среду</a:t>
            </a:r>
            <a:endParaRPr lang="ru-RU" sz="2400" b="1" dirty="0">
              <a:latin typeface="+mj-lt"/>
              <a:cs typeface="Times New Roman" pitchFamily="18" charset="0"/>
            </a:endParaRPr>
          </a:p>
          <a:p>
            <a:pPr algn="just"/>
            <a:endParaRPr lang="ru-RU" sz="2400" b="1" dirty="0"/>
          </a:p>
        </p:txBody>
      </p:sp>
      <p:pic>
        <p:nvPicPr>
          <p:cNvPr id="10" name="Рисунок 9" descr="i (3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0392" y="188640"/>
            <a:ext cx="725810" cy="1238250"/>
          </a:xfrm>
          <a:prstGeom prst="rect">
            <a:avLst/>
          </a:prstGeom>
        </p:spPr>
      </p:pic>
      <p:pic>
        <p:nvPicPr>
          <p:cNvPr id="11" name="Рисунок 10" descr="i (3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2400" y="5619750"/>
            <a:ext cx="725810" cy="1238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88122" y="93613"/>
            <a:ext cx="587910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Центр развития ребенка – детский сад № 16</a:t>
            </a:r>
            <a:endParaRPr lang="ru-RU" sz="14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8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500174"/>
            <a:ext cx="8008567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/>
            <a:r>
              <a:rPr lang="ru-RU" sz="24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Основная образовательная </a:t>
            </a:r>
            <a:r>
              <a:rPr lang="ru-RU" sz="24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программа </a:t>
            </a:r>
          </a:p>
          <a:p>
            <a:pPr marL="285750" indent="-285750" algn="ctr"/>
            <a:r>
              <a:rPr lang="ru-RU" sz="24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«Развитие</a:t>
            </a:r>
            <a:r>
              <a:rPr lang="ru-RU" sz="24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» Л.А. </a:t>
            </a:r>
            <a:r>
              <a:rPr lang="ru-RU" sz="2400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Венгер</a:t>
            </a:r>
            <a:r>
              <a:rPr lang="ru-RU" sz="24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0719" y="764704"/>
            <a:ext cx="8460561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  <a:cs typeface="Times New Roman" pitchFamily="18" charset="0"/>
              </a:rPr>
              <a:t>Программно-методические ресурсы</a:t>
            </a:r>
            <a:endParaRPr lang="ru-RU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643182"/>
            <a:ext cx="8460561" cy="35394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ctr"/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Парциальные и региональные программы: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Программа «Синтез» К.В. Тарасова, М.Л. Петрова, Т.Г. Рубан, Т.М. </a:t>
            </a:r>
            <a:r>
              <a:rPr lang="ru-RU" sz="20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Шумова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О.Л. </a:t>
            </a:r>
            <a:r>
              <a:rPr lang="ru-RU" sz="20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Кабачек</a:t>
            </a:r>
            <a:endParaRPr lang="ru-RU" sz="2000" b="1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Программа «Приобщение детей к истокам русской национальной культуры» О.Л. Князева, М.Д. Маханева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Программа «Гармония» К.В. Тарасова, Т.В. Нестеренко, Т.Г. Рубан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Программа «Путешествие в историю и культуру Донского края» Р.М. </a:t>
            </a:r>
            <a:r>
              <a:rPr lang="ru-RU" sz="20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Чумичевой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О.Л. </a:t>
            </a:r>
            <a:r>
              <a:rPr lang="ru-RU" sz="20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Ведмедь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Н.А. </a:t>
            </a:r>
            <a:r>
              <a:rPr lang="ru-RU" sz="20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Платохиной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Программа «Развитие личностной культуры ребенка дошкольника в воспитательном пространстве праздника» И.Н. </a:t>
            </a:r>
            <a:r>
              <a:rPr lang="ru-RU" sz="20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Буторина</a:t>
            </a:r>
            <a:endParaRPr lang="ru-RU" sz="20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Программа «Ритм -2» Р.М. </a:t>
            </a:r>
            <a:r>
              <a:rPr lang="ru-RU" sz="20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Чумичева</a:t>
            </a:r>
            <a:endParaRPr lang="ru-RU" sz="2000" b="1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0c10cb3f339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88" y="0"/>
            <a:ext cx="1905000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88122" y="93613"/>
            <a:ext cx="587910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Центр развития ребенка – детский сад № 16</a:t>
            </a:r>
            <a:endParaRPr lang="ru-RU" sz="14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366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узел 4"/>
          <p:cNvSpPr/>
          <p:nvPr/>
        </p:nvSpPr>
        <p:spPr>
          <a:xfrm>
            <a:off x="1714480" y="1285860"/>
            <a:ext cx="5867268" cy="4891821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819273837"/>
              </p:ext>
            </p:extLst>
          </p:nvPr>
        </p:nvGraphicFramePr>
        <p:xfrm>
          <a:off x="357158" y="1214422"/>
          <a:ext cx="8424399" cy="5336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75224" y="729832"/>
            <a:ext cx="69165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Модель воспитательного пространства праздника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1456753" y="3746391"/>
            <a:ext cx="7210378" cy="28833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456753" y="4989227"/>
            <a:ext cx="7210378" cy="28833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0c10cb3f339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16" y="-19243"/>
            <a:ext cx="1905000" cy="190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88122" y="93613"/>
            <a:ext cx="587910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Центр развития ребенка – детский сад № 16</a:t>
            </a:r>
            <a:endParaRPr lang="ru-RU" sz="14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692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517428" y="1049762"/>
            <a:ext cx="8190624" cy="1554296"/>
            <a:chOff x="374031" y="1268760"/>
            <a:chExt cx="8190624" cy="1554296"/>
          </a:xfr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/>
          </a:gradFill>
        </p:grpSpPr>
        <p:sp>
          <p:nvSpPr>
            <p:cNvPr id="16" name="TextBox 15"/>
            <p:cNvSpPr txBox="1"/>
            <p:nvPr/>
          </p:nvSpPr>
          <p:spPr>
            <a:xfrm>
              <a:off x="3467255" y="1838171"/>
              <a:ext cx="5097400" cy="98488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Содержание деятельности:</a:t>
              </a:r>
            </a:p>
            <a:p>
              <a:r>
                <a:rPr lang="ru-RU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Знакомство с праздником как моделью жизненного события, его историей, знаками, символами, песнями, украшениями, стихотворениями, танцами</a:t>
              </a:r>
              <a:endPara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74031" y="1268760"/>
              <a:ext cx="8190624" cy="55399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1- этап - «Праздник </a:t>
              </a:r>
              <a:r>
                <a:rPr lang="ru-RU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жизни»</a:t>
              </a:r>
            </a:p>
            <a:p>
              <a:pPr algn="ctr"/>
              <a:r>
                <a:rPr lang="ru-RU" sz="1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Цель</a:t>
              </a:r>
              <a:r>
                <a:rPr lang="ru-RU" sz="1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 </a:t>
              </a:r>
              <a:r>
                <a:rPr lang="ru-RU" sz="1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познавательной </a:t>
              </a:r>
              <a:r>
                <a:rPr 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активности </a:t>
              </a:r>
              <a:r>
                <a:rPr lang="ru-RU" sz="1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ребенка средствами музыкальной культуры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8718" y="1850251"/>
              <a:ext cx="3093224" cy="95410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Ведущие педагогические технологии </a:t>
              </a:r>
            </a:p>
            <a:p>
              <a:pPr algn="ctr"/>
              <a:r>
                <a:rPr lang="ru-RU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учебно-игровые</a:t>
              </a:r>
              <a:endPara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ru-RU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знаково-символические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4493" y="567151"/>
            <a:ext cx="9144000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развития музыкальной культуры ребенка в воспитательном пространстве праздника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9" y="105486"/>
            <a:ext cx="8497856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Центр развития ребенка – детский сад № 16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502341" y="2781041"/>
            <a:ext cx="8199464" cy="2169457"/>
            <a:chOff x="406497" y="877604"/>
            <a:chExt cx="8199464" cy="2169457"/>
          </a:xfrm>
        </p:grpSpPr>
        <p:sp>
          <p:nvSpPr>
            <p:cNvPr id="22" name="TextBox 21"/>
            <p:cNvSpPr txBox="1"/>
            <p:nvPr/>
          </p:nvSpPr>
          <p:spPr>
            <a:xfrm>
              <a:off x="3508561" y="1662066"/>
              <a:ext cx="5097400" cy="138499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Содержание деятельности:</a:t>
              </a:r>
            </a:p>
            <a:p>
              <a:r>
                <a:rPr lang="ru-RU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Создание </a:t>
              </a:r>
              <a:r>
                <a:rPr lang="ru-RU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сценария праздника, знаково-символическая деятельность по выстраиванию его логики, подготовке атрибутов, договор о совместных танцах, играх, сюрпризах;</a:t>
              </a:r>
            </a:p>
            <a:p>
              <a:r>
                <a:rPr lang="ru-RU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проигрывание сценария праздника; </a:t>
              </a:r>
              <a:r>
                <a:rPr lang="ru-RU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рефлексия </a:t>
              </a:r>
              <a:r>
                <a:rPr lang="ru-RU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своих чувств</a:t>
              </a:r>
              <a:r>
                <a:rPr lang="ru-RU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endPara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15337" y="877604"/>
              <a:ext cx="8190624" cy="76944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2-этап - «Жизнь </a:t>
              </a:r>
              <a:r>
                <a:rPr lang="ru-RU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празднике»</a:t>
              </a:r>
            </a:p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Цель: </a:t>
              </a:r>
              <a:r>
                <a:rPr lang="ru-RU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</a:t>
              </a:r>
              <a:r>
                <a:rPr lang="ru-RU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ценностного отношения ребенка к музыкальной культуре, себе, другим людям, природе, собственной </a:t>
              </a:r>
              <a:r>
                <a:rPr lang="ru-RU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деятельности</a:t>
              </a:r>
              <a:endPara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6497" y="1662066"/>
              <a:ext cx="3107911" cy="138499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Ведущие педагогические технологии </a:t>
              </a:r>
            </a:p>
            <a:p>
              <a:pPr algn="ctr"/>
              <a:r>
                <a:rPr lang="ru-RU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коммуникативно-диалоговая, художественно-творческая, ценностно-развивающая, </a:t>
              </a:r>
              <a:endPara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технология </a:t>
              </a:r>
              <a:r>
                <a:rPr lang="ru-RU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моделирования </a:t>
              </a:r>
              <a:endPara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11581" y="5103400"/>
            <a:ext cx="8190624" cy="1723549"/>
            <a:chOff x="400650" y="861847"/>
            <a:chExt cx="8190624" cy="1723549"/>
          </a:xfrm>
        </p:grpSpPr>
        <p:sp>
          <p:nvSpPr>
            <p:cNvPr id="27" name="TextBox 26"/>
            <p:cNvSpPr txBox="1"/>
            <p:nvPr/>
          </p:nvSpPr>
          <p:spPr>
            <a:xfrm>
              <a:off x="3535816" y="1415844"/>
              <a:ext cx="5055458" cy="116955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Содержание деятельности:</a:t>
              </a:r>
            </a:p>
            <a:p>
              <a:r>
                <a:rPr lang="ru-RU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использование ребенком различных средств организации праздника в процессе прогнозирования дальнейших событий жизни, наполненных радостью и созидательными, творческими делами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00650" y="861847"/>
              <a:ext cx="8190624" cy="55399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«Жизнь есть праздник»</a:t>
              </a:r>
            </a:p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Цель: </a:t>
              </a:r>
              <a:r>
                <a:rPr lang="ru-RU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обогащение опыта </a:t>
              </a:r>
              <a:r>
                <a:rPr lang="ru-RU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творческой </a:t>
              </a:r>
              <a:r>
                <a:rPr lang="ru-RU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деятельности </a:t>
              </a:r>
              <a:r>
                <a:rPr lang="ru-RU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ребенка</a:t>
              </a:r>
              <a:endPara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6497" y="1415845"/>
              <a:ext cx="3107911" cy="116955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Ведущая педагогические технологии: </a:t>
              </a:r>
            </a:p>
            <a:p>
              <a:pPr algn="ctr"/>
              <a:r>
                <a:rPr lang="ru-RU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r>
                <a:rPr lang="ru-RU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ефлексивные</a:t>
              </a:r>
            </a:p>
            <a:p>
              <a:pPr algn="ctr"/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5771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1670" y="0"/>
            <a:ext cx="505747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развития ребенка – детский сад № 16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809" y="620688"/>
            <a:ext cx="857256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Предметно-развивающая среда для  развития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музыкальной культуры ребенка  в пространстве праздника	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7543" y="1482572"/>
            <a:ext cx="3703709" cy="24488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 descr="IMG_073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60" b="27370"/>
          <a:stretch/>
        </p:blipFill>
        <p:spPr bwMode="auto">
          <a:xfrm>
            <a:off x="284231" y="4181941"/>
            <a:ext cx="3062714" cy="20042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8" name="Содержимое 11" descr="IMG_001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31530">
            <a:off x="6044531" y="4298552"/>
            <a:ext cx="2885188" cy="18184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9" name="Рисунок 8" descr="1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8338" y="1754242"/>
            <a:ext cx="3344763" cy="21054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857224" y="6215082"/>
            <a:ext cx="1859058" cy="3511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Музей искусства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786578" y="6215082"/>
            <a:ext cx="1451511" cy="3511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Музей кукол</a:t>
            </a:r>
            <a:endParaRPr lang="ru-RU" dirty="0"/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4345" y="1482572"/>
            <a:ext cx="3561227" cy="23420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3071802" y="1428736"/>
            <a:ext cx="2920232" cy="3511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Музыкальная среда</a:t>
            </a:r>
            <a:endParaRPr lang="ru-RU" dirty="0"/>
          </a:p>
        </p:txBody>
      </p:sp>
      <p:pic>
        <p:nvPicPr>
          <p:cNvPr id="14" name="Рисунок 13" descr="IMG_001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4572008"/>
            <a:ext cx="3357065" cy="1951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2987824" y="4214818"/>
            <a:ext cx="344280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Познавательно-игровая среда</a:t>
            </a:r>
            <a:endParaRPr lang="ru-RU" dirty="0"/>
          </a:p>
        </p:txBody>
      </p:sp>
      <p:pic>
        <p:nvPicPr>
          <p:cNvPr id="16" name="Рисунок 15" descr="0c10cb3f339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0840" y="-262598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205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984" y="0"/>
            <a:ext cx="505747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развития ребенка – детский сад № 16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12593">
            <a:off x="5690674" y="1269867"/>
            <a:ext cx="3262318" cy="2446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Рисунок 5" descr="IMG_07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071546"/>
            <a:ext cx="3190897" cy="2393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2" descr="E:\шалько\P1000562.JPG"/>
          <p:cNvPicPr>
            <a:picLocks noChangeAspect="1" noChangeArrowheads="1"/>
          </p:cNvPicPr>
          <p:nvPr/>
        </p:nvPicPr>
        <p:blipFill>
          <a:blip r:embed="rId5" cstate="print"/>
          <a:srcRect r="18557" b="12945"/>
          <a:stretch>
            <a:fillRect/>
          </a:stretch>
        </p:blipFill>
        <p:spPr bwMode="auto">
          <a:xfrm>
            <a:off x="3286116" y="1428736"/>
            <a:ext cx="2912541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 descr="E:\шалько\P1000469.JPG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 rot="873864">
            <a:off x="5838198" y="4169176"/>
            <a:ext cx="3060554" cy="2341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6" descr="E:\шалько\IMG_85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857628"/>
            <a:ext cx="3387737" cy="25408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7" descr="E:\шалько\SDC18533.JPG"/>
          <p:cNvPicPr>
            <a:picLocks noChangeAspect="1" noChangeArrowheads="1"/>
          </p:cNvPicPr>
          <p:nvPr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2928926" y="4143380"/>
            <a:ext cx="2928958" cy="2196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071538" y="571480"/>
            <a:ext cx="671517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 с педагогами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3357562"/>
            <a:ext cx="2028248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Обучающие семинары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8926" y="3643314"/>
            <a:ext cx="3559629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Знакомство с музыкальным репертуаром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00826" y="3357562"/>
            <a:ext cx="219136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Музыкальные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заклички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на  народных гуляниях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73397" y="6340099"/>
            <a:ext cx="3258584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Проведение современных праздников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0c10cb3f3395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156" y="-150188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58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4621" y="116632"/>
            <a:ext cx="505747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развития ребенка – детский сад № 16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E:\шалько\IMG_1078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 t="12768"/>
          <a:stretch>
            <a:fillRect/>
          </a:stretch>
        </p:blipFill>
        <p:spPr bwMode="auto">
          <a:xfrm>
            <a:off x="357158" y="3910678"/>
            <a:ext cx="3500462" cy="25994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613" r="5407"/>
          <a:stretch>
            <a:fillRect/>
          </a:stretch>
        </p:blipFill>
        <p:spPr bwMode="auto">
          <a:xfrm>
            <a:off x="285720" y="928670"/>
            <a:ext cx="3320261" cy="26325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Рисунок 6" descr="IMG_203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67" b="5096"/>
          <a:stretch>
            <a:fillRect/>
          </a:stretch>
        </p:blipFill>
        <p:spPr bwMode="auto">
          <a:xfrm rot="546573">
            <a:off x="5482683" y="943511"/>
            <a:ext cx="3253110" cy="2749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8" name="Picture 2" descr="C:\Users\User\YandexDisk\мама  здесь  все ваше\субботник\IMG8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19259">
            <a:off x="5218667" y="4005826"/>
            <a:ext cx="3436701" cy="25775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3" descr="E:\шалько\SDC10431.JPG"/>
          <p:cNvPicPr>
            <a:picLocks noChangeAspect="1" noChangeArrowheads="1"/>
          </p:cNvPicPr>
          <p:nvPr/>
        </p:nvPicPr>
        <p:blipFill>
          <a:blip r:embed="rId6" cstate="print">
            <a:lum bright="20000" contrast="40000"/>
          </a:blip>
          <a:srcRect/>
          <a:stretch>
            <a:fillRect/>
          </a:stretch>
        </p:blipFill>
        <p:spPr bwMode="auto">
          <a:xfrm>
            <a:off x="3357554" y="1643050"/>
            <a:ext cx="2303875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571604" y="6286520"/>
            <a:ext cx="2458237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Музыкальные гостиные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884" y="3429000"/>
            <a:ext cx="263488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Спортивно-музыкальные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праздники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6116" y="4429132"/>
            <a:ext cx="244175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Изготовление атрибутов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 празднику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3500438"/>
            <a:ext cx="261956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Разучивание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музыкального репертуара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6286520"/>
            <a:ext cx="2508187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Современные праздники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0c10cb3f339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850" y="-221642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672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</TotalTime>
  <Words>857</Words>
  <Application>Microsoft Office PowerPoint</Application>
  <PresentationFormat>Экран (4:3)</PresentationFormat>
  <Paragraphs>127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dns</cp:lastModifiedBy>
  <cp:revision>59</cp:revision>
  <dcterms:created xsi:type="dcterms:W3CDTF">2014-03-18T11:26:00Z</dcterms:created>
  <dcterms:modified xsi:type="dcterms:W3CDTF">2014-03-19T09:53:25Z</dcterms:modified>
</cp:coreProperties>
</file>