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E324A0-DA10-422D-BFFC-D9C71662E723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28604"/>
            <a:ext cx="7553348" cy="3174060"/>
          </a:xfrm>
        </p:spPr>
        <p:txBody>
          <a:bodyPr>
            <a:normAutofit/>
          </a:bodyPr>
          <a:lstStyle/>
          <a:p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500174"/>
            <a:ext cx="721523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Бессоюзные сложные предложения</a:t>
            </a:r>
            <a:endParaRPr lang="ru-RU" sz="7200" b="1" cap="none" spc="0" dirty="0">
              <a:ln w="1905"/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 descr="!cid_image01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28604"/>
            <a:ext cx="257176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Блиц-опрос: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 Какие предложения называются бессоюзными?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Какие знаки разделяют части бессоюзного сложного предложения?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В каких случаях ставится запятая?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Когда ставится двоеточие в БСП?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Когда ставится тире в БСП?</a:t>
            </a:r>
          </a:p>
        </p:txBody>
      </p:sp>
      <p:pic>
        <p:nvPicPr>
          <p:cNvPr id="4" name="Picture 4" descr="!cid_image01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14291"/>
            <a:ext cx="157163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folHlink"/>
                </a:solidFill>
              </a:rPr>
              <a:t>Прочитайте схемы предложений:</a:t>
            </a:r>
            <a:r>
              <a:rPr lang="ru-RU" b="1" dirty="0" smtClean="0">
                <a:solidFill>
                  <a:schemeClr val="folHlink"/>
                </a:solidFill>
              </a:rPr>
              <a:t/>
            </a:r>
            <a:br>
              <a:rPr lang="ru-RU" b="1" dirty="0" smtClean="0">
                <a:solidFill>
                  <a:schemeClr val="folHlink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</a:rPr>
              <a:t>(Если…) ,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[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то…       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]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[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…так + глаг.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]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, (          …).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[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-  =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]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, а 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[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- =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]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[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- =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]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, и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[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=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]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, и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[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=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]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[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- , ( в который  - = ), = 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]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[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  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]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 : 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[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причина 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]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4" descr="!cid_image01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32" y="5143512"/>
            <a:ext cx="257176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Расставьте недостающие знаки препинания и произведите синтаксический разбор предложения.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 вариант</a:t>
            </a:r>
          </a:p>
          <a:p>
            <a:r>
              <a:rPr lang="ru-RU" dirty="0" smtClean="0"/>
              <a:t>Под окном и в саду зашумели птицы туман ушёл из сада всё вокруг озарилось весенним светом точно улыбкой.</a:t>
            </a:r>
          </a:p>
          <a:p>
            <a:r>
              <a:rPr lang="ru-RU" b="1" dirty="0" smtClean="0"/>
              <a:t>2 вариант</a:t>
            </a:r>
          </a:p>
          <a:p>
            <a:r>
              <a:rPr lang="ru-RU" dirty="0" smtClean="0"/>
              <a:t>Мы не можем ждать милостей от природы взять их у неё наша задача.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Начертить схемы предложений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000108"/>
            <a:ext cx="7576398" cy="524829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3600" i="1" dirty="0" smtClean="0">
                <a:solidFill>
                  <a:srgbClr val="002060"/>
                </a:solidFill>
                <a:latin typeface="Monotype Corsiva" pitchFamily="66" charset="0"/>
              </a:rPr>
              <a:t>Воздух чист и прозрачен  трава блестит изумрудами.</a:t>
            </a:r>
          </a:p>
          <a:p>
            <a:pPr>
              <a:lnSpc>
                <a:spcPct val="80000"/>
              </a:lnSpc>
              <a:defRPr/>
            </a:pPr>
            <a:r>
              <a:rPr lang="ru-RU" sz="3600" i="1" dirty="0" smtClean="0">
                <a:solidFill>
                  <a:srgbClr val="002060"/>
                </a:solidFill>
                <a:latin typeface="Monotype Corsiva" pitchFamily="66" charset="0"/>
              </a:rPr>
              <a:t>Колосья тихо бьют вас по лицу  васильки  цепляясь за ноги мешают идти  перепела кричат кругом  нарушая безмолвие.</a:t>
            </a:r>
          </a:p>
          <a:p>
            <a:pPr>
              <a:lnSpc>
                <a:spcPct val="80000"/>
              </a:lnSpc>
              <a:defRPr/>
            </a:pPr>
            <a:r>
              <a:rPr lang="ru-RU" sz="3600" i="1" dirty="0" smtClean="0">
                <a:solidFill>
                  <a:srgbClr val="002060"/>
                </a:solidFill>
                <a:latin typeface="Monotype Corsiva" pitchFamily="66" charset="0"/>
              </a:rPr>
              <a:t>Он поднял глаза  маленькое облачко неприметно неслось по небу.</a:t>
            </a:r>
          </a:p>
          <a:p>
            <a:pPr>
              <a:lnSpc>
                <a:spcPct val="80000"/>
              </a:lnSpc>
              <a:defRPr/>
            </a:pPr>
            <a:r>
              <a:rPr lang="ru-RU" sz="3600" i="1" dirty="0" smtClean="0">
                <a:solidFill>
                  <a:srgbClr val="002060"/>
                </a:solidFill>
                <a:latin typeface="Monotype Corsiva" pitchFamily="66" charset="0"/>
              </a:rPr>
              <a:t>Я доверяю любящим  они великодушны.</a:t>
            </a:r>
          </a:p>
          <a:p>
            <a:pPr>
              <a:lnSpc>
                <a:spcPct val="80000"/>
              </a:lnSpc>
              <a:defRPr/>
            </a:pPr>
            <a:r>
              <a:rPr lang="ru-RU" sz="3600" i="1" dirty="0" smtClean="0">
                <a:solidFill>
                  <a:srgbClr val="002060"/>
                </a:solidFill>
                <a:latin typeface="Monotype Corsiva" pitchFamily="66" charset="0"/>
              </a:rPr>
              <a:t>Я помню чудное мгновенье  передо мной явилась ты.</a:t>
            </a:r>
          </a:p>
          <a:p>
            <a:pPr>
              <a:lnSpc>
                <a:spcPct val="80000"/>
              </a:lnSpc>
              <a:defRPr/>
            </a:pPr>
            <a:r>
              <a:rPr lang="ru-RU" sz="3600" i="1" dirty="0" smtClean="0">
                <a:solidFill>
                  <a:srgbClr val="002060"/>
                </a:solidFill>
                <a:latin typeface="Monotype Corsiva" pitchFamily="66" charset="0"/>
              </a:rPr>
              <a:t>Ехал сюда  рожь начинала желтеть.</a:t>
            </a:r>
          </a:p>
          <a:p>
            <a:pPr>
              <a:lnSpc>
                <a:spcPct val="80000"/>
              </a:lnSpc>
              <a:defRPr/>
            </a:pPr>
            <a:r>
              <a:rPr lang="ru-RU" sz="3600" i="1" dirty="0" smtClean="0">
                <a:solidFill>
                  <a:srgbClr val="002060"/>
                </a:solidFill>
                <a:latin typeface="Monotype Corsiva" pitchFamily="66" charset="0"/>
              </a:rPr>
              <a:t>Нравится рисовать  рисуй на здоровье.</a:t>
            </a:r>
          </a:p>
          <a:p>
            <a:pPr>
              <a:lnSpc>
                <a:spcPct val="80000"/>
              </a:lnSpc>
              <a:defRPr/>
            </a:pPr>
            <a:r>
              <a:rPr lang="ru-RU" sz="3600" i="1" dirty="0" smtClean="0">
                <a:solidFill>
                  <a:srgbClr val="002060"/>
                </a:solidFill>
                <a:latin typeface="Monotype Corsiva" pitchFamily="66" charset="0"/>
              </a:rPr>
              <a:t>Не было возможности уйти незаметно  он вышел открыто.</a:t>
            </a:r>
          </a:p>
          <a:p>
            <a:pPr>
              <a:lnSpc>
                <a:spcPct val="80000"/>
              </a:lnSpc>
              <a:defRPr/>
            </a:pPr>
            <a:r>
              <a:rPr lang="ru-RU" sz="3600" i="1" dirty="0" smtClean="0">
                <a:solidFill>
                  <a:srgbClr val="002060"/>
                </a:solidFill>
                <a:latin typeface="Monotype Corsiva" pitchFamily="66" charset="0"/>
              </a:rPr>
              <a:t>Посмотрит  рублем подарит.</a:t>
            </a:r>
          </a:p>
          <a:p>
            <a:pPr>
              <a:lnSpc>
                <a:spcPct val="80000"/>
              </a:lnSpc>
              <a:defRPr/>
            </a:pPr>
            <a:r>
              <a:rPr lang="ru-RU" sz="3600" i="1" dirty="0" smtClean="0">
                <a:solidFill>
                  <a:srgbClr val="002060"/>
                </a:solidFill>
                <a:latin typeface="Monotype Corsiva" pitchFamily="66" charset="0"/>
              </a:rPr>
              <a:t>Смелые побеждают  трусливые погибают.</a:t>
            </a:r>
          </a:p>
          <a:p>
            <a:pPr>
              <a:lnSpc>
                <a:spcPct val="80000"/>
              </a:lnSpc>
              <a:defRPr/>
            </a:pPr>
            <a:r>
              <a:rPr lang="ru-RU" sz="3600" i="1" dirty="0" smtClean="0">
                <a:solidFill>
                  <a:srgbClr val="002060"/>
                </a:solidFill>
                <a:latin typeface="Monotype Corsiva" pitchFamily="66" charset="0"/>
              </a:rPr>
              <a:t>Хвалы приманчивы  их желают все.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i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Не отвлекайтесь  опасность потерять пунктуационный знак очень велика.</a:t>
            </a:r>
            <a:endParaRPr lang="ru-RU" sz="36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251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Блиц-опрос:</vt:lpstr>
      <vt:lpstr>Прочитайте схемы предложений: </vt:lpstr>
      <vt:lpstr>Расставьте недостающие знаки препинания и произведите синтаксический разбор предложения.</vt:lpstr>
      <vt:lpstr>Начертить схемы предложений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14</cp:revision>
  <dcterms:created xsi:type="dcterms:W3CDTF">2012-01-29T09:13:59Z</dcterms:created>
  <dcterms:modified xsi:type="dcterms:W3CDTF">2012-01-29T10:14:20Z</dcterms:modified>
</cp:coreProperties>
</file>