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5" r:id="rId7"/>
    <p:sldId id="268" r:id="rId8"/>
    <p:sldId id="270" r:id="rId9"/>
    <p:sldId id="274" r:id="rId10"/>
    <p:sldId id="275" r:id="rId11"/>
    <p:sldId id="273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EDB00-D0FC-4E67-BC36-EEAA4580F2E8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00796-A993-4875-A1FB-7C013C14E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2F1FA7-0291-497E-8B7D-C0FC5159127D}" type="slidenum">
              <a:rPr lang="en-GB" smtClean="0">
                <a:latin typeface="Arial" pitchFamily="34" charset="0"/>
              </a:rPr>
              <a:pPr/>
              <a:t>7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482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ru-RU" sz="18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2100"/>
          </a:xfrm>
          <a:noFill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Круговорот  воды  в  природе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429132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Автор </a:t>
            </a:r>
            <a:r>
              <a:rPr lang="en-US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ru-RU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Синицына Татьяна  Николаевна,</a:t>
            </a:r>
          </a:p>
          <a:p>
            <a:r>
              <a:rPr lang="ru-RU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учитель  начальных  классов </a:t>
            </a:r>
          </a:p>
          <a:p>
            <a:r>
              <a:rPr lang="ru-RU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МОУ  «Лицей №1  пос. Львовский»</a:t>
            </a:r>
            <a:endParaRPr lang="en-US" sz="18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Подольский  муниципальный  район</a:t>
            </a:r>
          </a:p>
          <a:p>
            <a:r>
              <a:rPr lang="ru-RU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2012</a:t>
            </a:r>
            <a:endParaRPr lang="ru-RU" sz="1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Вопросы к кроссворду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468313" y="1357313"/>
            <a:ext cx="4038600" cy="47974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1.Покружилась звездочка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В воздухе немножко.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Села и растаяла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На моей ладошке.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2.Ночь спит на земле,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а утром убегает.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3. Растет она вниз головой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Растет не летом, а зимой.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Но солнце ее припечет-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Она заплачет и умрет.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4.Рассыпался горох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На семьдесят дорог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Никто его не подберет.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5.Старик- шутник: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на улице стоять не велит,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за нос домой тянет.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b="1" dirty="0" smtClean="0"/>
          </a:p>
          <a:p>
            <a:pPr eaLnBrk="1" hangingPunct="1">
              <a:lnSpc>
                <a:spcPct val="80000"/>
              </a:lnSpc>
            </a:pPr>
            <a:endParaRPr lang="ru-RU" sz="1600" b="1" dirty="0" smtClean="0"/>
          </a:p>
        </p:txBody>
      </p:sp>
      <p:sp>
        <p:nvSpPr>
          <p:cNvPr id="59401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648200" y="1357313"/>
            <a:ext cx="4038600" cy="4768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6. Я и льдинка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голубая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Я и капля дождевая,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Я снежинка вырезная,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Я по травке разлитая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Кто же я?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7.Не пешеход, а идет.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Мокнут люди у ворот.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Ловит дворник его в кадку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Очень трудная загадка.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8.Чуть дрожит на ветерке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Лента на просторе,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узкий кончик в роднике,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а широкий в море.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9.Без крыльев летит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Без ног бежит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Без паруса плывет.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10.Седой дедушка у ворот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Всем глаза заволок.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dirty="0" smtClean="0"/>
              <a:t>       </a:t>
            </a:r>
          </a:p>
        </p:txBody>
      </p:sp>
      <p:pic>
        <p:nvPicPr>
          <p:cNvPr id="15365" name="Picture 10" descr="J02827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836613"/>
            <a:ext cx="158432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8501090" y="6215082"/>
            <a:ext cx="542350" cy="4709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9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9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9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94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94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594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94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4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94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94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94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94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94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94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594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94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94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594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940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40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5940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940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940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5940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940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940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5940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940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940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5940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940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40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5940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9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9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9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9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9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9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9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9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9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9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94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94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94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94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94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94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94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4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94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94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94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94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94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94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94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94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94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94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94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94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94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94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94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94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94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94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94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94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94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94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94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94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94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94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94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94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94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94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94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94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940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940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940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940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940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94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94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94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94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940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940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940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940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940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940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940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940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940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940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5940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940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940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940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940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940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940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5940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5940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5940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5940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Содержимое 4" descr="67205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3315" name="Текст 3"/>
          <p:cNvSpPr>
            <a:spLocks noGrp="1"/>
          </p:cNvSpPr>
          <p:nvPr>
            <p:ph type="body" sz="half" idx="2"/>
          </p:nvPr>
        </p:nvSpPr>
        <p:spPr>
          <a:xfrm>
            <a:off x="1619250" y="260350"/>
            <a:ext cx="5976938" cy="63373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Char char="•"/>
            </a:pPr>
            <a:endParaRPr lang="ru-RU" sz="2000" b="1" i="1" smtClean="0"/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Вы слыхали о воде?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Говорят она везде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В луже, в море, в океане,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И в водопроводном кране.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Как сосулька замерзает,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Ледником в горах зовется, 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Лентой серебристой вьется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Средь высоких стройных елей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Рушится потоком селей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На плите у вас кипит,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Паром чайника шипит,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Растворяет сахар в чае,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Мы ее не замечаем,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Мы привыкли, что вода – </a:t>
            </a:r>
          </a:p>
          <a:p>
            <a:pPr algn="ctr">
              <a:lnSpc>
                <a:spcPct val="90000"/>
              </a:lnSpc>
            </a:pPr>
            <a:r>
              <a:rPr lang="ru-RU" sz="2000" i="1" smtClean="0">
                <a:solidFill>
                  <a:srgbClr val="990000"/>
                </a:solidFill>
              </a:rPr>
              <a:t>Наша спутница всегда!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Использованные  материалы</a:t>
            </a:r>
            <a:endParaRPr lang="ru-RU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 «Мы  и  окружающий  мир».  Авторы  Н.Я.Дмитриева,  А.Н.  Казаков, «Издательство   «Учебная  литература»  Самара,  2010</a:t>
            </a:r>
          </a:p>
          <a:p>
            <a:r>
              <a:rPr lang="ru-RU" dirty="0" smtClean="0"/>
              <a:t>Любимые  страницы . Загадки,  скороговорки,  считалки.  Смоленск  «</a:t>
            </a:r>
            <a:r>
              <a:rPr lang="ru-RU" dirty="0" err="1" smtClean="0"/>
              <a:t>Русич</a:t>
            </a:r>
            <a:r>
              <a:rPr lang="ru-RU" dirty="0" smtClean="0"/>
              <a:t>»  2010</a:t>
            </a:r>
            <a:endParaRPr lang="ru-RU" dirty="0" smtClean="0"/>
          </a:p>
          <a:p>
            <a:r>
              <a:rPr lang="ru-RU" dirty="0" smtClean="0"/>
              <a:t>Интернет  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Цели  и  задачи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/>
              <a:t>Цель:  </a:t>
            </a:r>
            <a:r>
              <a:rPr lang="ru-RU" sz="2600" dirty="0" smtClean="0">
                <a:solidFill>
                  <a:srgbClr val="7030A0"/>
                </a:solidFill>
              </a:rPr>
              <a:t>познакомить  с  круговоротом  воды  в  природе.</a:t>
            </a:r>
          </a:p>
          <a:p>
            <a:pPr lvl="0"/>
            <a:r>
              <a:rPr lang="ru-RU" sz="2600" b="1" dirty="0" smtClean="0"/>
              <a:t>Задачи</a:t>
            </a:r>
            <a:r>
              <a:rPr lang="en-US" sz="2600" b="1" dirty="0" smtClean="0"/>
              <a:t>: </a:t>
            </a:r>
            <a:r>
              <a:rPr lang="ru-RU" sz="2600" dirty="0" smtClean="0">
                <a:solidFill>
                  <a:srgbClr val="7030A0"/>
                </a:solidFill>
              </a:rPr>
              <a:t>сформировать у детей представление о круговороте воды в природе как важнейшем явлении в природе;</a:t>
            </a:r>
          </a:p>
          <a:p>
            <a:pPr lvl="0"/>
            <a:r>
              <a:rPr lang="ru-RU" sz="2600" dirty="0" smtClean="0">
                <a:solidFill>
                  <a:srgbClr val="7030A0"/>
                </a:solidFill>
              </a:rPr>
              <a:t>увязать круговорот воды со свойством воды (переход из одного состояния в другое);</a:t>
            </a:r>
          </a:p>
          <a:p>
            <a:pPr lvl="0"/>
            <a:r>
              <a:rPr lang="ru-RU" sz="2600" dirty="0" smtClean="0">
                <a:solidFill>
                  <a:srgbClr val="7030A0"/>
                </a:solidFill>
              </a:rPr>
              <a:t>развивать наблюдательность и любознательность детей, учить их делать выводы из опытов и практических работ. </a:t>
            </a: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Предмет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7030A0"/>
                </a:solidFill>
              </a:rPr>
              <a:t>окружающий  мир</a:t>
            </a:r>
          </a:p>
          <a:p>
            <a:pPr>
              <a:buNone/>
            </a:pPr>
            <a:r>
              <a:rPr lang="ru-RU" b="1" dirty="0" smtClean="0"/>
              <a:t>Класс  </a:t>
            </a:r>
            <a:r>
              <a:rPr lang="ru-RU" dirty="0" smtClean="0">
                <a:solidFill>
                  <a:srgbClr val="7030A0"/>
                </a:solidFill>
              </a:rPr>
              <a:t>2</a:t>
            </a:r>
          </a:p>
          <a:p>
            <a:pPr>
              <a:buNone/>
            </a:pPr>
            <a:r>
              <a:rPr lang="ru-RU" b="1" dirty="0" smtClean="0"/>
              <a:t>Программа </a:t>
            </a:r>
            <a:r>
              <a:rPr lang="ru-RU" dirty="0" smtClean="0">
                <a:solidFill>
                  <a:srgbClr val="7030A0"/>
                </a:solidFill>
              </a:rPr>
              <a:t>«Система  развивающего  обучения  </a:t>
            </a:r>
            <a:r>
              <a:rPr lang="ru-RU" dirty="0" err="1" smtClean="0">
                <a:solidFill>
                  <a:srgbClr val="7030A0"/>
                </a:solidFill>
              </a:rPr>
              <a:t>Л.В.Занкова</a:t>
            </a:r>
            <a:r>
              <a:rPr lang="ru-RU" dirty="0" smtClean="0">
                <a:solidFill>
                  <a:srgbClr val="7030A0"/>
                </a:solidFill>
              </a:rPr>
              <a:t>».</a:t>
            </a:r>
          </a:p>
          <a:p>
            <a:pPr>
              <a:buNone/>
            </a:pPr>
            <a:r>
              <a:rPr lang="ru-RU" b="1" dirty="0" smtClean="0"/>
              <a:t>Учебник </a:t>
            </a:r>
            <a:r>
              <a:rPr lang="ru-RU" dirty="0" smtClean="0">
                <a:solidFill>
                  <a:srgbClr val="7030A0"/>
                </a:solidFill>
              </a:rPr>
              <a:t>«Мы  и  окружающий  мир».  Авторы  Н.Я.Дмитриева,  А.Н.  Казаков, «Издательство   «Учебная  литература»  Самара,  2010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Этапы  круговорота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dirty="0" smtClean="0"/>
              <a:t>Испарение с поверхности океана</a:t>
            </a:r>
          </a:p>
          <a:p>
            <a:pPr eaLnBrk="1" hangingPunct="1"/>
            <a:r>
              <a:rPr lang="ru-RU" b="1" i="1" dirty="0" smtClean="0"/>
              <a:t>Охлаждение пара</a:t>
            </a:r>
          </a:p>
          <a:p>
            <a:pPr eaLnBrk="1" hangingPunct="1"/>
            <a:r>
              <a:rPr lang="ru-RU" b="1" i="1" dirty="0" smtClean="0"/>
              <a:t>Образование облаков</a:t>
            </a:r>
          </a:p>
          <a:p>
            <a:pPr eaLnBrk="1" hangingPunct="1"/>
            <a:r>
              <a:rPr lang="ru-RU" b="1" i="1" dirty="0" smtClean="0"/>
              <a:t>Выпадение осадков</a:t>
            </a:r>
          </a:p>
          <a:p>
            <a:pPr eaLnBrk="1" hangingPunct="1"/>
            <a:r>
              <a:rPr lang="ru-RU" b="1" i="1" dirty="0" smtClean="0"/>
              <a:t>Пополнение рек и подземных вод</a:t>
            </a:r>
          </a:p>
          <a:p>
            <a:pPr eaLnBrk="1" hangingPunct="1"/>
            <a:r>
              <a:rPr lang="ru-RU" b="1" i="1" dirty="0" smtClean="0"/>
              <a:t>Сток в океан</a:t>
            </a:r>
          </a:p>
          <a:p>
            <a:pPr eaLnBrk="1" hangingPunct="1">
              <a:buFontTx/>
              <a:buNone/>
            </a:pPr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596" y="428604"/>
            <a:ext cx="646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                  Схема круговорота  воды  в  природе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7286676" cy="561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rgbClr val="7030A0"/>
                </a:solidFill>
              </a:rPr>
              <a:t>Выводы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785794"/>
            <a:ext cx="8229600" cy="5218113"/>
          </a:xfrm>
        </p:spPr>
        <p:txBody>
          <a:bodyPr/>
          <a:lstStyle/>
          <a:p>
            <a:pPr marL="457200" indent="-457200" algn="just" eaLnBrk="1" hangingPunct="1">
              <a:buFontTx/>
              <a:buAutoNum type="arabicPeriod"/>
              <a:defRPr/>
            </a:pPr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Круговорот воды в природе  - один из </a:t>
            </a:r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главных </a:t>
            </a:r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процессов  </a:t>
            </a:r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планете  Земля</a:t>
            </a:r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 eaLnBrk="1" hangingPunct="1">
              <a:buFontTx/>
              <a:buAutoNum type="arabicPeriod"/>
              <a:defRPr/>
            </a:pPr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Круговорот воды лежит в основе многих процессов, происходящих в природе .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Круговорот воды подвластен энергии Солнца и силе тяжести.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этапами круговорота воды в природе являются испарение, образование влаги и осадки.</a:t>
            </a:r>
          </a:p>
          <a:p>
            <a:pPr marL="457200" indent="-457200" eaLnBrk="1" hangingPunct="1">
              <a:buFontTx/>
              <a:buNone/>
              <a:defRPr/>
            </a:pPr>
            <a:endParaRPr lang="ru-RU" sz="2000" dirty="0" smtClean="0">
              <a:solidFill>
                <a:schemeClr val="accent2"/>
              </a:solidFill>
            </a:endParaRPr>
          </a:p>
          <a:p>
            <a:pPr marL="457200" indent="-457200" eaLnBrk="1" hangingPunct="1">
              <a:buFontTx/>
              <a:buNone/>
              <a:defRPr/>
            </a:pPr>
            <a:endParaRPr lang="ru-RU" sz="2000" dirty="0" smtClean="0"/>
          </a:p>
        </p:txBody>
      </p:sp>
      <p:pic>
        <p:nvPicPr>
          <p:cNvPr id="10244" name="Picture 7" descr="Рисунок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14818"/>
            <a:ext cx="3816350" cy="2428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45" name="Picture 8" descr="Рисунок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214818"/>
            <a:ext cx="3673475" cy="2428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815975" y="228600"/>
            <a:ext cx="76136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597" tIns="40799" rIns="81597" bIns="40799"/>
          <a:lstStyle/>
          <a:p>
            <a:pPr>
              <a:lnSpc>
                <a:spcPct val="98000"/>
              </a:lnSpc>
              <a:tabLst>
                <a:tab pos="0" algn="l"/>
                <a:tab pos="405876" algn="l"/>
                <a:tab pos="813191" algn="l"/>
                <a:tab pos="1220503" algn="l"/>
                <a:tab pos="1627819" algn="l"/>
                <a:tab pos="2035135" algn="l"/>
                <a:tab pos="2442447" algn="l"/>
                <a:tab pos="2849764" algn="l"/>
                <a:tab pos="3257080" algn="l"/>
                <a:tab pos="3664394" algn="l"/>
                <a:tab pos="4071710" algn="l"/>
                <a:tab pos="4479024" algn="l"/>
                <a:tab pos="4886338" algn="l"/>
                <a:tab pos="5293653" algn="l"/>
                <a:tab pos="5700970" algn="l"/>
                <a:tab pos="6108283" algn="l"/>
                <a:tab pos="6515598" algn="l"/>
                <a:tab pos="6922912" algn="l"/>
                <a:tab pos="7330228" algn="l"/>
                <a:tab pos="7737543" algn="l"/>
                <a:tab pos="8144858" algn="l"/>
              </a:tabLst>
              <a:defRPr/>
            </a:pPr>
            <a:r>
              <a:rPr lang="ru-RU" sz="2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jaVu Sans" charset="0"/>
                <a:ea typeface="DejaVu Sans" charset="0"/>
                <a:cs typeface="DejaVu Sans" charset="0"/>
              </a:rPr>
              <a:t>Без воды – жизнь невозможна</a:t>
            </a:r>
            <a:endParaRPr lang="en-GB" sz="25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ejaVu Sans" charset="0"/>
              <a:ea typeface="DejaVu Sans" charset="0"/>
              <a:cs typeface="DejaVu Sans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857250"/>
            <a:ext cx="3417887" cy="242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0725" y="3714750"/>
            <a:ext cx="3524250" cy="2490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3" y="3714750"/>
            <a:ext cx="3429000" cy="2490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5" y="865188"/>
            <a:ext cx="3500438" cy="240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9" presetClass="entr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50" presetClass="entr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1027" descr="H:\UMP\Разное\подложка.jpg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4A0094"/>
                </a:solidFill>
              </a:rPr>
              <a:t>Трудно представить себе область человеческой деятельности, где не применялась бы вода</a:t>
            </a:r>
          </a:p>
        </p:txBody>
      </p:sp>
      <p:pic>
        <p:nvPicPr>
          <p:cNvPr id="15365" name="Picture 1029" descr="H:\UMP\Разное\ГЭС.jpg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533400" y="1676400"/>
            <a:ext cx="2438400" cy="1619250"/>
          </a:xfrm>
          <a:prstGeom prst="rect">
            <a:avLst/>
          </a:prstGeom>
          <a:noFill/>
          <a:effectLst>
            <a:outerShdw dist="188799" dir="2863579" algn="ctr" rotWithShape="0">
              <a:srgbClr val="3399FF"/>
            </a:outerShdw>
          </a:effectLst>
        </p:spPr>
      </p:pic>
      <p:pic>
        <p:nvPicPr>
          <p:cNvPr id="15366" name="Picture 1030" descr="H:\UMP\Разное\коровы.jpg"/>
          <p:cNvPicPr>
            <a:picLocks noChangeAspect="1" noChangeArrowheads="1"/>
          </p:cNvPicPr>
          <p:nvPr/>
        </p:nvPicPr>
        <p:blipFill>
          <a:blip r:embed="rId4">
            <a:lum bright="12000"/>
          </a:blip>
          <a:srcRect/>
          <a:stretch>
            <a:fillRect/>
          </a:stretch>
        </p:blipFill>
        <p:spPr bwMode="auto">
          <a:xfrm>
            <a:off x="457200" y="3657600"/>
            <a:ext cx="1417638" cy="2133600"/>
          </a:xfrm>
          <a:prstGeom prst="rect">
            <a:avLst/>
          </a:prstGeom>
          <a:noFill/>
          <a:effectLst>
            <a:outerShdw dist="161645" dir="8100000" algn="ctr" rotWithShape="0">
              <a:srgbClr val="3399FF"/>
            </a:outerShdw>
          </a:effectLst>
        </p:spPr>
      </p:pic>
      <p:pic>
        <p:nvPicPr>
          <p:cNvPr id="15367" name="Picture 1031" descr="H:\UMP\Разное\корабль.jpg"/>
          <p:cNvPicPr>
            <a:picLocks noChangeAspect="1" noChangeArrowheads="1"/>
          </p:cNvPicPr>
          <p:nvPr/>
        </p:nvPicPr>
        <p:blipFill>
          <a:blip r:embed="rId5">
            <a:lum bright="6000"/>
          </a:blip>
          <a:srcRect/>
          <a:stretch>
            <a:fillRect/>
          </a:stretch>
        </p:blipFill>
        <p:spPr bwMode="auto">
          <a:xfrm>
            <a:off x="2057400" y="4572000"/>
            <a:ext cx="2438400" cy="1619250"/>
          </a:xfrm>
          <a:prstGeom prst="rect">
            <a:avLst/>
          </a:prstGeom>
          <a:noFill/>
          <a:effectLst>
            <a:outerShdw dist="170861" dir="2880767" algn="ctr" rotWithShape="0">
              <a:srgbClr val="3399FF"/>
            </a:outerShdw>
          </a:effectLst>
        </p:spPr>
      </p:pic>
      <p:pic>
        <p:nvPicPr>
          <p:cNvPr id="15368" name="Picture 1032" descr="H:\UMP\Разное\кирпичи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1295400"/>
            <a:ext cx="1820863" cy="2514600"/>
          </a:xfrm>
          <a:prstGeom prst="rect">
            <a:avLst/>
          </a:prstGeom>
          <a:noFill/>
          <a:effectLst>
            <a:outerShdw dist="206741" dir="2550627" algn="ctr" rotWithShape="0">
              <a:srgbClr val="3399FF"/>
            </a:outerShdw>
          </a:effectLst>
        </p:spPr>
      </p:pic>
      <p:pic>
        <p:nvPicPr>
          <p:cNvPr id="15369" name="Picture 1033" descr="H:\UMP\Разное\сок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4191000"/>
            <a:ext cx="17065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28" descr="H:\UMP\Разное\стакан воды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57600" y="1676400"/>
            <a:ext cx="2063750" cy="2438400"/>
          </a:xfrm>
          <a:prstGeom prst="rect">
            <a:avLst/>
          </a:prstGeom>
          <a:noFill/>
          <a:effectLst>
            <a:outerShdw dist="234176" dir="2963922" algn="ctr" rotWithShape="0">
              <a:srgbClr val="3399FF"/>
            </a:outerShdw>
          </a:effectLst>
        </p:spPr>
      </p:pic>
      <p:pic>
        <p:nvPicPr>
          <p:cNvPr id="15370" name="Picture 1034" descr="H:\UMP\Разное\мытье окон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53000" y="4572000"/>
            <a:ext cx="1303338" cy="1962150"/>
          </a:xfrm>
          <a:prstGeom prst="rect">
            <a:avLst/>
          </a:prstGeom>
          <a:noFill/>
          <a:effectLst>
            <a:outerShdw dist="152928" dir="2498012" algn="ctr" rotWithShape="0">
              <a:srgbClr val="3399FF"/>
            </a:outerShdw>
          </a:effectLst>
        </p:spPr>
      </p:pic>
      <p:sp>
        <p:nvSpPr>
          <p:cNvPr id="15371" name="Text Box 1035"/>
          <p:cNvSpPr txBox="1">
            <a:spLocks noChangeArrowheads="1"/>
          </p:cNvSpPr>
          <p:nvPr/>
        </p:nvSpPr>
        <p:spPr bwMode="auto">
          <a:xfrm>
            <a:off x="228600" y="3048000"/>
            <a:ext cx="243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7" rIns="91390" bIns="456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chemeClr val="bg1"/>
                </a:solidFill>
              </a:rPr>
              <a:t>Гидроэлектростанция</a:t>
            </a:r>
          </a:p>
        </p:txBody>
      </p:sp>
      <p:sp>
        <p:nvSpPr>
          <p:cNvPr id="15372" name="Text Box 1036"/>
          <p:cNvSpPr txBox="1">
            <a:spLocks noChangeArrowheads="1"/>
          </p:cNvSpPr>
          <p:nvPr/>
        </p:nvSpPr>
        <p:spPr bwMode="auto">
          <a:xfrm>
            <a:off x="0" y="5562600"/>
            <a:ext cx="167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7" rIns="91390" bIns="456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chemeClr val="bg1"/>
                </a:solidFill>
              </a:rPr>
              <a:t>Сельское хозяйство</a:t>
            </a:r>
          </a:p>
        </p:txBody>
      </p:sp>
      <p:sp>
        <p:nvSpPr>
          <p:cNvPr id="15373" name="Text Box 1037"/>
          <p:cNvSpPr txBox="1">
            <a:spLocks noChangeArrowheads="1"/>
          </p:cNvSpPr>
          <p:nvPr/>
        </p:nvSpPr>
        <p:spPr bwMode="auto">
          <a:xfrm>
            <a:off x="1828800" y="5943600"/>
            <a:ext cx="198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7" rIns="91390" bIns="456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chemeClr val="bg1"/>
                </a:solidFill>
              </a:rPr>
              <a:t>Машиностроение</a:t>
            </a:r>
          </a:p>
        </p:txBody>
      </p:sp>
      <p:sp>
        <p:nvSpPr>
          <p:cNvPr id="15374" name="Text Box 1038"/>
          <p:cNvSpPr txBox="1">
            <a:spLocks noChangeArrowheads="1"/>
          </p:cNvSpPr>
          <p:nvPr/>
        </p:nvSpPr>
        <p:spPr bwMode="auto">
          <a:xfrm>
            <a:off x="6248400" y="35814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7" rIns="91390" bIns="456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chemeClr val="bg1"/>
                </a:solidFill>
              </a:rPr>
              <a:t>Строительство</a:t>
            </a:r>
          </a:p>
        </p:txBody>
      </p:sp>
      <p:sp>
        <p:nvSpPr>
          <p:cNvPr id="15375" name="Text Box 1039"/>
          <p:cNvSpPr txBox="1">
            <a:spLocks noChangeArrowheads="1"/>
          </p:cNvSpPr>
          <p:nvPr/>
        </p:nvSpPr>
        <p:spPr bwMode="auto">
          <a:xfrm>
            <a:off x="4724400" y="6248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7" rIns="91390" bIns="456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chemeClr val="bg1"/>
                </a:solidFill>
              </a:rPr>
              <a:t>В быту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utoUpdateAnimBg="0"/>
      <p:bldP spid="15372" grpId="0" autoUpdateAnimBg="0"/>
      <p:bldP spid="15373" grpId="0" autoUpdateAnimBg="0"/>
      <p:bldP spid="15374" grpId="0" autoUpdateAnimBg="0"/>
      <p:bldP spid="153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кроссворд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500" y="1600200"/>
          <a:ext cx="8115300" cy="468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275"/>
                <a:gridCol w="676275"/>
                <a:gridCol w="676275"/>
                <a:gridCol w="676275"/>
                <a:gridCol w="676275"/>
                <a:gridCol w="676275"/>
                <a:gridCol w="676275"/>
                <a:gridCol w="676275"/>
                <a:gridCol w="676275"/>
                <a:gridCol w="676275"/>
                <a:gridCol w="676275"/>
                <a:gridCol w="676275"/>
              </a:tblGrid>
              <a:tr h="4686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</a:tr>
              <a:tr h="4686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8501090" y="6286520"/>
            <a:ext cx="500066" cy="4286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9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3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526</Words>
  <PresentationFormat>Экран (4:3)</PresentationFormat>
  <Paragraphs>111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Круговорот  воды  в  природе</vt:lpstr>
      <vt:lpstr>Цели  и  задачи</vt:lpstr>
      <vt:lpstr>Слайд 3</vt:lpstr>
      <vt:lpstr>Этапы  круговорота</vt:lpstr>
      <vt:lpstr>Слайд 5</vt:lpstr>
      <vt:lpstr>Выводы</vt:lpstr>
      <vt:lpstr>Слайд 7</vt:lpstr>
      <vt:lpstr>Трудно представить себе область человеческой деятельности, где не применялась бы вода</vt:lpstr>
      <vt:lpstr>кроссворд</vt:lpstr>
      <vt:lpstr>Вопросы к кроссворду</vt:lpstr>
      <vt:lpstr>Слайд 11</vt:lpstr>
      <vt:lpstr>Использованные 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Круговорот  воды  в  природе</dc:title>
  <cp:lastModifiedBy>Админ</cp:lastModifiedBy>
  <cp:revision>20</cp:revision>
  <dcterms:modified xsi:type="dcterms:W3CDTF">2012-06-20T07:24:44Z</dcterms:modified>
</cp:coreProperties>
</file>