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59" r:id="rId5"/>
    <p:sldId id="260" r:id="rId6"/>
    <p:sldId id="262" r:id="rId7"/>
    <p:sldId id="263" r:id="rId8"/>
    <p:sldId id="264" r:id="rId9"/>
    <p:sldId id="266" r:id="rId10"/>
    <p:sldId id="267"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5D2E9-2E6E-4820-95D7-655222F49DA9}" type="doc">
      <dgm:prSet loTypeId="urn:microsoft.com/office/officeart/2005/8/layout/hierarchy3" loCatId="list" qsTypeId="urn:microsoft.com/office/officeart/2005/8/quickstyle/simple1" qsCatId="simple" csTypeId="urn:microsoft.com/office/officeart/2005/8/colors/accent0_1" csCatId="mainScheme" phldr="1"/>
      <dgm:spPr/>
      <dgm:t>
        <a:bodyPr/>
        <a:lstStyle/>
        <a:p>
          <a:endParaRPr lang="ru-RU"/>
        </a:p>
      </dgm:t>
    </dgm:pt>
    <dgm:pt modelId="{04D7F3D0-AB64-4BE2-81FE-1EFF5C4BF84A}">
      <dgm:prSet phldrT="[Текст]"/>
      <dgm:spPr/>
      <dgm:t>
        <a:bodyPr/>
        <a:lstStyle/>
        <a:p>
          <a:pPr rtl="0"/>
          <a:r>
            <a:rPr kumimoji="0" lang="ru-RU" b="0" i="1" u="none" strike="noStrike" cap="none" normalizeH="0" baseline="0" dirty="0" smtClean="0">
              <a:ln/>
              <a:effectLst/>
              <a:latin typeface="+mj-lt"/>
              <a:ea typeface="Calibri" pitchFamily="34" charset="0"/>
              <a:cs typeface="Times New Roman" pitchFamily="18" charset="0"/>
            </a:rPr>
            <a:t>Как заметил З. В. </a:t>
          </a:r>
          <a:r>
            <a:rPr kumimoji="0" lang="ru-RU" b="0" i="1" u="none" strike="noStrike" cap="none" normalizeH="0" baseline="0" dirty="0" err="1" smtClean="0">
              <a:ln/>
              <a:effectLst/>
              <a:latin typeface="+mj-lt"/>
              <a:ea typeface="Calibri" pitchFamily="34" charset="0"/>
              <a:cs typeface="Times New Roman" pitchFamily="18" charset="0"/>
            </a:rPr>
            <a:t>Лиштван</a:t>
          </a:r>
          <a:r>
            <a:rPr kumimoji="0" lang="ru-RU" b="0" i="1" u="none" strike="noStrike" cap="none" normalizeH="0" baseline="0" dirty="0" smtClean="0">
              <a:ln/>
              <a:effectLst/>
              <a:latin typeface="+mj-lt"/>
              <a:ea typeface="Calibri" pitchFamily="34" charset="0"/>
              <a:cs typeface="Times New Roman" pitchFamily="18" charset="0"/>
            </a:rPr>
            <a:t>, в процессе целенаправленного обучения у дошкольников наряду с техническими навыками развивается:</a:t>
          </a:r>
          <a:endParaRPr lang="ru-RU" i="1" dirty="0"/>
        </a:p>
      </dgm:t>
    </dgm:pt>
    <dgm:pt modelId="{9D6D487F-F88F-4B4C-B41F-C1FF3AA4E0C6}" type="parTrans" cxnId="{E9E31A66-DA3F-4F45-B170-2A54609B208F}">
      <dgm:prSet/>
      <dgm:spPr/>
      <dgm:t>
        <a:bodyPr/>
        <a:lstStyle/>
        <a:p>
          <a:endParaRPr lang="ru-RU"/>
        </a:p>
      </dgm:t>
    </dgm:pt>
    <dgm:pt modelId="{7EFBD4BD-866E-427A-9610-3F702ADAF78D}" type="sibTrans" cxnId="{E9E31A66-DA3F-4F45-B170-2A54609B208F}">
      <dgm:prSet/>
      <dgm:spPr/>
      <dgm:t>
        <a:bodyPr/>
        <a:lstStyle/>
        <a:p>
          <a:endParaRPr lang="ru-RU"/>
        </a:p>
      </dgm:t>
    </dgm:pt>
    <dgm:pt modelId="{92B156F5-A41E-4E2B-A3C1-59ABED9B6CA9}">
      <dgm:prSet phldrT="[Текст]"/>
      <dgm:spPr/>
      <dgm:t>
        <a:bodyPr/>
        <a:lstStyle/>
        <a:p>
          <a:pPr algn="l"/>
          <a:r>
            <a:rPr kumimoji="0" lang="ru-RU" b="0" i="0" u="none" strike="noStrike" cap="none" normalizeH="0" baseline="0" smtClean="0">
              <a:ln/>
              <a:effectLst/>
              <a:latin typeface="+mj-lt"/>
              <a:ea typeface="Calibri" pitchFamily="34" charset="0"/>
              <a:cs typeface="Times New Roman" pitchFamily="18" charset="0"/>
            </a:rPr>
            <a:t> умение анализировать предметы  окружающей действительности</a:t>
          </a:r>
          <a:endParaRPr lang="ru-RU" dirty="0"/>
        </a:p>
      </dgm:t>
    </dgm:pt>
    <dgm:pt modelId="{F8EAE391-BBC8-4BDD-85D0-F10E777A2813}" type="parTrans" cxnId="{8E4177A6-26AE-4837-AAF0-F11407C84FFA}">
      <dgm:prSet/>
      <dgm:spPr/>
      <dgm:t>
        <a:bodyPr/>
        <a:lstStyle/>
        <a:p>
          <a:endParaRPr lang="ru-RU"/>
        </a:p>
      </dgm:t>
    </dgm:pt>
    <dgm:pt modelId="{D61750E5-9A58-4DF6-BD51-1DEE5539879C}" type="sibTrans" cxnId="{8E4177A6-26AE-4837-AAF0-F11407C84FFA}">
      <dgm:prSet/>
      <dgm:spPr/>
      <dgm:t>
        <a:bodyPr/>
        <a:lstStyle/>
        <a:p>
          <a:endParaRPr lang="ru-RU"/>
        </a:p>
      </dgm:t>
    </dgm:pt>
    <dgm:pt modelId="{BCF549AB-E363-4C20-BE3A-6F0F35C52195}">
      <dgm:prSet phldrT="[Текст]"/>
      <dgm:spPr/>
      <dgm:t>
        <a:bodyPr/>
        <a:lstStyle/>
        <a:p>
          <a:pPr algn="l"/>
          <a:r>
            <a:rPr kumimoji="0" lang="ru-RU" b="0" i="0" u="none" strike="noStrike" cap="none" normalizeH="0" baseline="0" smtClean="0">
              <a:ln/>
              <a:effectLst/>
              <a:latin typeface="+mj-lt"/>
              <a:ea typeface="Calibri" pitchFamily="34" charset="0"/>
              <a:cs typeface="Times New Roman" pitchFamily="18" charset="0"/>
            </a:rPr>
            <a:t>формируются обобщенные представления о создаваемых объектах</a:t>
          </a:r>
          <a:endParaRPr lang="ru-RU" dirty="0"/>
        </a:p>
      </dgm:t>
    </dgm:pt>
    <dgm:pt modelId="{26BC5B8D-E639-4409-8EC5-3331470E4D44}" type="parTrans" cxnId="{E47F880E-5B37-422C-95FA-F01881D45D18}">
      <dgm:prSet/>
      <dgm:spPr/>
      <dgm:t>
        <a:bodyPr/>
        <a:lstStyle/>
        <a:p>
          <a:endParaRPr lang="ru-RU"/>
        </a:p>
      </dgm:t>
    </dgm:pt>
    <dgm:pt modelId="{7C974616-2B31-4264-B2D1-725252B61EBE}" type="sibTrans" cxnId="{E47F880E-5B37-422C-95FA-F01881D45D18}">
      <dgm:prSet/>
      <dgm:spPr/>
      <dgm:t>
        <a:bodyPr/>
        <a:lstStyle/>
        <a:p>
          <a:endParaRPr lang="ru-RU"/>
        </a:p>
      </dgm:t>
    </dgm:pt>
    <dgm:pt modelId="{46BB8C59-FFBA-4B74-9EF7-8093580F7CFE}">
      <dgm:prSet phldrT="[Текст]"/>
      <dgm:spPr/>
      <dgm:t>
        <a:bodyPr/>
        <a:lstStyle/>
        <a:p>
          <a:pPr algn="l"/>
          <a:r>
            <a:rPr kumimoji="0" lang="ru-RU" b="0" i="0" u="none" strike="noStrike" cap="none" normalizeH="0" baseline="0" smtClean="0">
              <a:ln/>
              <a:effectLst/>
              <a:latin typeface="+mj-lt"/>
              <a:ea typeface="Calibri" pitchFamily="34" charset="0"/>
              <a:cs typeface="Times New Roman" pitchFamily="18" charset="0"/>
            </a:rPr>
            <a:t> развиваются ценные качества личности</a:t>
          </a:r>
          <a:endParaRPr lang="ru-RU" dirty="0"/>
        </a:p>
      </dgm:t>
    </dgm:pt>
    <dgm:pt modelId="{5EDF810B-89B6-465B-95BE-C54ED564D51A}" type="parTrans" cxnId="{3292B77E-7E46-488F-AA8A-205B13FC4133}">
      <dgm:prSet/>
      <dgm:spPr/>
      <dgm:t>
        <a:bodyPr/>
        <a:lstStyle/>
        <a:p>
          <a:endParaRPr lang="ru-RU"/>
        </a:p>
      </dgm:t>
    </dgm:pt>
    <dgm:pt modelId="{F13D0A5F-7256-4CFF-B844-9FE6DDAFADF5}" type="sibTrans" cxnId="{3292B77E-7E46-488F-AA8A-205B13FC4133}">
      <dgm:prSet/>
      <dgm:spPr/>
      <dgm:t>
        <a:bodyPr/>
        <a:lstStyle/>
        <a:p>
          <a:endParaRPr lang="ru-RU"/>
        </a:p>
      </dgm:t>
    </dgm:pt>
    <dgm:pt modelId="{A29FEECB-B21D-434E-8384-FF3DD6E3B3D8}" type="pres">
      <dgm:prSet presAssocID="{1845D2E9-2E6E-4820-95D7-655222F49DA9}" presName="diagram" presStyleCnt="0">
        <dgm:presLayoutVars>
          <dgm:chPref val="1"/>
          <dgm:dir/>
          <dgm:animOne val="branch"/>
          <dgm:animLvl val="lvl"/>
          <dgm:resizeHandles/>
        </dgm:presLayoutVars>
      </dgm:prSet>
      <dgm:spPr/>
      <dgm:t>
        <a:bodyPr/>
        <a:lstStyle/>
        <a:p>
          <a:endParaRPr lang="ru-RU"/>
        </a:p>
      </dgm:t>
    </dgm:pt>
    <dgm:pt modelId="{F02B4F97-0084-4043-AFC2-30E889E13B8A}" type="pres">
      <dgm:prSet presAssocID="{04D7F3D0-AB64-4BE2-81FE-1EFF5C4BF84A}" presName="root" presStyleCnt="0"/>
      <dgm:spPr/>
      <dgm:t>
        <a:bodyPr/>
        <a:lstStyle/>
        <a:p>
          <a:endParaRPr lang="ru-RU"/>
        </a:p>
      </dgm:t>
    </dgm:pt>
    <dgm:pt modelId="{622F7A89-8797-4200-A543-A7C57D96F65B}" type="pres">
      <dgm:prSet presAssocID="{04D7F3D0-AB64-4BE2-81FE-1EFF5C4BF84A}" presName="rootComposite" presStyleCnt="0"/>
      <dgm:spPr/>
      <dgm:t>
        <a:bodyPr/>
        <a:lstStyle/>
        <a:p>
          <a:endParaRPr lang="ru-RU"/>
        </a:p>
      </dgm:t>
    </dgm:pt>
    <dgm:pt modelId="{F4836C43-900B-4CB1-98D6-365F39E364BB}" type="pres">
      <dgm:prSet presAssocID="{04D7F3D0-AB64-4BE2-81FE-1EFF5C4BF84A}" presName="rootText" presStyleLbl="node1" presStyleIdx="0" presStyleCnt="1" custScaleX="413720" custScaleY="129912" custLinFactNeighborX="-2308" custLinFactNeighborY="-3463"/>
      <dgm:spPr/>
      <dgm:t>
        <a:bodyPr/>
        <a:lstStyle/>
        <a:p>
          <a:endParaRPr lang="ru-RU"/>
        </a:p>
      </dgm:t>
    </dgm:pt>
    <dgm:pt modelId="{1977A217-B1EC-4296-9E0F-D02AC4FA203E}" type="pres">
      <dgm:prSet presAssocID="{04D7F3D0-AB64-4BE2-81FE-1EFF5C4BF84A}" presName="rootConnector" presStyleLbl="node1" presStyleIdx="0" presStyleCnt="1"/>
      <dgm:spPr/>
      <dgm:t>
        <a:bodyPr/>
        <a:lstStyle/>
        <a:p>
          <a:endParaRPr lang="ru-RU"/>
        </a:p>
      </dgm:t>
    </dgm:pt>
    <dgm:pt modelId="{B96FAE13-2AD1-4321-AA28-B3278741C7BB}" type="pres">
      <dgm:prSet presAssocID="{04D7F3D0-AB64-4BE2-81FE-1EFF5C4BF84A}" presName="childShape" presStyleCnt="0"/>
      <dgm:spPr/>
      <dgm:t>
        <a:bodyPr/>
        <a:lstStyle/>
        <a:p>
          <a:endParaRPr lang="ru-RU"/>
        </a:p>
      </dgm:t>
    </dgm:pt>
    <dgm:pt modelId="{EDC27BDD-4C37-424A-AFE0-44C62A4CF26A}" type="pres">
      <dgm:prSet presAssocID="{F8EAE391-BBC8-4BDD-85D0-F10E777A2813}" presName="Name13" presStyleLbl="parChTrans1D2" presStyleIdx="0" presStyleCnt="3"/>
      <dgm:spPr/>
      <dgm:t>
        <a:bodyPr/>
        <a:lstStyle/>
        <a:p>
          <a:endParaRPr lang="ru-RU"/>
        </a:p>
      </dgm:t>
    </dgm:pt>
    <dgm:pt modelId="{50DB640F-5C09-46FF-B1DE-951CC4358B22}" type="pres">
      <dgm:prSet presAssocID="{92B156F5-A41E-4E2B-A3C1-59ABED9B6CA9}" presName="childText" presStyleLbl="bgAcc1" presStyleIdx="0" presStyleCnt="3" custScaleX="467864">
        <dgm:presLayoutVars>
          <dgm:bulletEnabled val="1"/>
        </dgm:presLayoutVars>
      </dgm:prSet>
      <dgm:spPr/>
      <dgm:t>
        <a:bodyPr/>
        <a:lstStyle/>
        <a:p>
          <a:endParaRPr lang="ru-RU"/>
        </a:p>
      </dgm:t>
    </dgm:pt>
    <dgm:pt modelId="{95BA20A7-5363-45E3-AEC5-8B507AE8B953}" type="pres">
      <dgm:prSet presAssocID="{26BC5B8D-E639-4409-8EC5-3331470E4D44}" presName="Name13" presStyleLbl="parChTrans1D2" presStyleIdx="1" presStyleCnt="3"/>
      <dgm:spPr/>
      <dgm:t>
        <a:bodyPr/>
        <a:lstStyle/>
        <a:p>
          <a:endParaRPr lang="ru-RU"/>
        </a:p>
      </dgm:t>
    </dgm:pt>
    <dgm:pt modelId="{BB2CD3CA-09CE-4D0C-9327-6E5BEC758492}" type="pres">
      <dgm:prSet presAssocID="{BCF549AB-E363-4C20-BE3A-6F0F35C52195}" presName="childText" presStyleLbl="bgAcc1" presStyleIdx="1" presStyleCnt="3" custScaleX="465527">
        <dgm:presLayoutVars>
          <dgm:bulletEnabled val="1"/>
        </dgm:presLayoutVars>
      </dgm:prSet>
      <dgm:spPr/>
      <dgm:t>
        <a:bodyPr/>
        <a:lstStyle/>
        <a:p>
          <a:endParaRPr lang="ru-RU"/>
        </a:p>
      </dgm:t>
    </dgm:pt>
    <dgm:pt modelId="{58B85DB3-7E97-45AE-A203-DD76217A6688}" type="pres">
      <dgm:prSet presAssocID="{5EDF810B-89B6-465B-95BE-C54ED564D51A}" presName="Name13" presStyleLbl="parChTrans1D2" presStyleIdx="2" presStyleCnt="3"/>
      <dgm:spPr/>
      <dgm:t>
        <a:bodyPr/>
        <a:lstStyle/>
        <a:p>
          <a:endParaRPr lang="ru-RU"/>
        </a:p>
      </dgm:t>
    </dgm:pt>
    <dgm:pt modelId="{FBFFFED4-A348-48FB-AF15-24ED3E239CD4}" type="pres">
      <dgm:prSet presAssocID="{46BB8C59-FFBA-4B74-9EF7-8093580F7CFE}" presName="childText" presStyleLbl="bgAcc1" presStyleIdx="2" presStyleCnt="3" custScaleX="444812">
        <dgm:presLayoutVars>
          <dgm:bulletEnabled val="1"/>
        </dgm:presLayoutVars>
      </dgm:prSet>
      <dgm:spPr/>
      <dgm:t>
        <a:bodyPr/>
        <a:lstStyle/>
        <a:p>
          <a:endParaRPr lang="ru-RU"/>
        </a:p>
      </dgm:t>
    </dgm:pt>
  </dgm:ptLst>
  <dgm:cxnLst>
    <dgm:cxn modelId="{5BBD3E13-DAD6-485B-A0FD-32FAB8DFFDF4}" type="presOf" srcId="{F8EAE391-BBC8-4BDD-85D0-F10E777A2813}" destId="{EDC27BDD-4C37-424A-AFE0-44C62A4CF26A}" srcOrd="0" destOrd="0" presId="urn:microsoft.com/office/officeart/2005/8/layout/hierarchy3"/>
    <dgm:cxn modelId="{59CAFDA9-DA07-48F7-8429-C5B160657D62}" type="presOf" srcId="{5EDF810B-89B6-465B-95BE-C54ED564D51A}" destId="{58B85DB3-7E97-45AE-A203-DD76217A6688}" srcOrd="0" destOrd="0" presId="urn:microsoft.com/office/officeart/2005/8/layout/hierarchy3"/>
    <dgm:cxn modelId="{E47F880E-5B37-422C-95FA-F01881D45D18}" srcId="{04D7F3D0-AB64-4BE2-81FE-1EFF5C4BF84A}" destId="{BCF549AB-E363-4C20-BE3A-6F0F35C52195}" srcOrd="1" destOrd="0" parTransId="{26BC5B8D-E639-4409-8EC5-3331470E4D44}" sibTransId="{7C974616-2B31-4264-B2D1-725252B61EBE}"/>
    <dgm:cxn modelId="{169A828B-5B42-4510-BF14-BD2A6AC01226}" type="presOf" srcId="{46BB8C59-FFBA-4B74-9EF7-8093580F7CFE}" destId="{FBFFFED4-A348-48FB-AF15-24ED3E239CD4}" srcOrd="0" destOrd="0" presId="urn:microsoft.com/office/officeart/2005/8/layout/hierarchy3"/>
    <dgm:cxn modelId="{7DB48838-57A0-4C3C-B7A1-A2C4C4EC6ED7}" type="presOf" srcId="{BCF549AB-E363-4C20-BE3A-6F0F35C52195}" destId="{BB2CD3CA-09CE-4D0C-9327-6E5BEC758492}" srcOrd="0" destOrd="0" presId="urn:microsoft.com/office/officeart/2005/8/layout/hierarchy3"/>
    <dgm:cxn modelId="{7F5ECD29-481D-4D03-AD3B-2EC784A038E8}" type="presOf" srcId="{92B156F5-A41E-4E2B-A3C1-59ABED9B6CA9}" destId="{50DB640F-5C09-46FF-B1DE-951CC4358B22}" srcOrd="0" destOrd="0" presId="urn:microsoft.com/office/officeart/2005/8/layout/hierarchy3"/>
    <dgm:cxn modelId="{3D8E7F4A-7884-490C-A5B0-A8F60B558EC3}" type="presOf" srcId="{26BC5B8D-E639-4409-8EC5-3331470E4D44}" destId="{95BA20A7-5363-45E3-AEC5-8B507AE8B953}" srcOrd="0" destOrd="0" presId="urn:microsoft.com/office/officeart/2005/8/layout/hierarchy3"/>
    <dgm:cxn modelId="{3292B77E-7E46-488F-AA8A-205B13FC4133}" srcId="{04D7F3D0-AB64-4BE2-81FE-1EFF5C4BF84A}" destId="{46BB8C59-FFBA-4B74-9EF7-8093580F7CFE}" srcOrd="2" destOrd="0" parTransId="{5EDF810B-89B6-465B-95BE-C54ED564D51A}" sibTransId="{F13D0A5F-7256-4CFF-B844-9FE6DDAFADF5}"/>
    <dgm:cxn modelId="{40FDFC25-CF02-4AFC-895C-EAB45299FC32}" type="presOf" srcId="{04D7F3D0-AB64-4BE2-81FE-1EFF5C4BF84A}" destId="{F4836C43-900B-4CB1-98D6-365F39E364BB}" srcOrd="0" destOrd="0" presId="urn:microsoft.com/office/officeart/2005/8/layout/hierarchy3"/>
    <dgm:cxn modelId="{BDE96350-CDF9-4851-8FF3-9D80943321B2}" type="presOf" srcId="{04D7F3D0-AB64-4BE2-81FE-1EFF5C4BF84A}" destId="{1977A217-B1EC-4296-9E0F-D02AC4FA203E}" srcOrd="1" destOrd="0" presId="urn:microsoft.com/office/officeart/2005/8/layout/hierarchy3"/>
    <dgm:cxn modelId="{62C68248-CDD8-4F7C-A5A7-FB94A2789C91}" type="presOf" srcId="{1845D2E9-2E6E-4820-95D7-655222F49DA9}" destId="{A29FEECB-B21D-434E-8384-FF3DD6E3B3D8}" srcOrd="0" destOrd="0" presId="urn:microsoft.com/office/officeart/2005/8/layout/hierarchy3"/>
    <dgm:cxn modelId="{E9E31A66-DA3F-4F45-B170-2A54609B208F}" srcId="{1845D2E9-2E6E-4820-95D7-655222F49DA9}" destId="{04D7F3D0-AB64-4BE2-81FE-1EFF5C4BF84A}" srcOrd="0" destOrd="0" parTransId="{9D6D487F-F88F-4B4C-B41F-C1FF3AA4E0C6}" sibTransId="{7EFBD4BD-866E-427A-9610-3F702ADAF78D}"/>
    <dgm:cxn modelId="{8E4177A6-26AE-4837-AAF0-F11407C84FFA}" srcId="{04D7F3D0-AB64-4BE2-81FE-1EFF5C4BF84A}" destId="{92B156F5-A41E-4E2B-A3C1-59ABED9B6CA9}" srcOrd="0" destOrd="0" parTransId="{F8EAE391-BBC8-4BDD-85D0-F10E777A2813}" sibTransId="{D61750E5-9A58-4DF6-BD51-1DEE5539879C}"/>
    <dgm:cxn modelId="{E9661F8D-F21B-4129-BC41-C1E7490B3442}" type="presParOf" srcId="{A29FEECB-B21D-434E-8384-FF3DD6E3B3D8}" destId="{F02B4F97-0084-4043-AFC2-30E889E13B8A}" srcOrd="0" destOrd="0" presId="urn:microsoft.com/office/officeart/2005/8/layout/hierarchy3"/>
    <dgm:cxn modelId="{E7EE32B8-3FFF-476A-8CA6-D3339F2B56A4}" type="presParOf" srcId="{F02B4F97-0084-4043-AFC2-30E889E13B8A}" destId="{622F7A89-8797-4200-A543-A7C57D96F65B}" srcOrd="0" destOrd="0" presId="urn:microsoft.com/office/officeart/2005/8/layout/hierarchy3"/>
    <dgm:cxn modelId="{436ABB75-916D-4CD6-BE96-9B96176451F2}" type="presParOf" srcId="{622F7A89-8797-4200-A543-A7C57D96F65B}" destId="{F4836C43-900B-4CB1-98D6-365F39E364BB}" srcOrd="0" destOrd="0" presId="urn:microsoft.com/office/officeart/2005/8/layout/hierarchy3"/>
    <dgm:cxn modelId="{9508866A-ED4D-4546-A395-D5BD2F98DEF8}" type="presParOf" srcId="{622F7A89-8797-4200-A543-A7C57D96F65B}" destId="{1977A217-B1EC-4296-9E0F-D02AC4FA203E}" srcOrd="1" destOrd="0" presId="urn:microsoft.com/office/officeart/2005/8/layout/hierarchy3"/>
    <dgm:cxn modelId="{64BE0A9A-ED39-4C81-98EB-C2AC7BF113EF}" type="presParOf" srcId="{F02B4F97-0084-4043-AFC2-30E889E13B8A}" destId="{B96FAE13-2AD1-4321-AA28-B3278741C7BB}" srcOrd="1" destOrd="0" presId="urn:microsoft.com/office/officeart/2005/8/layout/hierarchy3"/>
    <dgm:cxn modelId="{640FC0C8-0A44-42CE-B0F1-EBEBD5A9C0B6}" type="presParOf" srcId="{B96FAE13-2AD1-4321-AA28-B3278741C7BB}" destId="{EDC27BDD-4C37-424A-AFE0-44C62A4CF26A}" srcOrd="0" destOrd="0" presId="urn:microsoft.com/office/officeart/2005/8/layout/hierarchy3"/>
    <dgm:cxn modelId="{78A73FDE-C51E-41E6-9EC0-30CCA196D124}" type="presParOf" srcId="{B96FAE13-2AD1-4321-AA28-B3278741C7BB}" destId="{50DB640F-5C09-46FF-B1DE-951CC4358B22}" srcOrd="1" destOrd="0" presId="urn:microsoft.com/office/officeart/2005/8/layout/hierarchy3"/>
    <dgm:cxn modelId="{4C4465B1-A4EC-4381-9D98-680273DCE260}" type="presParOf" srcId="{B96FAE13-2AD1-4321-AA28-B3278741C7BB}" destId="{95BA20A7-5363-45E3-AEC5-8B507AE8B953}" srcOrd="2" destOrd="0" presId="urn:microsoft.com/office/officeart/2005/8/layout/hierarchy3"/>
    <dgm:cxn modelId="{8987513A-EEB8-4494-8A3E-75E7B801D062}" type="presParOf" srcId="{B96FAE13-2AD1-4321-AA28-B3278741C7BB}" destId="{BB2CD3CA-09CE-4D0C-9327-6E5BEC758492}" srcOrd="3" destOrd="0" presId="urn:microsoft.com/office/officeart/2005/8/layout/hierarchy3"/>
    <dgm:cxn modelId="{0B469D24-6C92-494B-92D5-FBB60B4E58B8}" type="presParOf" srcId="{B96FAE13-2AD1-4321-AA28-B3278741C7BB}" destId="{58B85DB3-7E97-45AE-A203-DD76217A6688}" srcOrd="4" destOrd="0" presId="urn:microsoft.com/office/officeart/2005/8/layout/hierarchy3"/>
    <dgm:cxn modelId="{50AB6663-319D-4005-AC56-90EACF9D6101}" type="presParOf" srcId="{B96FAE13-2AD1-4321-AA28-B3278741C7BB}" destId="{FBFFFED4-A348-48FB-AF15-24ED3E239CD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36C43-900B-4CB1-98D6-365F39E364BB}">
      <dsp:nvSpPr>
        <dsp:cNvPr id="0" name=""/>
        <dsp:cNvSpPr/>
      </dsp:nvSpPr>
      <dsp:spPr>
        <a:xfrm>
          <a:off x="0" y="0"/>
          <a:ext cx="7176403" cy="11267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kumimoji="0" lang="ru-RU" sz="2300" b="0" i="1" u="none" strike="noStrike" kern="1200" cap="none" normalizeH="0" baseline="0" dirty="0" smtClean="0">
              <a:ln/>
              <a:effectLst/>
              <a:latin typeface="+mj-lt"/>
              <a:ea typeface="Calibri" pitchFamily="34" charset="0"/>
              <a:cs typeface="Times New Roman" pitchFamily="18" charset="0"/>
            </a:rPr>
            <a:t>Как заметил З. В. </a:t>
          </a:r>
          <a:r>
            <a:rPr kumimoji="0" lang="ru-RU" sz="2300" b="0" i="1" u="none" strike="noStrike" kern="1200" cap="none" normalizeH="0" baseline="0" dirty="0" err="1" smtClean="0">
              <a:ln/>
              <a:effectLst/>
              <a:latin typeface="+mj-lt"/>
              <a:ea typeface="Calibri" pitchFamily="34" charset="0"/>
              <a:cs typeface="Times New Roman" pitchFamily="18" charset="0"/>
            </a:rPr>
            <a:t>Лиштван</a:t>
          </a:r>
          <a:r>
            <a:rPr kumimoji="0" lang="ru-RU" sz="2300" b="0" i="1" u="none" strike="noStrike" kern="1200" cap="none" normalizeH="0" baseline="0" dirty="0" smtClean="0">
              <a:ln/>
              <a:effectLst/>
              <a:latin typeface="+mj-lt"/>
              <a:ea typeface="Calibri" pitchFamily="34" charset="0"/>
              <a:cs typeface="Times New Roman" pitchFamily="18" charset="0"/>
            </a:rPr>
            <a:t>, в процессе целенаправленного обучения у дошкольников наряду с техническими навыками развивается:</a:t>
          </a:r>
          <a:endParaRPr lang="ru-RU" sz="2300" i="1" kern="1200" dirty="0"/>
        </a:p>
      </dsp:txBody>
      <dsp:txXfrm>
        <a:off x="33001" y="33001"/>
        <a:ext cx="7110401" cy="1060727"/>
      </dsp:txXfrm>
    </dsp:sp>
    <dsp:sp modelId="{EDC27BDD-4C37-424A-AFE0-44C62A4CF26A}">
      <dsp:nvSpPr>
        <dsp:cNvPr id="0" name=""/>
        <dsp:cNvSpPr/>
      </dsp:nvSpPr>
      <dsp:spPr>
        <a:xfrm>
          <a:off x="717640" y="1126729"/>
          <a:ext cx="718574" cy="675498"/>
        </a:xfrm>
        <a:custGeom>
          <a:avLst/>
          <a:gdLst/>
          <a:ahLst/>
          <a:cxnLst/>
          <a:rect l="0" t="0" r="0" b="0"/>
          <a:pathLst>
            <a:path>
              <a:moveTo>
                <a:pt x="0" y="0"/>
              </a:moveTo>
              <a:lnTo>
                <a:pt x="0" y="675498"/>
              </a:lnTo>
              <a:lnTo>
                <a:pt x="718574" y="67549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B640F-5C09-46FF-B1DE-951CC4358B22}">
      <dsp:nvSpPr>
        <dsp:cNvPr id="0" name=""/>
        <dsp:cNvSpPr/>
      </dsp:nvSpPr>
      <dsp:spPr>
        <a:xfrm>
          <a:off x="1436214" y="1368576"/>
          <a:ext cx="6492469" cy="867301"/>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kumimoji="0" lang="ru-RU" sz="2600" b="0" i="0" u="none" strike="noStrike" kern="1200" cap="none" normalizeH="0" baseline="0" smtClean="0">
              <a:ln/>
              <a:effectLst/>
              <a:latin typeface="+mj-lt"/>
              <a:ea typeface="Calibri" pitchFamily="34" charset="0"/>
              <a:cs typeface="Times New Roman" pitchFamily="18" charset="0"/>
            </a:rPr>
            <a:t> умение анализировать предметы  окружающей действительности</a:t>
          </a:r>
          <a:endParaRPr lang="ru-RU" sz="2600" kern="1200" dirty="0"/>
        </a:p>
      </dsp:txBody>
      <dsp:txXfrm>
        <a:off x="1461616" y="1393978"/>
        <a:ext cx="6441665" cy="816497"/>
      </dsp:txXfrm>
    </dsp:sp>
    <dsp:sp modelId="{95BA20A7-5363-45E3-AEC5-8B507AE8B953}">
      <dsp:nvSpPr>
        <dsp:cNvPr id="0" name=""/>
        <dsp:cNvSpPr/>
      </dsp:nvSpPr>
      <dsp:spPr>
        <a:xfrm>
          <a:off x="717640" y="1126729"/>
          <a:ext cx="718574" cy="1759626"/>
        </a:xfrm>
        <a:custGeom>
          <a:avLst/>
          <a:gdLst/>
          <a:ahLst/>
          <a:cxnLst/>
          <a:rect l="0" t="0" r="0" b="0"/>
          <a:pathLst>
            <a:path>
              <a:moveTo>
                <a:pt x="0" y="0"/>
              </a:moveTo>
              <a:lnTo>
                <a:pt x="0" y="1759626"/>
              </a:lnTo>
              <a:lnTo>
                <a:pt x="718574" y="175962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CD3CA-09CE-4D0C-9327-6E5BEC758492}">
      <dsp:nvSpPr>
        <dsp:cNvPr id="0" name=""/>
        <dsp:cNvSpPr/>
      </dsp:nvSpPr>
      <dsp:spPr>
        <a:xfrm>
          <a:off x="1436214" y="2452704"/>
          <a:ext cx="6460039" cy="867301"/>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kumimoji="0" lang="ru-RU" sz="2600" b="0" i="0" u="none" strike="noStrike" kern="1200" cap="none" normalizeH="0" baseline="0" smtClean="0">
              <a:ln/>
              <a:effectLst/>
              <a:latin typeface="+mj-lt"/>
              <a:ea typeface="Calibri" pitchFamily="34" charset="0"/>
              <a:cs typeface="Times New Roman" pitchFamily="18" charset="0"/>
            </a:rPr>
            <a:t>формируются обобщенные представления о создаваемых объектах</a:t>
          </a:r>
          <a:endParaRPr lang="ru-RU" sz="2600" kern="1200" dirty="0"/>
        </a:p>
      </dsp:txBody>
      <dsp:txXfrm>
        <a:off x="1461616" y="2478106"/>
        <a:ext cx="6409235" cy="816497"/>
      </dsp:txXfrm>
    </dsp:sp>
    <dsp:sp modelId="{58B85DB3-7E97-45AE-A203-DD76217A6688}">
      <dsp:nvSpPr>
        <dsp:cNvPr id="0" name=""/>
        <dsp:cNvSpPr/>
      </dsp:nvSpPr>
      <dsp:spPr>
        <a:xfrm>
          <a:off x="717640" y="1126729"/>
          <a:ext cx="718574" cy="2843753"/>
        </a:xfrm>
        <a:custGeom>
          <a:avLst/>
          <a:gdLst/>
          <a:ahLst/>
          <a:cxnLst/>
          <a:rect l="0" t="0" r="0" b="0"/>
          <a:pathLst>
            <a:path>
              <a:moveTo>
                <a:pt x="0" y="0"/>
              </a:moveTo>
              <a:lnTo>
                <a:pt x="0" y="2843753"/>
              </a:lnTo>
              <a:lnTo>
                <a:pt x="718574" y="28437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FFFED4-A348-48FB-AF15-24ED3E239CD4}">
      <dsp:nvSpPr>
        <dsp:cNvPr id="0" name=""/>
        <dsp:cNvSpPr/>
      </dsp:nvSpPr>
      <dsp:spPr>
        <a:xfrm>
          <a:off x="1436214" y="3536831"/>
          <a:ext cx="6172581" cy="867301"/>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kumimoji="0" lang="ru-RU" sz="2600" b="0" i="0" u="none" strike="noStrike" kern="1200" cap="none" normalizeH="0" baseline="0" smtClean="0">
              <a:ln/>
              <a:effectLst/>
              <a:latin typeface="+mj-lt"/>
              <a:ea typeface="Calibri" pitchFamily="34" charset="0"/>
              <a:cs typeface="Times New Roman" pitchFamily="18" charset="0"/>
            </a:rPr>
            <a:t> развиваются ценные качества личности</a:t>
          </a:r>
          <a:endParaRPr lang="ru-RU" sz="2600" kern="1200" dirty="0"/>
        </a:p>
      </dsp:txBody>
      <dsp:txXfrm>
        <a:off x="1461616" y="3562233"/>
        <a:ext cx="6121777" cy="8164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E3465-953A-404D-85A0-3132EFE9AD7A}" type="datetimeFigureOut">
              <a:rPr lang="ru-RU" smtClean="0"/>
              <a:pPr/>
              <a:t>14.02.2014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15574-71B9-4314-8686-9ABA8F096784}" type="slidenum">
              <a:rPr lang="ru-RU" smtClean="0"/>
              <a:pPr/>
              <a:t>‹#›</a:t>
            </a:fld>
            <a:endParaRPr lang="ru-RU"/>
          </a:p>
        </p:txBody>
      </p:sp>
    </p:spTree>
    <p:extLst>
      <p:ext uri="{BB962C8B-B14F-4D97-AF65-F5344CB8AC3E}">
        <p14:creationId xmlns:p14="http://schemas.microsoft.com/office/powerpoint/2010/main" val="216869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FC15574-71B9-4314-8686-9ABA8F096784}"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C25E5C85-7C38-46D4-A882-8412DC9E59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E5C85-7C38-46D4-A882-8412DC9E59F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E5C85-7C38-46D4-A882-8412DC9E59F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E5C85-7C38-46D4-A882-8412DC9E59F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E5C85-7C38-46D4-A882-8412DC9E59F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E5C85-7C38-46D4-A882-8412DC9E59F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5E5C85-7C38-46D4-A882-8412DC9E59F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5E5C85-7C38-46D4-A882-8412DC9E59F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5E5C85-7C38-46D4-A882-8412DC9E59F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E5C85-7C38-46D4-A882-8412DC9E59F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E4E000B-29C1-4ED7-8BFD-8659D5A8666C}" type="datetimeFigureOut">
              <a:rPr lang="ru-RU" smtClean="0"/>
              <a:pPr/>
              <a:t>14.02.2014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C25E5C85-7C38-46D4-A882-8412DC9E59F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4E000B-29C1-4ED7-8BFD-8659D5A8666C}" type="datetimeFigureOut">
              <a:rPr lang="ru-RU" smtClean="0"/>
              <a:pPr/>
              <a:t>14.02.2014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5E5C85-7C38-46D4-A882-8412DC9E59F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142984"/>
            <a:ext cx="7851648" cy="3286148"/>
          </a:xfrm>
        </p:spPr>
        <p:txBody>
          <a:bodyPr>
            <a:noAutofit/>
          </a:bodyPr>
          <a:lstStyle/>
          <a:p>
            <a:pPr algn="ctr"/>
            <a:r>
              <a:rPr lang="ru-RU" sz="5200" i="1" dirty="0" smtClean="0"/>
              <a:t>Строительно-конструктивная игра – это работа ребенка над самим собой</a:t>
            </a:r>
            <a:endParaRPr lang="ru-RU" sz="5200" i="1" dirty="0"/>
          </a:p>
        </p:txBody>
      </p:sp>
      <p:sp>
        <p:nvSpPr>
          <p:cNvPr id="3" name="Подзаголовок 2"/>
          <p:cNvSpPr>
            <a:spLocks noGrp="1"/>
          </p:cNvSpPr>
          <p:nvPr>
            <p:ph type="subTitle" idx="1"/>
          </p:nvPr>
        </p:nvSpPr>
        <p:spPr>
          <a:xfrm>
            <a:off x="533400" y="4572008"/>
            <a:ext cx="7854696" cy="1571636"/>
          </a:xfrm>
        </p:spPr>
        <p:txBody>
          <a:bodyPr>
            <a:normAutofit/>
          </a:bodyPr>
          <a:lstStyle/>
          <a:p>
            <a:r>
              <a:rPr lang="ru-RU" sz="2800" i="1" dirty="0" smtClean="0">
                <a:solidFill>
                  <a:schemeClr val="bg1">
                    <a:lumMod val="95000"/>
                    <a:lumOff val="5000"/>
                  </a:schemeClr>
                </a:solidFill>
              </a:rPr>
              <a:t>Выполнила:</a:t>
            </a:r>
          </a:p>
          <a:p>
            <a:r>
              <a:rPr lang="ru-RU" sz="3600" i="1" dirty="0" err="1" smtClean="0">
                <a:solidFill>
                  <a:schemeClr val="bg1">
                    <a:lumMod val="95000"/>
                    <a:lumOff val="5000"/>
                  </a:schemeClr>
                </a:solidFill>
              </a:rPr>
              <a:t>Тиверева</a:t>
            </a:r>
            <a:r>
              <a:rPr lang="ru-RU" sz="3600" i="1" dirty="0" smtClean="0">
                <a:solidFill>
                  <a:schemeClr val="bg1">
                    <a:lumMod val="95000"/>
                    <a:lumOff val="5000"/>
                  </a:schemeClr>
                </a:solidFill>
              </a:rPr>
              <a:t> Ольга Анатольевна</a:t>
            </a:r>
            <a:endParaRPr lang="ru-RU" sz="3600" i="1"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500174"/>
            <a:ext cx="4357718" cy="4708981"/>
          </a:xfrm>
          <a:prstGeom prst="rect">
            <a:avLst/>
          </a:prstGeom>
        </p:spPr>
        <p:txBody>
          <a:bodyPr wrap="square">
            <a:spAutoFit/>
          </a:bodyPr>
          <a:lstStyle/>
          <a:p>
            <a:pPr algn="ctr"/>
            <a:r>
              <a:rPr lang="ru-RU" sz="3000" dirty="0"/>
              <a:t>Заниматься конструированием дети начинают в очень раннем возрасте, вспомним всеми любимые цветные пирамидки и цветные кубики, которые нравятся всем без исключения.</a:t>
            </a:r>
          </a:p>
        </p:txBody>
      </p:sp>
      <p:pic>
        <p:nvPicPr>
          <p:cNvPr id="26627" name="Picture 3"/>
          <p:cNvPicPr>
            <a:picLocks noChangeAspect="1" noChangeArrowheads="1"/>
          </p:cNvPicPr>
          <p:nvPr/>
        </p:nvPicPr>
        <p:blipFill>
          <a:blip r:embed="rId2"/>
          <a:srcRect/>
          <a:stretch>
            <a:fillRect/>
          </a:stretch>
        </p:blipFill>
        <p:spPr bwMode="auto">
          <a:xfrm>
            <a:off x="4714876" y="1214422"/>
            <a:ext cx="4191008" cy="50006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627"/>
                                        </p:tgtEl>
                                        <p:attrNameLst>
                                          <p:attrName>style.visibility</p:attrName>
                                        </p:attrNameLst>
                                      </p:cBhvr>
                                      <p:to>
                                        <p:strVal val="visible"/>
                                      </p:to>
                                    </p:set>
                                    <p:animEffect transition="in" filter="fade">
                                      <p:cBhvr>
                                        <p:cTn id="13"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1000108"/>
            <a:ext cx="4572000" cy="5693866"/>
          </a:xfrm>
          <a:prstGeom prst="rect">
            <a:avLst/>
          </a:prstGeom>
        </p:spPr>
        <p:txBody>
          <a:bodyPr>
            <a:spAutoFit/>
          </a:bodyPr>
          <a:lstStyle/>
          <a:p>
            <a:pPr algn="ctr"/>
            <a:r>
              <a:rPr lang="ru-RU" sz="2600" dirty="0"/>
              <a:t>Становясь старше, дети уже более осознанно собирают свои постройки по замыслу или по схеме. Они строят домики для любимых  игрушек из крупного конструктора или цветных кубиков, при этом сами не осознавая начинают развивать </a:t>
            </a:r>
            <a:r>
              <a:rPr lang="ru-RU" sz="2600" dirty="0" err="1"/>
              <a:t>сенсорику</a:t>
            </a:r>
            <a:r>
              <a:rPr lang="ru-RU" sz="2600" dirty="0"/>
              <a:t>, исследуют окружающие предметы по цвету, форме, величине, динамическим качествам.</a:t>
            </a:r>
          </a:p>
        </p:txBody>
      </p:sp>
      <p:pic>
        <p:nvPicPr>
          <p:cNvPr id="3" name="Picture 2"/>
          <p:cNvPicPr>
            <a:picLocks noChangeAspect="1" noChangeArrowheads="1"/>
          </p:cNvPicPr>
          <p:nvPr/>
        </p:nvPicPr>
        <p:blipFill>
          <a:blip r:embed="rId2"/>
          <a:srcRect/>
          <a:stretch>
            <a:fillRect/>
          </a:stretch>
        </p:blipFill>
        <p:spPr bwMode="auto">
          <a:xfrm>
            <a:off x="285720" y="928670"/>
            <a:ext cx="4071966" cy="5357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1214422"/>
            <a:ext cx="4572000" cy="5846625"/>
          </a:xfrm>
          <a:prstGeom prst="rect">
            <a:avLst/>
          </a:prstGeom>
        </p:spPr>
        <p:txBody>
          <a:bodyPr wrap="square">
            <a:spAutoFit/>
          </a:bodyPr>
          <a:lstStyle/>
          <a:p>
            <a:pPr algn="ctr"/>
            <a:r>
              <a:rPr lang="ru-RU" sz="3000" dirty="0">
                <a:latin typeface="+mj-lt"/>
              </a:rPr>
              <a:t>Взрослее, дошкольники сами по желанию отдают предпочтение материалу для конструирования, что так же показывает пользу конструирования, ведь оно </a:t>
            </a:r>
            <a:r>
              <a:rPr lang="ru-RU" sz="3000" b="1" i="1" dirty="0">
                <a:latin typeface="+mj-lt"/>
              </a:rPr>
              <a:t>способствовало развитию личности ребенка, его индивидуальности, творческого </a:t>
            </a:r>
            <a:r>
              <a:rPr lang="ru-RU" sz="3000" b="1" i="1" dirty="0"/>
              <a:t>потенциала</a:t>
            </a:r>
            <a:r>
              <a:rPr lang="ru-RU" sz="3000" b="1" dirty="0">
                <a:latin typeface="+mj-lt"/>
              </a:rPr>
              <a:t>.</a:t>
            </a:r>
          </a:p>
        </p:txBody>
      </p:sp>
      <p:pic>
        <p:nvPicPr>
          <p:cNvPr id="27652" name="Picture 4"/>
          <p:cNvPicPr>
            <a:picLocks noChangeAspect="1" noChangeArrowheads="1"/>
          </p:cNvPicPr>
          <p:nvPr/>
        </p:nvPicPr>
        <p:blipFill>
          <a:blip r:embed="rId2"/>
          <a:srcRect/>
          <a:stretch>
            <a:fillRect/>
          </a:stretch>
        </p:blipFill>
        <p:spPr bwMode="auto">
          <a:xfrm>
            <a:off x="4610436" y="1285860"/>
            <a:ext cx="4412670" cy="52149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fade">
                                      <p:cBhvr>
                                        <p:cTn id="13"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000" b="1" dirty="0" smtClean="0"/>
              <a:t>Строительно-конструктивные игры  значительно влияют на развитие ребенка-дошкольника,</a:t>
            </a:r>
            <a:r>
              <a:rPr lang="ru-RU" sz="3200" dirty="0" smtClean="0">
                <a:latin typeface="+mn-lt"/>
              </a:rPr>
              <a:t> </a:t>
            </a:r>
            <a:endParaRPr lang="ru-RU" sz="3200" dirty="0">
              <a:latin typeface="+mn-lt"/>
            </a:endParaRPr>
          </a:p>
        </p:txBody>
      </p:sp>
      <p:sp>
        <p:nvSpPr>
          <p:cNvPr id="3" name="Содержимое 2"/>
          <p:cNvSpPr>
            <a:spLocks noGrp="1"/>
          </p:cNvSpPr>
          <p:nvPr>
            <p:ph idx="1"/>
          </p:nvPr>
        </p:nvSpPr>
        <p:spPr/>
        <p:txBody>
          <a:bodyPr>
            <a:normAutofit fontScale="92500" lnSpcReduction="20000"/>
          </a:bodyPr>
          <a:lstStyle/>
          <a:p>
            <a:r>
              <a:rPr lang="ru-RU" dirty="0" smtClean="0"/>
              <a:t>способствуют развитию у ребенка творчества, мышления, пространственного воображения</a:t>
            </a:r>
          </a:p>
          <a:p>
            <a:r>
              <a:rPr lang="ru-RU" dirty="0" smtClean="0"/>
              <a:t>в процессе этих игр происходит формирование положительных взаимоотношений между сверстниками</a:t>
            </a:r>
          </a:p>
          <a:p>
            <a:r>
              <a:rPr lang="ru-RU" dirty="0" smtClean="0"/>
              <a:t>обычно, строительно-конструктивные игры носят групповой или коллективный характер и поэтому способствуют развитию взаимопонимания, учат внимательно относиться к другим детям, общаться со сверстниками и взрослыми</a:t>
            </a:r>
          </a:p>
          <a:p>
            <a:r>
              <a:rPr lang="ru-RU" dirty="0" smtClean="0"/>
              <a:t>так же  у детей заметно развивается интерес к технике, они учатся доводить начатое дело до конца, видеть результат коллективного труда, его пользу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59632" y="1052736"/>
            <a:ext cx="6809980" cy="511272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928926" y="1500174"/>
            <a:ext cx="607223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r" defTabSz="914400" rtl="0" eaLnBrk="1" fontAlgn="base" latinLnBrk="0" hangingPunct="1">
              <a:lnSpc>
                <a:spcPct val="100000"/>
              </a:lnSpc>
              <a:spcBef>
                <a:spcPct val="0"/>
              </a:spcBef>
              <a:spcAft>
                <a:spcPct val="0"/>
              </a:spcAft>
              <a:buClrTx/>
              <a:buSzTx/>
              <a:buFontTx/>
              <a:buNone/>
              <a:tabLst/>
            </a:pPr>
            <a:r>
              <a:rPr kumimoji="0" lang="ru-RU" sz="4400" b="0" i="1"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«Игра есть потребность растущего </a:t>
            </a:r>
          </a:p>
          <a:p>
            <a:pPr marL="0" marR="0" lvl="0" indent="450850" algn="r" defTabSz="914400" rtl="0" eaLnBrk="1" fontAlgn="base" latinLnBrk="0" hangingPunct="1">
              <a:lnSpc>
                <a:spcPct val="100000"/>
              </a:lnSpc>
              <a:spcBef>
                <a:spcPct val="0"/>
              </a:spcBef>
              <a:spcAft>
                <a:spcPct val="0"/>
              </a:spcAft>
              <a:buClrTx/>
              <a:buSzTx/>
              <a:buFontTx/>
              <a:buNone/>
              <a:tabLst/>
            </a:pPr>
            <a:r>
              <a:rPr kumimoji="0" lang="ru-RU" sz="4400" b="0" i="1"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детского организма…»</a:t>
            </a:r>
          </a:p>
          <a:p>
            <a:pPr marL="0" marR="0" lvl="0" indent="450850" algn="r" defTabSz="914400" rtl="0" eaLnBrk="1" fontAlgn="base" latinLnBrk="0" hangingPunct="1">
              <a:lnSpc>
                <a:spcPct val="100000"/>
              </a:lnSpc>
              <a:spcBef>
                <a:spcPct val="0"/>
              </a:spcBef>
              <a:spcAft>
                <a:spcPct val="0"/>
              </a:spcAft>
              <a:buClrTx/>
              <a:buSzTx/>
              <a:buFontTx/>
              <a:buNone/>
              <a:tabLst/>
            </a:pPr>
            <a:endParaRPr kumimoji="0" lang="ru-RU" sz="4400" b="0" i="1" u="none" strike="noStrike" cap="none" normalizeH="0" baseline="0" dirty="0" smtClean="0">
              <a:ln>
                <a:noFill/>
              </a:ln>
              <a:solidFill>
                <a:schemeClr val="accent1">
                  <a:lumMod val="75000"/>
                </a:schemeClr>
              </a:solidFill>
              <a:effectLst/>
              <a:latin typeface="+mj-lt"/>
              <a:cs typeface="Arial" pitchFamily="34" charset="0"/>
            </a:endParaRPr>
          </a:p>
          <a:p>
            <a:pPr marL="0" marR="0" lvl="0" indent="450850" algn="r" defTabSz="914400" rtl="0" eaLnBrk="0" fontAlgn="base" latinLnBrk="0" hangingPunct="0">
              <a:lnSpc>
                <a:spcPct val="100000"/>
              </a:lnSpc>
              <a:spcBef>
                <a:spcPct val="0"/>
              </a:spcBef>
              <a:spcAft>
                <a:spcPct val="0"/>
              </a:spcAft>
              <a:buClrTx/>
              <a:buSzTx/>
              <a:buFontTx/>
              <a:buNone/>
              <a:tabLst/>
            </a:pPr>
            <a:r>
              <a:rPr kumimoji="0" lang="ru-RU" sz="4400" b="0" i="1"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 Н.К.Крупская</a:t>
            </a:r>
            <a:endParaRPr kumimoji="0" lang="ru-RU" sz="4400" b="0" i="1" u="none" strike="noStrike" cap="none" normalizeH="0" baseline="0" dirty="0" smtClean="0">
              <a:ln>
                <a:noFill/>
              </a:ln>
              <a:solidFill>
                <a:schemeClr val="accent1">
                  <a:lumMod val="75000"/>
                </a:schemeClr>
              </a:solidFill>
              <a:effectLst/>
              <a:latin typeface="+mj-lt"/>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395536" y="1562851"/>
            <a:ext cx="4615179" cy="38667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
                                            <p:txEl>
                                              <p:pRg st="0" end="0"/>
                                            </p:txEl>
                                          </p:spTgt>
                                        </p:tgtEl>
                                        <p:attrNameLst>
                                          <p:attrName>style.visibility</p:attrName>
                                        </p:attrNameLst>
                                      </p:cBhvr>
                                      <p:to>
                                        <p:strVal val="visible"/>
                                      </p:to>
                                    </p:set>
                                    <p:animEffect transition="in" filter="fade">
                                      <p:cBhvr>
                                        <p:cTn id="12" dur="2000"/>
                                        <p:tgtEl>
                                          <p:spTgt spid="204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49">
                                            <p:txEl>
                                              <p:pRg st="1" end="1"/>
                                            </p:txEl>
                                          </p:spTgt>
                                        </p:tgtEl>
                                        <p:attrNameLst>
                                          <p:attrName>style.visibility</p:attrName>
                                        </p:attrNameLst>
                                      </p:cBhvr>
                                      <p:to>
                                        <p:strVal val="visible"/>
                                      </p:to>
                                    </p:set>
                                    <p:animEffect transition="in" filter="fade">
                                      <p:cBhvr>
                                        <p:cTn id="15" dur="2000"/>
                                        <p:tgtEl>
                                          <p:spTgt spid="204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49">
                                            <p:txEl>
                                              <p:pRg st="3" end="3"/>
                                            </p:txEl>
                                          </p:spTgt>
                                        </p:tgtEl>
                                        <p:attrNameLst>
                                          <p:attrName>style.visibility</p:attrName>
                                        </p:attrNameLst>
                                      </p:cBhvr>
                                      <p:to>
                                        <p:strVal val="visible"/>
                                      </p:to>
                                    </p:set>
                                    <p:animEffect transition="in" filter="fade">
                                      <p:cBhvr>
                                        <p:cTn id="18" dur="2000"/>
                                        <p:tgtEl>
                                          <p:spTgt spid="20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85720" y="785795"/>
            <a:ext cx="8643998"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75000"/>
                  </a:schemeClr>
                </a:solidFill>
                <a:effectLst/>
                <a:ea typeface="Times New Roman" pitchFamily="18" charset="0"/>
                <a:cs typeface="Arial" pitchFamily="34" charset="0"/>
              </a:rPr>
              <a:t>     ИГРА – основная деятельность детей.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Через игровую деятельность и движение ребенок учится, и в этом смысле игра может называться  ведущим видом деятельности, так как определяет развитие». </a:t>
            </a:r>
          </a:p>
          <a:p>
            <a:pPr lvl="0" indent="450850" algn="r" fontAlgn="base">
              <a:spcBef>
                <a:spcPct val="0"/>
              </a:spcBef>
              <a:spcAft>
                <a:spcPct val="0"/>
              </a:spcAf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Писал Выгодский Л.С.</a:t>
            </a:r>
          </a:p>
          <a:p>
            <a:pPr lvl="0" indent="450850" algn="r" fontAlgn="base">
              <a:spcBef>
                <a:spcPct val="0"/>
              </a:spcBef>
              <a:spcAft>
                <a:spcPct val="0"/>
              </a:spcAft>
            </a:pPr>
            <a:endParaRPr lang="ru-RU" sz="2800" dirty="0">
              <a:latin typeface="Arial" pitchFamily="34" charset="0"/>
              <a:ea typeface="Times New Roman" pitchFamily="18" charset="0"/>
              <a:cs typeface="Arial" pitchFamily="34" charset="0"/>
            </a:endParaRPr>
          </a:p>
          <a:p>
            <a:pPr lvl="0" indent="450850" algn="r" fontAlgn="base">
              <a:spcBef>
                <a:spcPct val="0"/>
              </a:spcBef>
              <a:spcAft>
                <a:spcPct val="0"/>
              </a:spcAf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lang="ru-RU" sz="2800" dirty="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Игра составляет основное содержание жизни ребёнка дошкольного возраста и является ведущей его деятельностью.</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 calcmode="lin" valueType="num">
                                      <p:cBhvr additive="base">
                                        <p:cTn id="7" dur="500" fill="hold"/>
                                        <p:tgtEl>
                                          <p:spTgt spid="163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5">
                                            <p:txEl>
                                              <p:pRg st="1" end="1"/>
                                            </p:txEl>
                                          </p:spTgt>
                                        </p:tgtEl>
                                        <p:attrNameLst>
                                          <p:attrName>style.visibility</p:attrName>
                                        </p:attrNameLst>
                                      </p:cBhvr>
                                      <p:to>
                                        <p:strVal val="visible"/>
                                      </p:to>
                                    </p:set>
                                    <p:anim calcmode="lin" valueType="num">
                                      <p:cBhvr additive="base">
                                        <p:cTn id="11" dur="500" fill="hold"/>
                                        <p:tgtEl>
                                          <p:spTgt spid="1638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5">
                                            <p:txEl>
                                              <p:pRg st="2" end="2"/>
                                            </p:txEl>
                                          </p:spTgt>
                                        </p:tgtEl>
                                        <p:attrNameLst>
                                          <p:attrName>style.visibility</p:attrName>
                                        </p:attrNameLst>
                                      </p:cBhvr>
                                      <p:to>
                                        <p:strVal val="visible"/>
                                      </p:to>
                                    </p:set>
                                    <p:anim calcmode="lin" valueType="num">
                                      <p:cBhvr additive="base">
                                        <p:cTn id="15" dur="5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85">
                                            <p:txEl>
                                              <p:pRg st="4" end="4"/>
                                            </p:txEl>
                                          </p:spTgt>
                                        </p:tgtEl>
                                        <p:attrNameLst>
                                          <p:attrName>style.visibility</p:attrName>
                                        </p:attrNameLst>
                                      </p:cBhvr>
                                      <p:to>
                                        <p:strVal val="visible"/>
                                      </p:to>
                                    </p:set>
                                    <p:anim calcmode="lin" valueType="num">
                                      <p:cBhvr additive="base">
                                        <p:cTn id="19" dur="500" fill="hold"/>
                                        <p:tgtEl>
                                          <p:spTgt spid="1638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5">
                                            <p:txEl>
                                              <p:pRg st="5" end="5"/>
                                            </p:txEl>
                                          </p:spTgt>
                                        </p:tgtEl>
                                        <p:attrNameLst>
                                          <p:attrName>style.visibility</p:attrName>
                                        </p:attrNameLst>
                                      </p:cBhvr>
                                      <p:to>
                                        <p:strVal val="visible"/>
                                      </p:to>
                                    </p:set>
                                    <p:anim calcmode="lin" valueType="num">
                                      <p:cBhvr additive="base">
                                        <p:cTn id="23" dur="500" fill="hold"/>
                                        <p:tgtEl>
                                          <p:spTgt spid="1638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85795"/>
            <a:ext cx="8215370" cy="6247864"/>
          </a:xfrm>
          <a:prstGeom prst="rect">
            <a:avLst/>
          </a:prstGeom>
        </p:spPr>
        <p:txBody>
          <a:bodyPr wrap="square">
            <a:spAutoFit/>
          </a:bodyPr>
          <a:lstStyle/>
          <a:p>
            <a:pPr algn="ctr"/>
            <a:r>
              <a:rPr lang="ru-RU" sz="4000" dirty="0">
                <a:latin typeface="+mj-lt"/>
              </a:rPr>
              <a:t>Развитие человека, формирование его личности без игры невозможно</a:t>
            </a:r>
            <a:r>
              <a:rPr lang="ru-RU" sz="4000" dirty="0" smtClean="0">
                <a:latin typeface="+mj-lt"/>
              </a:rPr>
              <a:t>.</a:t>
            </a:r>
          </a:p>
          <a:p>
            <a:pPr algn="ctr"/>
            <a:endParaRPr lang="ru-RU" sz="4000" dirty="0" smtClean="0">
              <a:latin typeface="+mj-lt"/>
            </a:endParaRPr>
          </a:p>
          <a:p>
            <a:pPr algn="ctr"/>
            <a:endParaRPr lang="ru-RU" sz="4000" dirty="0">
              <a:latin typeface="+mj-lt"/>
            </a:endParaRPr>
          </a:p>
          <a:p>
            <a:pPr algn="ctr"/>
            <a:r>
              <a:rPr lang="ru-RU" sz="4000" dirty="0" smtClean="0">
                <a:latin typeface="+mj-lt"/>
              </a:rPr>
              <a:t> </a:t>
            </a:r>
          </a:p>
          <a:p>
            <a:pPr algn="ctr"/>
            <a:endParaRPr lang="ru-RU" sz="4000" dirty="0" smtClean="0">
              <a:latin typeface="+mj-lt"/>
            </a:endParaRPr>
          </a:p>
          <a:p>
            <a:pPr algn="ctr"/>
            <a:r>
              <a:rPr lang="ru-RU" sz="4000" dirty="0" smtClean="0">
                <a:latin typeface="+mj-lt"/>
              </a:rPr>
              <a:t>Игра </a:t>
            </a:r>
            <a:r>
              <a:rPr lang="ru-RU" sz="4000" dirty="0">
                <a:latin typeface="+mj-lt"/>
              </a:rPr>
              <a:t>– </a:t>
            </a:r>
            <a:r>
              <a:rPr lang="ru-RU" sz="3600" dirty="0">
                <a:latin typeface="+mj-lt"/>
              </a:rPr>
              <a:t>потребность растущего организма, вид деятельности и творчества, принцип и средство, форма и технология. </a:t>
            </a:r>
          </a:p>
        </p:txBody>
      </p:sp>
      <p:pic>
        <p:nvPicPr>
          <p:cNvPr id="17411" name="Picture 3"/>
          <p:cNvPicPr>
            <a:picLocks noChangeAspect="1" noChangeArrowheads="1"/>
          </p:cNvPicPr>
          <p:nvPr/>
        </p:nvPicPr>
        <p:blipFill>
          <a:blip r:embed="rId2"/>
          <a:srcRect/>
          <a:stretch>
            <a:fillRect/>
          </a:stretch>
        </p:blipFill>
        <p:spPr bwMode="auto">
          <a:xfrm>
            <a:off x="2928926" y="2000239"/>
            <a:ext cx="3286148" cy="25558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fade">
                                      <p:cBhvr>
                                        <p:cTn id="25"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71472" y="714356"/>
            <a:ext cx="828680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Игра - ведущий вид деятельности ребенка-дошкольника.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mj-lt"/>
                <a:ea typeface="Times New Roman" pitchFamily="18" charset="0"/>
                <a:cs typeface="Arial" pitchFamily="34" charset="0"/>
              </a:rPr>
              <a:t>Ведущее положение игры определяется не количеством времени, которое ребенок ей посвящает, а тем, что </a:t>
            </a:r>
            <a:r>
              <a:rPr kumimoji="0" lang="ru-RU" sz="3200" b="1" i="0" u="none" strike="noStrike" cap="none" normalizeH="0" baseline="0" dirty="0" smtClean="0">
                <a:ln>
                  <a:noFill/>
                </a:ln>
                <a:solidFill>
                  <a:schemeClr val="tx1"/>
                </a:solidFill>
                <a:effectLst/>
                <a:latin typeface="+mj-lt"/>
                <a:ea typeface="Times New Roman" pitchFamily="18" charset="0"/>
                <a:cs typeface="Arial" pitchFamily="34" charset="0"/>
              </a:rPr>
              <a:t>она удовлетворяет его основные потребности</a:t>
            </a:r>
            <a:r>
              <a:rPr kumimoji="0" lang="ru-RU" sz="3200" b="0" i="0" u="none" strike="noStrike" cap="none" normalizeH="0" baseline="0" dirty="0" smtClean="0">
                <a:ln>
                  <a:noFill/>
                </a:ln>
                <a:solidFill>
                  <a:schemeClr val="tx1"/>
                </a:solidFill>
                <a:effectLst/>
                <a:latin typeface="+mj-lt"/>
                <a:ea typeface="Times New Roman" pitchFamily="18" charset="0"/>
                <a:cs typeface="Arial" pitchFamily="34" charset="0"/>
              </a:rPr>
              <a:t>; в недрах игры </a:t>
            </a:r>
            <a:r>
              <a:rPr kumimoji="0" lang="ru-RU" sz="3200" b="1" i="0" u="none" strike="noStrike" cap="none" normalizeH="0" baseline="0" dirty="0" smtClean="0">
                <a:ln>
                  <a:noFill/>
                </a:ln>
                <a:solidFill>
                  <a:schemeClr val="tx1"/>
                </a:solidFill>
                <a:effectLst/>
                <a:latin typeface="+mj-lt"/>
                <a:ea typeface="Times New Roman" pitchFamily="18" charset="0"/>
                <a:cs typeface="Arial" pitchFamily="34" charset="0"/>
              </a:rPr>
              <a:t>зарождаются и развиваются другие виды деятельности</a:t>
            </a:r>
            <a:r>
              <a:rPr kumimoji="0" lang="ru-RU" sz="3200" b="0" i="0" u="none" strike="noStrike" cap="none" normalizeH="0" baseline="0" dirty="0" smtClean="0">
                <a:ln>
                  <a:noFill/>
                </a:ln>
                <a:solidFill>
                  <a:schemeClr val="tx1"/>
                </a:solidFill>
                <a:effectLst/>
                <a:latin typeface="+mj-lt"/>
                <a:ea typeface="Times New Roman" pitchFamily="18" charset="0"/>
                <a:cs typeface="Arial" pitchFamily="34" charset="0"/>
              </a:rPr>
              <a:t>; игра в наибольшей степени </a:t>
            </a:r>
            <a:r>
              <a:rPr kumimoji="0" lang="ru-RU" sz="3200" b="1" i="0" u="none" strike="noStrike" cap="none" normalizeH="0" baseline="0" dirty="0" smtClean="0">
                <a:ln>
                  <a:noFill/>
                </a:ln>
                <a:solidFill>
                  <a:schemeClr val="tx1"/>
                </a:solidFill>
                <a:effectLst/>
                <a:latin typeface="+mj-lt"/>
                <a:ea typeface="Times New Roman" pitchFamily="18" charset="0"/>
                <a:cs typeface="Arial" pitchFamily="34" charset="0"/>
              </a:rPr>
              <a:t>способствует психическому развитию</a:t>
            </a:r>
            <a:r>
              <a:rPr kumimoji="0" lang="ru-RU" sz="32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ru-RU" sz="3200" b="1" i="0" u="none" strike="noStrike" cap="none" normalizeH="0" baseline="0" dirty="0" smtClean="0">
                <a:ln>
                  <a:noFill/>
                </a:ln>
                <a:solidFill>
                  <a:schemeClr val="tx1"/>
                </a:solidFill>
                <a:effectLst/>
                <a:latin typeface="+mj-lt"/>
                <a:ea typeface="Times New Roman" pitchFamily="18" charset="0"/>
                <a:cs typeface="Arial" pitchFamily="34" charset="0"/>
              </a:rPr>
              <a:t>приобщению ребенка к социальной действительности</a:t>
            </a:r>
            <a:r>
              <a:rPr kumimoji="0" lang="ru-RU" sz="3200" b="0" i="0" u="none" strike="noStrike" cap="none" normalizeH="0" baseline="0" dirty="0" smtClean="0">
                <a:ln>
                  <a:noFill/>
                </a:ln>
                <a:solidFill>
                  <a:schemeClr val="tx1"/>
                </a:solidFill>
                <a:effectLst/>
                <a:latin typeface="+mj-lt"/>
                <a:ea typeface="Times New Roman" pitchFamily="18" charset="0"/>
                <a:cs typeface="Arial" pitchFamily="34" charset="0"/>
              </a:rPr>
              <a:t>.</a:t>
            </a:r>
            <a:endParaRPr kumimoji="0" lang="ru-RU" sz="32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 calcmode="lin" valueType="num">
                                      <p:cBhvr additive="base">
                                        <p:cTn id="7" dur="500" fill="hold"/>
                                        <p:tgtEl>
                                          <p:spTgt spid="184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3">
                                            <p:txEl>
                                              <p:pRg st="1" end="1"/>
                                            </p:txEl>
                                          </p:spTgt>
                                        </p:tgtEl>
                                        <p:attrNameLst>
                                          <p:attrName>style.visibility</p:attrName>
                                        </p:attrNameLst>
                                      </p:cBhvr>
                                      <p:to>
                                        <p:strVal val="visible"/>
                                      </p:to>
                                    </p:set>
                                    <p:anim calcmode="lin" valueType="num">
                                      <p:cBhvr additive="base">
                                        <p:cTn id="13" dur="500" fill="hold"/>
                                        <p:tgtEl>
                                          <p:spTgt spid="184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043608" y="1268760"/>
            <a:ext cx="7239178" cy="482988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00034" y="785794"/>
            <a:ext cx="7715304"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75000"/>
                  </a:schemeClr>
                </a:solidFill>
                <a:effectLst/>
                <a:latin typeface="+mj-lt"/>
                <a:ea typeface="Times New Roman" pitchFamily="18" charset="0"/>
                <a:cs typeface="Arial" pitchFamily="34" charset="0"/>
              </a:rPr>
              <a:t>Игра – это работа ребенка над самим собой</a:t>
            </a:r>
            <a:r>
              <a:rPr kumimoji="0" lang="ru-RU" sz="2000" b="0" i="0" u="none" strike="noStrike" cap="none" normalizeH="0" baseline="0" dirty="0" smtClean="0">
                <a:ln>
                  <a:noFill/>
                </a:ln>
                <a:solidFill>
                  <a:schemeClr val="tx1"/>
                </a:solidFill>
                <a:effectLst/>
                <a:latin typeface="+mj-lt"/>
                <a:ea typeface="Times New Roman" pitchFamily="18" charset="0"/>
                <a:cs typeface="Arial" pitchFamily="34" charset="0"/>
              </a:rPr>
              <a:t>. </a:t>
            </a:r>
            <a:endParaRPr lang="ru-RU" sz="2000" dirty="0">
              <a:latin typeface="+mj-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Это, конечно, не означает, что ребенок сознательно ставит перед собой цель </a:t>
            </a:r>
            <a:r>
              <a:rPr kumimoji="0" lang="ru-RU" sz="2400" b="0" i="0" u="none" strike="noStrike" cap="none" normalizeH="0" baseline="0" dirty="0" err="1" smtClean="0">
                <a:ln>
                  <a:noFill/>
                </a:ln>
                <a:solidFill>
                  <a:schemeClr val="tx1"/>
                </a:solidFill>
                <a:effectLst/>
                <a:latin typeface="+mj-lt"/>
                <a:ea typeface="Times New Roman" pitchFamily="18" charset="0"/>
                <a:cs typeface="Arial" pitchFamily="34" charset="0"/>
              </a:rPr>
              <a:t>самоусовершенствоваться</a:t>
            </a: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Нет, ребенок и не думает об этом: он просто играет  – строит дом, летит на самолете, гонится за пиратами по южным морям и т.д. Вот тут, незаметно для него и осуществляется большая работа изменения самого себя:</a:t>
            </a:r>
          </a:p>
          <a:p>
            <a:pPr marL="0" marR="0" lvl="0" indent="0"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ru-RU" sz="2400" b="0" i="1" u="none" strike="noStrike" cap="none" normalizeH="0" baseline="0" dirty="0" smtClean="0">
                <a:ln>
                  <a:noFill/>
                </a:ln>
                <a:solidFill>
                  <a:schemeClr val="tx1"/>
                </a:solidFill>
                <a:effectLst/>
                <a:latin typeface="+mj-lt"/>
                <a:ea typeface="Times New Roman" pitchFamily="18" charset="0"/>
                <a:cs typeface="Arial" pitchFamily="34" charset="0"/>
              </a:rPr>
              <a:t>- весело, играючи осваивает он новые пласты жизни;                - тренирует память, мышление, воображение; </a:t>
            </a:r>
          </a:p>
          <a:p>
            <a:pPr marL="0" marR="0" lvl="0" indent="0" algn="ctr" defTabSz="914400" rtl="0" eaLnBrk="1" fontAlgn="base" latinLnBrk="0" hangingPunct="1">
              <a:lnSpc>
                <a:spcPct val="100000"/>
              </a:lnSpc>
              <a:spcBef>
                <a:spcPct val="0"/>
              </a:spcBef>
              <a:spcAft>
                <a:spcPct val="0"/>
              </a:spcAft>
              <a:buClrTx/>
              <a:buSzTx/>
              <a:buFontTx/>
              <a:buNone/>
              <a:tabLst/>
            </a:pPr>
            <a:r>
              <a:rPr lang="ru-RU" sz="2400" i="1" dirty="0" smtClean="0">
                <a:latin typeface="+mj-lt"/>
                <a:ea typeface="Times New Roman" pitchFamily="18" charset="0"/>
                <a:cs typeface="Arial" pitchFamily="34" charset="0"/>
              </a:rPr>
              <a:t>- </a:t>
            </a:r>
            <a:r>
              <a:rPr kumimoji="0" lang="ru-RU" sz="2400" b="0" i="1" u="none" strike="noStrike" cap="none" normalizeH="0" baseline="0" dirty="0" smtClean="0">
                <a:ln>
                  <a:noFill/>
                </a:ln>
                <a:solidFill>
                  <a:schemeClr val="tx1"/>
                </a:solidFill>
                <a:effectLst/>
                <a:latin typeface="+mj-lt"/>
                <a:ea typeface="Times New Roman" pitchFamily="18" charset="0"/>
                <a:cs typeface="Arial" pitchFamily="34" charset="0"/>
              </a:rPr>
              <a:t>получает новые знания о взаимоотношениях людей, о природе и окружающей действительности</a:t>
            </a:r>
            <a:r>
              <a:rPr kumimoji="0" lang="ru-RU"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4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fade">
                                      <p:cBhvr>
                                        <p:cTn id="7" dur="2000"/>
                                        <p:tgtEl>
                                          <p:spTgt spid="21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5">
                                            <p:txEl>
                                              <p:pRg st="2" end="2"/>
                                            </p:txEl>
                                          </p:spTgt>
                                        </p:tgtEl>
                                        <p:attrNameLst>
                                          <p:attrName>style.visibility</p:attrName>
                                        </p:attrNameLst>
                                      </p:cBhvr>
                                      <p:to>
                                        <p:strVal val="visible"/>
                                      </p:to>
                                    </p:set>
                                    <p:animEffect transition="in" filter="fade">
                                      <p:cBhvr>
                                        <p:cTn id="12" dur="2000"/>
                                        <p:tgtEl>
                                          <p:spTgt spid="215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5">
                                            <p:txEl>
                                              <p:pRg st="3" end="3"/>
                                            </p:txEl>
                                          </p:spTgt>
                                        </p:tgtEl>
                                        <p:attrNameLst>
                                          <p:attrName>style.visibility</p:attrName>
                                        </p:attrNameLst>
                                      </p:cBhvr>
                                      <p:to>
                                        <p:strVal val="visible"/>
                                      </p:to>
                                    </p:set>
                                    <p:animEffect transition="in" filter="fade">
                                      <p:cBhvr>
                                        <p:cTn id="17" dur="2000"/>
                                        <p:tgtEl>
                                          <p:spTgt spid="2150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5">
                                            <p:txEl>
                                              <p:pRg st="5" end="5"/>
                                            </p:txEl>
                                          </p:spTgt>
                                        </p:tgtEl>
                                        <p:attrNameLst>
                                          <p:attrName>style.visibility</p:attrName>
                                        </p:attrNameLst>
                                      </p:cBhvr>
                                      <p:to>
                                        <p:strVal val="visible"/>
                                      </p:to>
                                    </p:set>
                                    <p:animEffect transition="in" filter="fade">
                                      <p:cBhvr>
                                        <p:cTn id="22" dur="2000"/>
                                        <p:tgtEl>
                                          <p:spTgt spid="2150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5">
                                            <p:txEl>
                                              <p:pRg st="6" end="6"/>
                                            </p:txEl>
                                          </p:spTgt>
                                        </p:tgtEl>
                                        <p:attrNameLst>
                                          <p:attrName>style.visibility</p:attrName>
                                        </p:attrNameLst>
                                      </p:cBhvr>
                                      <p:to>
                                        <p:strVal val="visible"/>
                                      </p:to>
                                    </p:set>
                                    <p:animEffect transition="in" filter="fade">
                                      <p:cBhvr>
                                        <p:cTn id="27" dur="2000"/>
                                        <p:tgtEl>
                                          <p:spTgt spid="215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85786" y="642918"/>
            <a:ext cx="721523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mj-lt"/>
                <a:ea typeface="Calibri" pitchFamily="34" charset="0"/>
                <a:cs typeface="Times New Roman" pitchFamily="18" charset="0"/>
              </a:rPr>
              <a:t>Всем педагогам давно известно, какую важную роль играет конструирование в развитие дошкольников. </a:t>
            </a:r>
          </a:p>
        </p:txBody>
      </p:sp>
      <p:graphicFrame>
        <p:nvGraphicFramePr>
          <p:cNvPr id="3" name="Схема 2"/>
          <p:cNvGraphicFramePr/>
          <p:nvPr>
            <p:extLst>
              <p:ext uri="{D42A27DB-BD31-4B8C-83A1-F6EECF244321}">
                <p14:modId xmlns:p14="http://schemas.microsoft.com/office/powerpoint/2010/main" val="3440126843"/>
              </p:ext>
            </p:extLst>
          </p:nvPr>
        </p:nvGraphicFramePr>
        <p:xfrm>
          <a:off x="857224" y="2071678"/>
          <a:ext cx="7929618"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 calcmode="lin" valueType="num">
                                      <p:cBhvr additive="base">
                                        <p:cTn id="7" dur="500" fill="hold"/>
                                        <p:tgtEl>
                                          <p:spTgt spid="256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F4836C43-900B-4CB1-98D6-365F39E364BB}"/>
                                            </p:graphicEl>
                                          </p:spTgt>
                                        </p:tgtEl>
                                        <p:attrNameLst>
                                          <p:attrName>style.visibility</p:attrName>
                                        </p:attrNameLst>
                                      </p:cBhvr>
                                      <p:to>
                                        <p:strVal val="visible"/>
                                      </p:to>
                                    </p:set>
                                    <p:anim calcmode="lin" valueType="num">
                                      <p:cBhvr additive="base">
                                        <p:cTn id="13" dur="500" fill="hold"/>
                                        <p:tgtEl>
                                          <p:spTgt spid="3">
                                            <p:graphicEl>
                                              <a:dgm id="{F4836C43-900B-4CB1-98D6-365F39E364B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F4836C43-900B-4CB1-98D6-365F39E364B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EDC27BDD-4C37-424A-AFE0-44C62A4CF26A}"/>
                                            </p:graphicEl>
                                          </p:spTgt>
                                        </p:tgtEl>
                                        <p:attrNameLst>
                                          <p:attrName>style.visibility</p:attrName>
                                        </p:attrNameLst>
                                      </p:cBhvr>
                                      <p:to>
                                        <p:strVal val="visible"/>
                                      </p:to>
                                    </p:set>
                                    <p:anim calcmode="lin" valueType="num">
                                      <p:cBhvr additive="base">
                                        <p:cTn id="19" dur="500" fill="hold"/>
                                        <p:tgtEl>
                                          <p:spTgt spid="3">
                                            <p:graphicEl>
                                              <a:dgm id="{EDC27BDD-4C37-424A-AFE0-44C62A4CF26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EDC27BDD-4C37-424A-AFE0-44C62A4CF26A}"/>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graphicEl>
                                              <a:dgm id="{50DB640F-5C09-46FF-B1DE-951CC4358B22}"/>
                                            </p:graphicEl>
                                          </p:spTgt>
                                        </p:tgtEl>
                                        <p:attrNameLst>
                                          <p:attrName>style.visibility</p:attrName>
                                        </p:attrNameLst>
                                      </p:cBhvr>
                                      <p:to>
                                        <p:strVal val="visible"/>
                                      </p:to>
                                    </p:set>
                                    <p:anim calcmode="lin" valueType="num">
                                      <p:cBhvr additive="base">
                                        <p:cTn id="23" dur="500" fill="hold"/>
                                        <p:tgtEl>
                                          <p:spTgt spid="3">
                                            <p:graphicEl>
                                              <a:dgm id="{50DB640F-5C09-46FF-B1DE-951CC4358B2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50DB640F-5C09-46FF-B1DE-951CC4358B22}"/>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graphicEl>
                                              <a:dgm id="{95BA20A7-5363-45E3-AEC5-8B507AE8B953}"/>
                                            </p:graphicEl>
                                          </p:spTgt>
                                        </p:tgtEl>
                                        <p:attrNameLst>
                                          <p:attrName>style.visibility</p:attrName>
                                        </p:attrNameLst>
                                      </p:cBhvr>
                                      <p:to>
                                        <p:strVal val="visible"/>
                                      </p:to>
                                    </p:set>
                                    <p:anim calcmode="lin" valueType="num">
                                      <p:cBhvr additive="base">
                                        <p:cTn id="29" dur="500" fill="hold"/>
                                        <p:tgtEl>
                                          <p:spTgt spid="3">
                                            <p:graphicEl>
                                              <a:dgm id="{95BA20A7-5363-45E3-AEC5-8B507AE8B95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graphicEl>
                                              <a:dgm id="{95BA20A7-5363-45E3-AEC5-8B507AE8B953}"/>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graphicEl>
                                              <a:dgm id="{BB2CD3CA-09CE-4D0C-9327-6E5BEC758492}"/>
                                            </p:graphicEl>
                                          </p:spTgt>
                                        </p:tgtEl>
                                        <p:attrNameLst>
                                          <p:attrName>style.visibility</p:attrName>
                                        </p:attrNameLst>
                                      </p:cBhvr>
                                      <p:to>
                                        <p:strVal val="visible"/>
                                      </p:to>
                                    </p:set>
                                    <p:anim calcmode="lin" valueType="num">
                                      <p:cBhvr additive="base">
                                        <p:cTn id="33" dur="500" fill="hold"/>
                                        <p:tgtEl>
                                          <p:spTgt spid="3">
                                            <p:graphicEl>
                                              <a:dgm id="{BB2CD3CA-09CE-4D0C-9327-6E5BEC75849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BB2CD3CA-09CE-4D0C-9327-6E5BEC758492}"/>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graphicEl>
                                              <a:dgm id="{58B85DB3-7E97-45AE-A203-DD76217A6688}"/>
                                            </p:graphicEl>
                                          </p:spTgt>
                                        </p:tgtEl>
                                        <p:attrNameLst>
                                          <p:attrName>style.visibility</p:attrName>
                                        </p:attrNameLst>
                                      </p:cBhvr>
                                      <p:to>
                                        <p:strVal val="visible"/>
                                      </p:to>
                                    </p:set>
                                    <p:anim calcmode="lin" valueType="num">
                                      <p:cBhvr additive="base">
                                        <p:cTn id="39" dur="500" fill="hold"/>
                                        <p:tgtEl>
                                          <p:spTgt spid="3">
                                            <p:graphicEl>
                                              <a:dgm id="{58B85DB3-7E97-45AE-A203-DD76217A6688}"/>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graphicEl>
                                              <a:dgm id="{58B85DB3-7E97-45AE-A203-DD76217A6688}"/>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graphicEl>
                                              <a:dgm id="{FBFFFED4-A348-48FB-AF15-24ED3E239CD4}"/>
                                            </p:graphicEl>
                                          </p:spTgt>
                                        </p:tgtEl>
                                        <p:attrNameLst>
                                          <p:attrName>style.visibility</p:attrName>
                                        </p:attrNameLst>
                                      </p:cBhvr>
                                      <p:to>
                                        <p:strVal val="visible"/>
                                      </p:to>
                                    </p:set>
                                    <p:anim calcmode="lin" valueType="num">
                                      <p:cBhvr additive="base">
                                        <p:cTn id="43" dur="500" fill="hold"/>
                                        <p:tgtEl>
                                          <p:spTgt spid="3">
                                            <p:graphicEl>
                                              <a:dgm id="{FBFFFED4-A348-48FB-AF15-24ED3E239CD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FBFFFED4-A348-48FB-AF15-24ED3E239CD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allAtOnce"/>
      <p:bldGraphic spid="3"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743</TotalTime>
  <Words>499</Words>
  <Application>Microsoft Office PowerPoint</Application>
  <PresentationFormat>Экран (4:3)</PresentationFormat>
  <Paragraphs>42</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Строительно-конструктивная игра – это работа ребенка над самим собой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Строительно-конструктивные игры  значительно влияют на развитие ребенка-дошкольника,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Строительно-конструктивная игра – это работа ребенка над самим собой</dc:title>
  <dc:creator>жека</dc:creator>
  <cp:lastModifiedBy>Женя</cp:lastModifiedBy>
  <cp:revision>59</cp:revision>
  <dcterms:created xsi:type="dcterms:W3CDTF">2013-04-06T15:17:40Z</dcterms:created>
  <dcterms:modified xsi:type="dcterms:W3CDTF">2014-02-14T19:45:25Z</dcterms:modified>
</cp:coreProperties>
</file>