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66" r:id="rId17"/>
    <p:sldId id="267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1B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7242048" cy="4357718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Развитие    творческих способностей  младших школьников   через систему   внеклассных мероприятий</a:t>
            </a:r>
            <a:endParaRPr lang="ru-RU" sz="4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857496"/>
            <a:ext cx="5357850" cy="1000131"/>
          </a:xfrm>
        </p:spPr>
        <p:txBody>
          <a:bodyPr>
            <a:normAutofit/>
          </a:bodyPr>
          <a:lstStyle/>
          <a:p>
            <a:r>
              <a:rPr lang="ru-RU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индивидуальные</a:t>
            </a:r>
            <a:endParaRPr lang="ru-RU" sz="44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28794" y="214290"/>
            <a:ext cx="4214842" cy="1000132"/>
          </a:xfrm>
        </p:spPr>
        <p:txBody>
          <a:bodyPr>
            <a:normAutofit fontScale="47500" lnSpcReduction="20000"/>
          </a:bodyPr>
          <a:lstStyle/>
          <a:p>
            <a:r>
              <a:rPr lang="ru-RU" sz="13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групповые</a:t>
            </a:r>
            <a:endParaRPr lang="ru-RU" sz="13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6255488" cy="117866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Организация познавательно- развивающей деятельности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500174"/>
            <a:ext cx="6893692" cy="4357718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3200" dirty="0" smtClean="0"/>
              <a:t>в</a:t>
            </a:r>
            <a:r>
              <a:rPr lang="ru-RU" sz="3200" dirty="0" smtClean="0"/>
              <a:t>икторины, аукционы знаний</a:t>
            </a:r>
          </a:p>
          <a:p>
            <a:pPr algn="l">
              <a:buFont typeface="Arial" pitchFamily="34" charset="0"/>
              <a:buChar char="•"/>
            </a:pPr>
            <a:r>
              <a:rPr lang="ru-RU" sz="3200" dirty="0" smtClean="0"/>
              <a:t> заседания клуба любознательных,</a:t>
            </a:r>
          </a:p>
          <a:p>
            <a:pPr algn="l">
              <a:buFont typeface="Arial" pitchFamily="34" charset="0"/>
              <a:buChar char="•"/>
            </a:pPr>
            <a:r>
              <a:rPr lang="ru-RU" sz="3200" dirty="0" smtClean="0"/>
              <a:t> конкурсы проектов, </a:t>
            </a:r>
          </a:p>
          <a:p>
            <a:pPr algn="l">
              <a:buFont typeface="Arial" pitchFamily="34" charset="0"/>
              <a:buChar char="•"/>
            </a:pPr>
            <a:r>
              <a:rPr lang="ru-RU" sz="3200" dirty="0" smtClean="0"/>
              <a:t>конкурсы эрудитов, деловые игры,</a:t>
            </a:r>
          </a:p>
          <a:p>
            <a:pPr algn="l">
              <a:buFont typeface="Arial" pitchFamily="34" charset="0"/>
              <a:buChar char="•"/>
            </a:pPr>
            <a:r>
              <a:rPr lang="ru-RU" sz="3200" dirty="0" smtClean="0"/>
              <a:t> интеллектуальные марафоны, </a:t>
            </a:r>
          </a:p>
          <a:p>
            <a:pPr algn="l">
              <a:buFont typeface="Arial" pitchFamily="34" charset="0"/>
              <a:buChar char="•"/>
            </a:pPr>
            <a:r>
              <a:rPr lang="ru-RU" sz="3200" dirty="0" smtClean="0"/>
              <a:t>смотр знаний, конкурсы изобретателей и фантазёров, </a:t>
            </a:r>
          </a:p>
          <a:p>
            <a:pPr algn="l">
              <a:buFont typeface="Arial" pitchFamily="34" charset="0"/>
              <a:buChar char="•"/>
            </a:pPr>
            <a:r>
              <a:rPr lang="ru-RU" sz="3200" dirty="0" smtClean="0"/>
              <a:t>турнир ораторов, устные журналы  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7"/>
            <a:ext cx="7000924" cy="642941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Нравственное воспитание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571612"/>
            <a:ext cx="7572428" cy="4143404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endParaRPr lang="ru-RU" sz="3600" dirty="0" smtClean="0"/>
          </a:p>
          <a:p>
            <a:pPr algn="l">
              <a:buFont typeface="Arial" pitchFamily="34" charset="0"/>
              <a:buChar char="•"/>
            </a:pPr>
            <a:r>
              <a:rPr lang="ru-RU" sz="3600" dirty="0" smtClean="0"/>
              <a:t>в</a:t>
            </a:r>
            <a:r>
              <a:rPr lang="ru-RU" sz="3600" dirty="0" smtClean="0"/>
              <a:t>ечера вопросов и ответов, 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/>
              <a:t>беседы на этические темы,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/>
              <a:t> литературно-музыкальные композиции, 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/>
              <a:t>заочные путешествия, 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/>
              <a:t>акции милосердия,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/>
              <a:t> поисковая деятельность</a:t>
            </a: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000924" cy="1362075"/>
          </a:xfrm>
        </p:spPr>
        <p:txBody>
          <a:bodyPr/>
          <a:lstStyle/>
          <a:p>
            <a:r>
              <a:rPr lang="ru-RU" dirty="0" smtClean="0"/>
              <a:t>Эстетическое воспитание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928670"/>
            <a:ext cx="7858180" cy="5572164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3600" dirty="0" smtClean="0"/>
              <a:t>л</a:t>
            </a:r>
            <a:r>
              <a:rPr lang="ru-RU" sz="3600" dirty="0" smtClean="0"/>
              <a:t>итературные и музыкальные утренники и вечера, 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/>
              <a:t>«Час поэзии», 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/>
              <a:t>экскурсии в музеи и на выставки, 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/>
              <a:t>прогулки на природу, 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/>
              <a:t>беседы о музыке и живописи,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/>
              <a:t> праздники искусств, 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/>
              <a:t>конкурсы рисунков, чтецов, исполнителей 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715304" cy="1362075"/>
          </a:xfrm>
        </p:spPr>
        <p:txBody>
          <a:bodyPr/>
          <a:lstStyle/>
          <a:p>
            <a:r>
              <a:rPr lang="ru-RU" dirty="0" smtClean="0"/>
              <a:t>Патриотическое воспитание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071546"/>
            <a:ext cx="7786742" cy="5786454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3600" dirty="0" smtClean="0"/>
              <a:t>с</a:t>
            </a:r>
            <a:r>
              <a:rPr lang="ru-RU" sz="3600" dirty="0" smtClean="0"/>
              <a:t>мотры строя и песни, 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/>
              <a:t>клуб интересных встреч,  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err="1" smtClean="0"/>
              <a:t>зарничка</a:t>
            </a:r>
            <a:r>
              <a:rPr lang="ru-RU" sz="3600" dirty="0" smtClean="0"/>
              <a:t>, 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/>
              <a:t>фестиваль патриотической песни, 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/>
              <a:t>неделя военного кино, 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/>
              <a:t>выпуск газеты «Галерея памяти», 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/>
              <a:t>В</a:t>
            </a:r>
            <a:r>
              <a:rPr lang="ru-RU" sz="3600" dirty="0" smtClean="0"/>
              <a:t>ахта памяти,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/>
              <a:t> беседы , конкурсы, викторины </a:t>
            </a:r>
          </a:p>
          <a:p>
            <a:pPr algn="l"/>
            <a:r>
              <a:rPr lang="ru-RU" sz="3600" dirty="0" smtClean="0"/>
              <a:t>  </a:t>
            </a:r>
            <a:endParaRPr lang="ru-RU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1"/>
            <a:ext cx="6500858" cy="785818"/>
          </a:xfrm>
        </p:spPr>
        <p:txBody>
          <a:bodyPr/>
          <a:lstStyle/>
          <a:p>
            <a:r>
              <a:rPr lang="ru-RU" dirty="0" smtClean="0"/>
              <a:t>Физическое воспитание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785794"/>
            <a:ext cx="7858180" cy="5643602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4400" dirty="0" smtClean="0"/>
              <a:t>Соревнования, весёлые старты,</a:t>
            </a:r>
          </a:p>
          <a:p>
            <a:pPr algn="l">
              <a:buFont typeface="Arial" pitchFamily="34" charset="0"/>
              <a:buChar char="•"/>
            </a:pPr>
            <a:r>
              <a:rPr lang="ru-RU" sz="4400" dirty="0" smtClean="0"/>
              <a:t> состязания сильнейших, </a:t>
            </a:r>
          </a:p>
          <a:p>
            <a:pPr algn="l">
              <a:buFont typeface="Arial" pitchFamily="34" charset="0"/>
              <a:buChar char="•"/>
            </a:pPr>
            <a:r>
              <a:rPr lang="ru-RU" sz="4400" dirty="0" smtClean="0"/>
              <a:t>спортивно- творческие  праздники, эстафеты, </a:t>
            </a:r>
          </a:p>
          <a:p>
            <a:pPr algn="l">
              <a:buFont typeface="Arial" pitchFamily="34" charset="0"/>
              <a:buChar char="•"/>
            </a:pPr>
            <a:r>
              <a:rPr lang="ru-RU" sz="4400" dirty="0" smtClean="0"/>
              <a:t>малые «олимпийские » игры, </a:t>
            </a:r>
          </a:p>
          <a:p>
            <a:pPr algn="l">
              <a:buFont typeface="Arial" pitchFamily="34" charset="0"/>
              <a:buChar char="•"/>
            </a:pPr>
            <a:r>
              <a:rPr lang="ru-RU" sz="4400" dirty="0" smtClean="0"/>
              <a:t>День  народной игры,</a:t>
            </a:r>
          </a:p>
          <a:p>
            <a:pPr algn="l">
              <a:buFont typeface="Arial" pitchFamily="34" charset="0"/>
              <a:buChar char="•"/>
            </a:pPr>
            <a:r>
              <a:rPr lang="ru-RU" sz="4400" dirty="0" smtClean="0"/>
              <a:t> «зоологические» забеги, </a:t>
            </a:r>
          </a:p>
          <a:p>
            <a:pPr algn="l">
              <a:buFont typeface="Arial" pitchFamily="34" charset="0"/>
              <a:buChar char="•"/>
            </a:pPr>
            <a:r>
              <a:rPr lang="ru-RU" sz="4400" dirty="0" smtClean="0"/>
              <a:t>турниры, походы, </a:t>
            </a:r>
          </a:p>
          <a:p>
            <a:pPr algn="l">
              <a:buFont typeface="Arial" pitchFamily="34" charset="0"/>
              <a:buChar char="•"/>
            </a:pPr>
            <a:r>
              <a:rPr lang="ru-RU" sz="4400" dirty="0" smtClean="0"/>
              <a:t>дни здоровья, акции</a:t>
            </a:r>
            <a:endParaRPr lang="ru-RU" sz="4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1071546"/>
            <a:ext cx="5114778" cy="428628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bg2"/>
                </a:solidFill>
              </a:rPr>
              <a:t>Структура подготовительной работы внеурочного мероприятия</a:t>
            </a:r>
            <a:endParaRPr lang="ru-RU" sz="4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0"/>
            <a:ext cx="7858180" cy="6643710"/>
          </a:xfrm>
        </p:spPr>
        <p:txBody>
          <a:bodyPr>
            <a:normAutofit lnSpcReduction="10000"/>
          </a:bodyPr>
          <a:lstStyle/>
          <a:p>
            <a:pPr lvl="0" algn="l">
              <a:buFont typeface="Wingdings" pitchFamily="2" charset="2"/>
              <a:buChar char="v"/>
            </a:pPr>
            <a:r>
              <a:rPr lang="ru-RU" dirty="0" smtClean="0"/>
              <a:t>Определение </a:t>
            </a:r>
            <a:r>
              <a:rPr lang="ru-RU" dirty="0" smtClean="0"/>
              <a:t>темы и даты проведения мероприятия.</a:t>
            </a:r>
          </a:p>
          <a:p>
            <a:pPr lvl="0" algn="l">
              <a:buFont typeface="Wingdings" pitchFamily="2" charset="2"/>
              <a:buChar char="v"/>
            </a:pPr>
            <a:r>
              <a:rPr lang="ru-RU" dirty="0" smtClean="0"/>
              <a:t>Определение дидактических, воспитательных, общеобразовательных и развивающих целей мероприятия.</a:t>
            </a:r>
          </a:p>
          <a:p>
            <a:pPr lvl="0" algn="l">
              <a:buFont typeface="Wingdings" pitchFamily="2" charset="2"/>
              <a:buChar char="v"/>
            </a:pPr>
            <a:r>
              <a:rPr lang="ru-RU" dirty="0" smtClean="0"/>
              <a:t>Определение формы проведения мероприятия.</a:t>
            </a:r>
          </a:p>
          <a:p>
            <a:pPr lvl="0" algn="l">
              <a:buFont typeface="Wingdings" pitchFamily="2" charset="2"/>
              <a:buChar char="v"/>
            </a:pPr>
            <a:r>
              <a:rPr lang="ru-RU" dirty="0" smtClean="0"/>
              <a:t>Разработка программы-сценария мероприятия.</a:t>
            </a:r>
          </a:p>
          <a:p>
            <a:pPr lvl="0" algn="l">
              <a:buFont typeface="Wingdings" pitchFamily="2" charset="2"/>
              <a:buChar char="v"/>
            </a:pPr>
            <a:r>
              <a:rPr lang="ru-RU" dirty="0" smtClean="0"/>
              <a:t>Выбор организационного комитета по подготовке и проведению мероприятия.</a:t>
            </a:r>
          </a:p>
          <a:p>
            <a:pPr lvl="0" algn="l">
              <a:buFont typeface="Wingdings" pitchFamily="2" charset="2"/>
              <a:buChar char="v"/>
            </a:pPr>
            <a:r>
              <a:rPr lang="ru-RU" dirty="0" smtClean="0"/>
              <a:t>Подбор материалов, необходимых для реализации мероприятия (литература, </a:t>
            </a:r>
            <a:r>
              <a:rPr lang="ru-RU" dirty="0" smtClean="0"/>
              <a:t>музыкальное оформление, набор </a:t>
            </a:r>
            <a:r>
              <a:rPr lang="ru-RU" dirty="0" smtClean="0"/>
              <a:t>дидактического материала).</a:t>
            </a:r>
          </a:p>
          <a:p>
            <a:pPr lvl="0" algn="l">
              <a:buFont typeface="Wingdings" pitchFamily="2" charset="2"/>
              <a:buChar char="v"/>
            </a:pPr>
            <a:r>
              <a:rPr lang="ru-RU" dirty="0" smtClean="0"/>
              <a:t>Распределение ролей и поручений.</a:t>
            </a:r>
          </a:p>
          <a:p>
            <a:pPr lvl="0" algn="l">
              <a:buFont typeface="Wingdings" pitchFamily="2" charset="2"/>
              <a:buChar char="v"/>
            </a:pPr>
            <a:r>
              <a:rPr lang="ru-RU" dirty="0" smtClean="0"/>
              <a:t>Проведение консультаций и репетиций.</a:t>
            </a:r>
          </a:p>
          <a:p>
            <a:pPr lvl="0" algn="l">
              <a:buFont typeface="Wingdings" pitchFamily="2" charset="2"/>
              <a:buChar char="v"/>
            </a:pPr>
            <a:r>
              <a:rPr lang="ru-RU" dirty="0" smtClean="0"/>
              <a:t>Оформление места проведения мероприятия.</a:t>
            </a:r>
          </a:p>
          <a:p>
            <a:pPr lvl="0" algn="l">
              <a:buFont typeface="Wingdings" pitchFamily="2" charset="2"/>
              <a:buChar char="v"/>
            </a:pPr>
            <a:r>
              <a:rPr lang="ru-RU" dirty="0" smtClean="0"/>
              <a:t>Определение списка приглашенных на мероприятие и оформление пригласительных билетов.</a:t>
            </a:r>
          </a:p>
          <a:p>
            <a:pPr lvl="0" algn="l">
              <a:buFont typeface="Wingdings" pitchFamily="2" charset="2"/>
              <a:buChar char="v"/>
            </a:pPr>
            <a:r>
              <a:rPr lang="ru-RU" dirty="0" smtClean="0"/>
              <a:t>Организация демонстрационных стендов (если это необходимо).</a:t>
            </a:r>
          </a:p>
          <a:p>
            <a:pPr lvl="0" algn="l">
              <a:buFont typeface="Wingdings" pitchFamily="2" charset="2"/>
              <a:buChar char="v"/>
            </a:pPr>
            <a:r>
              <a:rPr lang="ru-RU" dirty="0" smtClean="0"/>
              <a:t>Оформление завершения мероприятия (награждение, призы, благодарности и т.д.).</a:t>
            </a:r>
          </a:p>
          <a:p>
            <a:pPr lvl="0" algn="l">
              <a:buFont typeface="Wingdings" pitchFamily="2" charset="2"/>
              <a:buChar char="v"/>
            </a:pPr>
            <a:r>
              <a:rPr lang="ru-RU" dirty="0" smtClean="0"/>
              <a:t>Анализ мероприятия, выводы.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786742" cy="1362075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Примерная схема анализа внеурочного мероприятия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714488"/>
            <a:ext cx="7643866" cy="4857784"/>
          </a:xfrm>
        </p:spPr>
        <p:txBody>
          <a:bodyPr>
            <a:normAutofit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ru-RU" sz="2400" dirty="0" smtClean="0"/>
              <a:t>Актуальность выбора темы мероприятия.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ru-RU" sz="2400" dirty="0" smtClean="0"/>
              <a:t>Соответствие темы интересам учащихся, их возрастным особенностям, уровню владения иностранным языком.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ru-RU" sz="2400" dirty="0" smtClean="0"/>
              <a:t>Массовость </a:t>
            </a:r>
            <a:r>
              <a:rPr lang="ru-RU" sz="2400" dirty="0" smtClean="0"/>
              <a:t>и активность учащихся в подготовке и проведении мероприятия.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ru-RU" sz="2400" dirty="0" smtClean="0"/>
              <a:t>Адекватность приемов, способов и форм проведения мероприятия поставленным целям.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ru-RU" sz="2400" dirty="0" smtClean="0"/>
              <a:t>Успешность реализации поставленных целей.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ru-RU" sz="2400" dirty="0" smtClean="0"/>
              <a:t>Оценка мероприятия участниками, коллективом педагогов учебного учреждения и методистами.</a:t>
            </a:r>
          </a:p>
          <a:p>
            <a:pPr marL="457200" indent="-457200" algn="l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571480"/>
            <a:ext cx="6072230" cy="4857784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Ш</a:t>
            </a:r>
            <a:r>
              <a:rPr lang="ru-RU" sz="6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кола-</a:t>
            </a:r>
            <a:endParaRPr lang="ru-RU" sz="6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ru-RU" sz="6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педагогический центр</a:t>
            </a:r>
          </a:p>
          <a:p>
            <a:r>
              <a:rPr lang="ru-RU" sz="6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всестороннего развития личности</a:t>
            </a:r>
            <a:endParaRPr lang="ru-RU" sz="6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Воспитательное пространство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7196166" cy="5384190"/>
          </a:xfrm>
        </p:spPr>
        <p:txBody>
          <a:bodyPr/>
          <a:lstStyle/>
          <a:p>
            <a:r>
              <a:rPr lang="ru-RU" dirty="0" smtClean="0"/>
              <a:t>Освоенная, природная, культурная, социальная, информационная среда, которая приспособлена для решения педагогических задач.</a:t>
            </a:r>
          </a:p>
          <a:p>
            <a:r>
              <a:rPr lang="ru-RU" dirty="0" smtClean="0"/>
              <a:t>Результат освоения воспитательной среды.</a:t>
            </a:r>
          </a:p>
          <a:p>
            <a:r>
              <a:rPr lang="ru-RU" dirty="0" smtClean="0"/>
              <a:t>Рождается внутри педагогической деятельности, благодаря специально организованной деятельности.</a:t>
            </a:r>
          </a:p>
          <a:p>
            <a:r>
              <a:rPr lang="ru-RU" dirty="0" smtClean="0"/>
              <a:t>Средство развития творческого потенциала личности ребёнка, пространство детской общности.</a:t>
            </a:r>
          </a:p>
          <a:p>
            <a:r>
              <a:rPr lang="ru-RU" dirty="0" smtClean="0"/>
              <a:t>Сообщество детей и взрослых. 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500042"/>
            <a:ext cx="5929354" cy="4141070"/>
          </a:xfrm>
        </p:spPr>
        <p:txBody>
          <a:bodyPr>
            <a:noAutofit/>
          </a:bodyPr>
          <a:lstStyle/>
          <a:p>
            <a:r>
              <a:rPr lang="ru-RU" sz="4000" dirty="0" smtClean="0"/>
              <a:t>Бесталанных людей нет, а есть  люди, занятые не своим делом.</a:t>
            </a:r>
          </a:p>
          <a:p>
            <a:endParaRPr lang="ru-RU" sz="4000" dirty="0" smtClean="0"/>
          </a:p>
          <a:p>
            <a:r>
              <a:rPr lang="ru-RU" sz="4000" dirty="0" smtClean="0"/>
              <a:t>Цель работы педагога- формирование и раскрытие творческой индивидуальности ученика.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7239000" cy="4774882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Создание условий для интеллектуального, нравственного и эмоционального самовыражения личности ребёнка.</a:t>
            </a:r>
          </a:p>
          <a:p>
            <a:r>
              <a:rPr lang="ru-RU" sz="2400" dirty="0" smtClean="0"/>
              <a:t>Обеспечение педагогической поддержки творческих устремлений учащихся.</a:t>
            </a:r>
          </a:p>
          <a:p>
            <a:r>
              <a:rPr lang="ru-RU" sz="2400" dirty="0" smtClean="0"/>
              <a:t>Повышение роли ученического самоуправления в планировании, организации и анализе жизнедеятельности в классе.</a:t>
            </a:r>
          </a:p>
          <a:p>
            <a:r>
              <a:rPr lang="ru-RU" sz="2400" dirty="0" smtClean="0"/>
              <a:t>Обеспечение участия родителей в подготовке и проведении воспитательных дел в классе.</a:t>
            </a:r>
          </a:p>
          <a:p>
            <a:r>
              <a:rPr lang="ru-RU" sz="2400" dirty="0" smtClean="0"/>
              <a:t>Формирование круга традиционных дел в классе, позволяющий оптимально распределять учеников по способностям.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428605"/>
            <a:ext cx="5500726" cy="78581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Алгоритм построения воспитательной работы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857364"/>
            <a:ext cx="7358114" cy="4071966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ru-RU" sz="3200" dirty="0" smtClean="0"/>
              <a:t>Предварительная работа организатора.                           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3200" dirty="0" smtClean="0"/>
              <a:t>Коллективное планирование.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3200" dirty="0" smtClean="0"/>
              <a:t>Коллективная подготовка.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3200" dirty="0" smtClean="0"/>
              <a:t>Коллективное проведение дела.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3200" dirty="0" smtClean="0"/>
              <a:t>Коллективное подведение итогов.</a:t>
            </a:r>
            <a:r>
              <a:rPr lang="ru-RU" dirty="0" smtClean="0"/>
              <a:t>                         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1"/>
            <a:ext cx="6643734" cy="107157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Требования к внеклассной деятельности.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428736"/>
            <a:ext cx="7500990" cy="4929222"/>
          </a:xfrm>
        </p:spPr>
        <p:txBody>
          <a:bodyPr>
            <a:normAutofit fontScale="92500"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3000" dirty="0" smtClean="0"/>
              <a:t>Заинтересованность учащихся в тематике   предлагаемых внеклассных мероприятий.</a:t>
            </a:r>
          </a:p>
          <a:p>
            <a:pPr algn="l">
              <a:buFont typeface="Wingdings" pitchFamily="2" charset="2"/>
              <a:buChar char="v"/>
            </a:pPr>
            <a:r>
              <a:rPr lang="ru-RU" sz="3000" dirty="0" smtClean="0"/>
              <a:t>Информативность используемого материала.</a:t>
            </a:r>
          </a:p>
          <a:p>
            <a:pPr algn="l">
              <a:buFont typeface="Wingdings" pitchFamily="2" charset="2"/>
              <a:buChar char="v"/>
            </a:pPr>
            <a:r>
              <a:rPr lang="ru-RU" sz="3000" dirty="0" smtClean="0"/>
              <a:t>Привлекательность форм внеурочной работы.</a:t>
            </a:r>
          </a:p>
          <a:p>
            <a:pPr algn="l">
              <a:buFont typeface="Wingdings" pitchFamily="2" charset="2"/>
              <a:buChar char="v"/>
            </a:pPr>
            <a:r>
              <a:rPr lang="ru-RU" sz="3000" dirty="0" smtClean="0"/>
              <a:t>Обязательность выполнения взятых учащимися поручений.</a:t>
            </a:r>
          </a:p>
          <a:p>
            <a:pPr algn="l">
              <a:buFont typeface="Wingdings" pitchFamily="2" charset="2"/>
              <a:buChar char="v"/>
            </a:pPr>
            <a:r>
              <a:rPr lang="ru-RU" sz="3000" dirty="0" smtClean="0"/>
              <a:t>Целенаправленность и регулярность внеурочных мероприятий.</a:t>
            </a:r>
          </a:p>
          <a:p>
            <a:pPr algn="l">
              <a:buFont typeface="Wingdings" pitchFamily="2" charset="2"/>
              <a:buChar char="v"/>
            </a:pPr>
            <a:r>
              <a:rPr lang="ru-RU" sz="3000" dirty="0" smtClean="0"/>
              <a:t>Массовость охвата учащихся разными видами внеклассной деятельности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4110046"/>
          </a:xfrm>
        </p:spPr>
        <p:txBody>
          <a:bodyPr/>
          <a:lstStyle/>
          <a:p>
            <a:r>
              <a:rPr lang="ru-RU" sz="4800" dirty="0" smtClean="0"/>
              <a:t>Формы проведения внеурочных мероприятий</a:t>
            </a:r>
            <a:endParaRPr lang="ru-RU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357166"/>
            <a:ext cx="521497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массовые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85720" y="1857364"/>
            <a:ext cx="4071966" cy="36625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эпизодические</a:t>
            </a:r>
          </a:p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</a:t>
            </a:r>
            <a:r>
              <a:rPr lang="ru-RU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ериодические</a:t>
            </a:r>
          </a:p>
          <a:p>
            <a:pPr algn="ctr"/>
            <a:endParaRPr lang="ru-RU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вечера, конкурсы, викторины, КВН, концерты</a:t>
            </a:r>
            <a:endParaRPr lang="ru-RU" sz="28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ru-RU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286248" y="2000240"/>
            <a:ext cx="371477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</a:t>
            </a: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остоянные</a:t>
            </a:r>
          </a:p>
          <a:p>
            <a:pPr algn="ctr"/>
            <a:endParaRPr lang="ru-RU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ru-RU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</a:t>
            </a:r>
            <a:r>
              <a:rPr lang="ru-RU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редметные недели</a:t>
            </a:r>
          </a:p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лимпиады</a:t>
            </a:r>
          </a:p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</a:t>
            </a:r>
            <a:r>
              <a:rPr lang="ru-RU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алендарные праздники</a:t>
            </a:r>
          </a:p>
          <a:p>
            <a:pPr algn="ctr"/>
            <a:endParaRPr lang="ru-RU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285</TotalTime>
  <Words>589</Words>
  <PresentationFormat>Экран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Развитие    творческих способностей  младших школьников   через систему   внеклассных мероприятий</vt:lpstr>
      <vt:lpstr>Слайд 2</vt:lpstr>
      <vt:lpstr>Воспитательное пространство</vt:lpstr>
      <vt:lpstr>Слайд 4</vt:lpstr>
      <vt:lpstr>Слайд 5</vt:lpstr>
      <vt:lpstr>Алгоритм построения воспитательной работы</vt:lpstr>
      <vt:lpstr>Требования к внеклассной деятельности.</vt:lpstr>
      <vt:lpstr>Формы проведения внеурочных мероприятий</vt:lpstr>
      <vt:lpstr>Слайд 9</vt:lpstr>
      <vt:lpstr>индивидуальные</vt:lpstr>
      <vt:lpstr>Организация познавательно- развивающей деятельности</vt:lpstr>
      <vt:lpstr>Нравственное воспитание</vt:lpstr>
      <vt:lpstr>Эстетическое воспитание</vt:lpstr>
      <vt:lpstr>Патриотическое воспитание</vt:lpstr>
      <vt:lpstr>Физическое воспитание</vt:lpstr>
      <vt:lpstr>Слайд 16</vt:lpstr>
      <vt:lpstr>Слайд 17</vt:lpstr>
      <vt:lpstr>Примерная схема анализа внеурочного мероприятия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   творческих способностей  младших школьников   через систему   внеклассных мероприятий</dc:title>
  <dc:creator>user</dc:creator>
  <cp:lastModifiedBy>user</cp:lastModifiedBy>
  <cp:revision>31</cp:revision>
  <dcterms:created xsi:type="dcterms:W3CDTF">2012-03-22T15:23:00Z</dcterms:created>
  <dcterms:modified xsi:type="dcterms:W3CDTF">2012-03-25T19:33:23Z</dcterms:modified>
</cp:coreProperties>
</file>