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72" r:id="rId4"/>
    <p:sldId id="269" r:id="rId5"/>
    <p:sldId id="268" r:id="rId6"/>
    <p:sldId id="273" r:id="rId7"/>
    <p:sldId id="27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063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BA48F3-B84A-4FE6-8586-7837F6260808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29493F-4F4F-43FF-9493-9B48F4292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98D3-5E8F-4AB4-A965-73BFF10613A0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8A7D-25F6-4639-A894-2CD0166B0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E83BA-970A-43B5-A756-60AE12F17F53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95E6E-37EB-476D-9DFE-AD344E315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08A74-85D0-4D66-8C3C-31AAA26197E2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8A0E-F3AA-469F-881D-068B2AA26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DA03-0EC5-4341-B91A-B95D9F7B8D84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13B1-8A4F-4095-9FC4-D54336417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CB12-A97A-496C-9760-6288F9A570C1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0E489-511A-41E3-A79F-53187B0DD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3E35-7147-4A0B-BB17-43E1B5506BDB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8E35-2704-40F7-A9A6-F213F385C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24D88-90D8-45E4-8681-EA16453BD744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B53D2-6F9D-4FA6-83D6-BCC6AF5CD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C2EF-6FD6-41AD-9572-6DCE4C808862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F79C1-F92C-442A-8AA8-4E745A1D6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7ED6-F413-46E9-8235-8EA6B01BAA77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44295-8885-4702-8F15-CCA331EED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9875-657D-45F7-8942-2328276EDF7C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2B2E4-7D84-4A95-B0C4-36C6B07B8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623EC-4992-48B6-80FB-C616A0282422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DA31F-D712-45DB-A385-B26B7F4BC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6609-53FE-4F39-99CC-077F4ACAB180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7FB3-8398-4B97-9B93-D22E24FF4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7BD8C-21E8-4A5A-AC59-ECB3EDE7CBBB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7CC-A19C-4820-9955-62144F815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8000">
              <a:srgbClr val="CCCCFF">
                <a:alpha val="0"/>
              </a:srgbClr>
            </a:gs>
            <a:gs pos="8999">
              <a:srgbClr val="99CCFF"/>
            </a:gs>
            <a:gs pos="19500">
              <a:srgbClr val="CC99FF"/>
            </a:gs>
            <a:gs pos="27000">
              <a:srgbClr val="9966FF">
                <a:alpha val="0"/>
              </a:srgbClr>
            </a:gs>
            <a:gs pos="41001">
              <a:srgbClr val="99CCFF"/>
            </a:gs>
            <a:gs pos="50000">
              <a:srgbClr val="CCCCFF"/>
            </a:gs>
            <a:gs pos="59000">
              <a:srgbClr val="99CCFF"/>
            </a:gs>
            <a:gs pos="68000">
              <a:srgbClr val="9966FF"/>
            </a:gs>
            <a:gs pos="80500">
              <a:srgbClr val="CC99FF"/>
            </a:gs>
            <a:gs pos="91001">
              <a:srgbClr val="99CCFF"/>
            </a:gs>
            <a:gs pos="100000">
              <a:srgbClr val="CCCCFF"/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638AD594-606C-4FAE-9AD6-9EDA237B0582}" type="datetimeFigureOut">
              <a:rPr lang="ru-RU"/>
              <a:pPr>
                <a:defRPr/>
              </a:pPr>
              <a:t>27.10.2011</a:t>
            </a:fld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99428A0-D1FC-4650-AF78-4AA3D4D91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PB250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7700" y="4294187"/>
            <a:ext cx="3416300" cy="2563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DSC009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28992" cy="244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2143125" y="6488113"/>
            <a:ext cx="5043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7030A0"/>
                </a:solidFill>
              </a:rPr>
              <a:t>«Прогимназия «Сообщество», август, 2011</a:t>
            </a:r>
          </a:p>
        </p:txBody>
      </p:sp>
      <p:sp>
        <p:nvSpPr>
          <p:cNvPr id="3077" name="Прямоугольник 6"/>
          <p:cNvSpPr>
            <a:spLocks noChangeArrowheads="1"/>
          </p:cNvSpPr>
          <p:nvPr/>
        </p:nvSpPr>
        <p:spPr bwMode="auto">
          <a:xfrm>
            <a:off x="285750" y="478631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</a:rPr>
              <a:t>« Только вместе с родителями, общими усилиями, учителя могут дать детям большое человеческое счастье». </a:t>
            </a:r>
            <a:r>
              <a:rPr lang="ru-RU">
                <a:solidFill>
                  <a:srgbClr val="C00000"/>
                </a:solidFill>
              </a:rPr>
              <a:t/>
            </a:r>
            <a:br>
              <a:rPr lang="ru-RU">
                <a:solidFill>
                  <a:srgbClr val="C00000"/>
                </a:solidFill>
              </a:rPr>
            </a:br>
            <a:r>
              <a:rPr lang="ru-RU" i="1">
                <a:solidFill>
                  <a:srgbClr val="C00000"/>
                </a:solidFill>
              </a:rPr>
              <a:t>В.А. Сухомлинский  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1571612"/>
            <a:ext cx="7786742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  <a:t>«Школьно - семейный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  <a:t>проект как средство формирования самостоятельного,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  <a:t>продуктивного, ответственного действия ребенка»</a:t>
            </a:r>
            <a:endParaRPr lang="ru-RU" sz="3200" b="1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Овал 36"/>
          <p:cNvSpPr/>
          <p:nvPr/>
        </p:nvSpPr>
        <p:spPr>
          <a:xfrm>
            <a:off x="7143750" y="0"/>
            <a:ext cx="1785938" cy="9286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571480"/>
            <a:ext cx="1571636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Идея: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3714776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itchFamily="18" charset="0"/>
              </a:rPr>
              <a:t>Школьно-семейный проект «Взрослые и дети»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714375"/>
            <a:ext cx="3429000" cy="16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B050"/>
                </a:solidFill>
                <a:cs typeface="Times New Roman" pitchFamily="18" charset="0"/>
              </a:rPr>
              <a:t>Это  систематическая и целенаправленная деятельность </a:t>
            </a:r>
            <a:r>
              <a:rPr lang="ru-RU" sz="1400" dirty="0">
                <a:solidFill>
                  <a:srgbClr val="FF0000"/>
                </a:solidFill>
                <a:cs typeface="Times New Roman" pitchFamily="18" charset="0"/>
              </a:rPr>
              <a:t>Учреждения и семьи </a:t>
            </a:r>
            <a:r>
              <a:rPr lang="ru-RU" sz="1400" dirty="0">
                <a:solidFill>
                  <a:srgbClr val="00B050"/>
                </a:solidFill>
                <a:cs typeface="Times New Roman" pitchFamily="18" charset="0"/>
              </a:rPr>
              <a:t>по воспитанию и развитию личности, ее гражданских качеств, ключевых компетенций, который реализуется как долгосрочный Проект</a:t>
            </a:r>
            <a:r>
              <a:rPr lang="en-US" sz="1400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endParaRPr lang="ru-RU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29586" y="0"/>
            <a:ext cx="357190" cy="428604"/>
            <a:chOff x="5239" y="3702"/>
            <a:chExt cx="226" cy="363"/>
          </a:xfrm>
          <a:solidFill>
            <a:srgbClr val="FFFF00"/>
          </a:solidFill>
        </p:grpSpPr>
        <p:sp>
          <p:nvSpPr>
            <p:cNvPr id="10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grpFill/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8286776" y="428604"/>
            <a:ext cx="428628" cy="428628"/>
            <a:chOff x="5239" y="3702"/>
            <a:chExt cx="226" cy="363"/>
          </a:xfrm>
          <a:solidFill>
            <a:srgbClr val="FFFF00"/>
          </a:solidFill>
        </p:grpSpPr>
        <p:sp>
          <p:nvSpPr>
            <p:cNvPr id="15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grpFill/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500958" y="428604"/>
            <a:ext cx="357158" cy="428628"/>
            <a:chOff x="5239" y="3702"/>
            <a:chExt cx="226" cy="363"/>
          </a:xfrm>
          <a:solidFill>
            <a:srgbClr val="FFFF00"/>
          </a:solidFill>
        </p:grpSpPr>
        <p:sp>
          <p:nvSpPr>
            <p:cNvPr id="20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grpFill/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857625" y="1071563"/>
            <a:ext cx="5072063" cy="11699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6"/>
                </a:solidFill>
                <a:cs typeface="Times New Roman" pitchFamily="18" charset="0"/>
              </a:rPr>
              <a:t>Приобщение детей и взрослых к совместной деятельности  для  достижения совместного результата, приобретения личного опыта созидательной жизнедеятельности, опыта общения</a:t>
            </a:r>
            <a:r>
              <a:rPr lang="en-US" sz="1400" dirty="0">
                <a:solidFill>
                  <a:schemeClr val="accent6"/>
                </a:solidFill>
                <a:cs typeface="Times New Roman" pitchFamily="18" charset="0"/>
              </a:rPr>
              <a:t>.</a:t>
            </a:r>
            <a:endParaRPr lang="ru-RU" sz="1400" dirty="0">
              <a:solidFill>
                <a:schemeClr val="accent6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6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1538" y="2643182"/>
            <a:ext cx="1571636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Цель: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786063" y="2643188"/>
            <a:ext cx="6143625" cy="7381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400">
                <a:solidFill>
                  <a:srgbClr val="C00000"/>
                </a:solidFill>
                <a:ea typeface="Times New Roman" pitchFamily="18" charset="0"/>
                <a:cs typeface="Arial" charset="0"/>
              </a:rPr>
              <a:t>Формирование единого ценностно - смыслового пространства взрослых и детей путем объединения участников в совместную деятельность.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3500438"/>
            <a:ext cx="1357322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Задачи: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57375" y="3929063"/>
            <a:ext cx="7143750" cy="73818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>
                <a:solidFill>
                  <a:srgbClr val="7030A0"/>
                </a:solidFill>
                <a:cs typeface="Times New Roman" pitchFamily="18" charset="0"/>
              </a:rPr>
              <a:t>1.Создание и становление сообщества на основе совместной деятельности детей и взрослых по реализации вместе выработанных задач,  общественных договоров, норм общения и отношений, ориентированных  на результат.</a:t>
            </a:r>
            <a:r>
              <a:rPr lang="ru-RU" sz="140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285875" y="4643438"/>
            <a:ext cx="7358063" cy="73818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>
                <a:solidFill>
                  <a:srgbClr val="7030A0"/>
                </a:solidFill>
                <a:cs typeface="Times New Roman" pitchFamily="18" charset="0"/>
              </a:rPr>
              <a:t>2.Ориентация на развитие компетентностей в ходе  реализации социально-значимых, практико-ориентированных форм воспитания с приоритетом на общечеловеческие ценности, традиции    отечественной культуры.</a:t>
            </a:r>
            <a:endParaRPr lang="ru-RU">
              <a:solidFill>
                <a:srgbClr val="7030A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28688" y="5357813"/>
            <a:ext cx="7286625" cy="5238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180975" eaLnBrk="0" hangingPunct="0">
              <a:defRPr/>
            </a:pPr>
            <a:r>
              <a:rPr lang="ru-RU" sz="1400">
                <a:solidFill>
                  <a:srgbClr val="7030A0"/>
                </a:solidFill>
                <a:cs typeface="Times New Roman" pitchFamily="18" charset="0"/>
              </a:rPr>
              <a:t>3. Совместное с воспитанником, обучающимся  обсуждение успехов и неудач, осмысление ребенком и педагогом нового жизненного опыта (рефлексия).</a:t>
            </a:r>
            <a:endParaRPr lang="ru-RU" sz="110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00063" y="5857875"/>
            <a:ext cx="6572250" cy="5238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180975" eaLnBrk="0" hangingPunct="0">
              <a:defRPr/>
            </a:pPr>
            <a:r>
              <a:rPr lang="ru-RU" sz="1400">
                <a:solidFill>
                  <a:srgbClr val="7030A0"/>
                </a:solidFill>
                <a:cs typeface="Times New Roman" pitchFamily="18" charset="0"/>
              </a:rPr>
              <a:t>4. Развитие детской, родительской, учительской инициативы, их интереса к проектной деятельности.</a:t>
            </a:r>
            <a:endParaRPr lang="ru-RU" sz="1100">
              <a:solidFill>
                <a:srgbClr val="7030A0"/>
              </a:solidFill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214282" y="6357958"/>
            <a:ext cx="5500726" cy="307777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180975" eaLnBrk="0" hangingPunct="0">
              <a:defRPr/>
            </a:pPr>
            <a:r>
              <a:rPr lang="ru-RU" sz="1400">
                <a:solidFill>
                  <a:srgbClr val="7030A0"/>
                </a:solidFill>
                <a:cs typeface="Times New Roman" pitchFamily="18" charset="0"/>
              </a:rPr>
              <a:t>5.Укрепление школьных традиций.</a:t>
            </a:r>
            <a:endParaRPr lang="ru-RU">
              <a:solidFill>
                <a:srgbClr val="7030A0"/>
              </a:solidFill>
            </a:endParaRPr>
          </a:p>
        </p:txBody>
      </p:sp>
      <p:cxnSp>
        <p:nvCxnSpPr>
          <p:cNvPr id="40" name="Shape 39"/>
          <p:cNvCxnSpPr/>
          <p:nvPr/>
        </p:nvCxnSpPr>
        <p:spPr>
          <a:xfrm rot="16200000" flipH="1">
            <a:off x="2235994" y="2836069"/>
            <a:ext cx="314325" cy="785813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hape 40"/>
          <p:cNvCxnSpPr/>
          <p:nvPr/>
        </p:nvCxnSpPr>
        <p:spPr>
          <a:xfrm rot="16200000" flipH="1">
            <a:off x="1235869" y="3764756"/>
            <a:ext cx="314325" cy="785813"/>
          </a:xfrm>
          <a:prstGeom prst="bentConnector2">
            <a:avLst/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hape 41"/>
          <p:cNvCxnSpPr/>
          <p:nvPr/>
        </p:nvCxnSpPr>
        <p:spPr>
          <a:xfrm>
            <a:off x="5500688" y="714375"/>
            <a:ext cx="428625" cy="214313"/>
          </a:xfrm>
          <a:prstGeom prst="bentConnector3">
            <a:avLst>
              <a:gd name="adj1" fmla="val 192485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19" name="WordArt 25"/>
          <p:cNvSpPr>
            <a:spLocks noChangeArrowheads="1" noChangeShapeType="1" noTextEdit="1"/>
          </p:cNvSpPr>
          <p:nvPr/>
        </p:nvSpPr>
        <p:spPr bwMode="auto">
          <a:xfrm>
            <a:off x="7643813" y="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</a:t>
            </a:r>
          </a:p>
        </p:txBody>
      </p:sp>
      <p:sp>
        <p:nvSpPr>
          <p:cNvPr id="4120" name="WordArt 25"/>
          <p:cNvSpPr>
            <a:spLocks noChangeArrowheads="1" noChangeShapeType="1" noTextEdit="1"/>
          </p:cNvSpPr>
          <p:nvPr/>
        </p:nvSpPr>
        <p:spPr bwMode="auto">
          <a:xfrm>
            <a:off x="8763000" y="714375"/>
            <a:ext cx="381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</a:t>
            </a:r>
          </a:p>
        </p:txBody>
      </p: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>
            <a:off x="7143750" y="714375"/>
            <a:ext cx="357188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</a:t>
            </a:r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7786688" y="285750"/>
            <a:ext cx="571500" cy="428625"/>
          </a:xfrm>
          <a:prstGeom prst="triangle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500063"/>
            <a:ext cx="1000125" cy="30797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ребенок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0438" y="714375"/>
            <a:ext cx="1785937" cy="369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Выбор темы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38" y="5000625"/>
            <a:ext cx="4071937" cy="369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</a:rPr>
              <a:t>Защита  тем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000375"/>
            <a:ext cx="4429125" cy="369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Составление карты проекта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0" y="1428750"/>
            <a:ext cx="3286125" cy="369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Планирование (матрица)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3643314"/>
          <a:ext cx="7358115" cy="9286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72523"/>
                <a:gridCol w="1276993"/>
                <a:gridCol w="1558507"/>
                <a:gridCol w="1318994"/>
                <a:gridCol w="1318994"/>
                <a:gridCol w="1612104"/>
              </a:tblGrid>
              <a:tr h="541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C00000"/>
                          </a:solidFill>
                        </a:rPr>
                        <a:t>№</a:t>
                      </a:r>
                      <a:endParaRPr lang="ru-RU" sz="10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Этапы проекта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Через что реализуем?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 у нас гость.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Конечный продукт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Сроки выполнения</a:t>
                      </a:r>
                      <a:endParaRPr lang="ru-RU" sz="14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6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ln>
                            <a:solidFill>
                              <a:srgbClr val="002060"/>
                            </a:solidFill>
                          </a:ln>
                        </a:rPr>
                        <a:t>1</a:t>
                      </a:r>
                      <a:endParaRPr lang="ru-RU" sz="100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7030A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763" marR="437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9" name="Стрелка вправо 28"/>
          <p:cNvSpPr/>
          <p:nvPr/>
        </p:nvSpPr>
        <p:spPr>
          <a:xfrm rot="5400000">
            <a:off x="4107657" y="2750343"/>
            <a:ext cx="285750" cy="21431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лево 29"/>
          <p:cNvSpPr/>
          <p:nvPr/>
        </p:nvSpPr>
        <p:spPr>
          <a:xfrm rot="16200000">
            <a:off x="3946526" y="6375400"/>
            <a:ext cx="608012" cy="357187"/>
          </a:xfrm>
          <a:prstGeom prst="leftArrow">
            <a:avLst>
              <a:gd name="adj1" fmla="val 15694"/>
              <a:gd name="adj2" fmla="val 3570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7215188" y="214313"/>
            <a:ext cx="1582737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rgbClr val="0070C0"/>
                </a:solidFill>
              </a:rPr>
              <a:t>Творческий</a:t>
            </a:r>
            <a:r>
              <a:rPr lang="ru-RU" sz="1400" dirty="0">
                <a:solidFill>
                  <a:srgbClr val="0070C0"/>
                </a:solidFill>
              </a:rPr>
              <a:t>  </a:t>
            </a:r>
            <a:r>
              <a:rPr lang="ru-RU" sz="1200" dirty="0">
                <a:solidFill>
                  <a:srgbClr val="0070C0"/>
                </a:solidFill>
              </a:rPr>
              <a:t>проект </a:t>
            </a:r>
            <a:r>
              <a:rPr lang="ru-RU" sz="1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286125" y="5643563"/>
            <a:ext cx="2286000" cy="584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1600" b="1" dirty="0">
                <a:solidFill>
                  <a:srgbClr val="0000FF"/>
                </a:solidFill>
              </a:rPr>
              <a:t>Паспорт проектной работы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214282" y="2000240"/>
          <a:ext cx="8715404" cy="64294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71437"/>
                <a:gridCol w="900265"/>
                <a:gridCol w="1024484"/>
                <a:gridCol w="916524"/>
                <a:gridCol w="916524"/>
                <a:gridCol w="415537"/>
                <a:gridCol w="984563"/>
                <a:gridCol w="914237"/>
                <a:gridCol w="971799"/>
                <a:gridCol w="500034"/>
              </a:tblGrid>
              <a:tr h="2207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Этапы и их сроки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Конечный продукт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Знания и умения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Действия</a:t>
                      </a:r>
                      <a:endParaRPr lang="ru-RU" sz="1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Роли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Необходимые материалы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Источник информации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Привлечение  других взрослых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А у нас гость.</a:t>
                      </a:r>
                      <a:endParaRPr lang="ru-RU" sz="11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422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 школе</a:t>
                      </a:r>
                      <a:endParaRPr lang="ru-RU" sz="1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Вне школы</a:t>
                      </a:r>
                      <a:endParaRPr lang="ru-RU" sz="12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943" marR="40943" marT="0" marB="0"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3357554" y="0"/>
            <a:ext cx="1857356" cy="3385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itchFamily="18" charset="0"/>
              </a:rPr>
              <a:t>Тема  года </a:t>
            </a:r>
            <a:endParaRPr lang="ru-RU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4071938" y="5429250"/>
            <a:ext cx="285750" cy="1428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4107657" y="1178718"/>
            <a:ext cx="285750" cy="21431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rot="5400000">
            <a:off x="4107657" y="464343"/>
            <a:ext cx="285750" cy="21431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5400000">
            <a:off x="4179094" y="4679157"/>
            <a:ext cx="285750" cy="21431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71500" y="928688"/>
            <a:ext cx="1428750" cy="30797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родитель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500" y="1428750"/>
            <a:ext cx="1000125" cy="307975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класс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0" y="0"/>
            <a:ext cx="1000125" cy="36988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класс</a:t>
            </a:r>
          </a:p>
        </p:txBody>
      </p:sp>
      <p:sp>
        <p:nvSpPr>
          <p:cNvPr id="51" name="Правая фигурная скобка 50"/>
          <p:cNvSpPr/>
          <p:nvPr/>
        </p:nvSpPr>
        <p:spPr>
          <a:xfrm>
            <a:off x="2000250" y="642938"/>
            <a:ext cx="500063" cy="1143000"/>
          </a:xfrm>
          <a:prstGeom prst="rightBrace">
            <a:avLst>
              <a:gd name="adj1" fmla="val 8333"/>
              <a:gd name="adj2" fmla="val 35807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608763" y="571500"/>
            <a:ext cx="2535237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FF0000"/>
                </a:solidFill>
              </a:rPr>
              <a:t>Исследовательский проект  </a:t>
            </a:r>
          </a:p>
        </p:txBody>
      </p:sp>
      <p:sp>
        <p:nvSpPr>
          <p:cNvPr id="53" name="Левая фигурная скобка 52"/>
          <p:cNvSpPr/>
          <p:nvPr/>
        </p:nvSpPr>
        <p:spPr>
          <a:xfrm>
            <a:off x="0" y="428625"/>
            <a:ext cx="500063" cy="592931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5400000">
            <a:off x="891813" y="5894741"/>
            <a:ext cx="430887" cy="107157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1 этап</a:t>
            </a: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786446" y="642918"/>
            <a:ext cx="428628" cy="571504"/>
            <a:chOff x="5239" y="3702"/>
            <a:chExt cx="226" cy="363"/>
          </a:xfrm>
          <a:solidFill>
            <a:srgbClr val="9966FF"/>
          </a:solidFill>
        </p:grpSpPr>
        <p:sp>
          <p:nvSpPr>
            <p:cNvPr id="59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60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61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62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1142976" y="5214950"/>
            <a:ext cx="357190" cy="500066"/>
            <a:chOff x="5239" y="3702"/>
            <a:chExt cx="226" cy="363"/>
          </a:xfrm>
          <a:solidFill>
            <a:srgbClr val="9966FF"/>
          </a:solidFill>
        </p:grpSpPr>
        <p:sp>
          <p:nvSpPr>
            <p:cNvPr id="64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65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66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67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7715272" y="5143512"/>
            <a:ext cx="357190" cy="571504"/>
            <a:chOff x="5239" y="3702"/>
            <a:chExt cx="226" cy="363"/>
          </a:xfrm>
          <a:solidFill>
            <a:srgbClr val="9966FF"/>
          </a:solidFill>
        </p:grpSpPr>
        <p:sp>
          <p:nvSpPr>
            <p:cNvPr id="69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70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71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72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5148" name="Rectangle 1"/>
          <p:cNvSpPr>
            <a:spLocks noChangeArrowheads="1"/>
          </p:cNvSpPr>
          <p:nvPr/>
        </p:nvSpPr>
        <p:spPr bwMode="auto">
          <a:xfrm>
            <a:off x="2357438" y="3286125"/>
            <a:ext cx="4143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ctr"/>
            <a:r>
              <a:rPr lang="ru-RU" sz="1200">
                <a:cs typeface="Times New Roman" pitchFamily="18" charset="0"/>
              </a:rPr>
              <a:t>(ТРИЗ –технология , метод картографии)</a:t>
            </a:r>
            <a:endParaRPr lang="ru-RU" sz="1600"/>
          </a:p>
        </p:txBody>
      </p:sp>
      <p:sp>
        <p:nvSpPr>
          <p:cNvPr id="5149" name="WordArt 25"/>
          <p:cNvSpPr>
            <a:spLocks noChangeArrowheads="1" noChangeShapeType="1" noTextEdit="1"/>
          </p:cNvSpPr>
          <p:nvPr/>
        </p:nvSpPr>
        <p:spPr bwMode="auto">
          <a:xfrm>
            <a:off x="1357313" y="5643563"/>
            <a:ext cx="357187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</a:t>
            </a:r>
          </a:p>
        </p:txBody>
      </p:sp>
      <p:sp>
        <p:nvSpPr>
          <p:cNvPr id="5150" name="WordArt 25"/>
          <p:cNvSpPr>
            <a:spLocks noChangeArrowheads="1" noChangeShapeType="1" noTextEdit="1"/>
          </p:cNvSpPr>
          <p:nvPr/>
        </p:nvSpPr>
        <p:spPr bwMode="auto">
          <a:xfrm>
            <a:off x="7358063" y="5715000"/>
            <a:ext cx="357187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</a:t>
            </a:r>
          </a:p>
        </p:txBody>
      </p:sp>
      <p:sp>
        <p:nvSpPr>
          <p:cNvPr id="5151" name="WordArt 25"/>
          <p:cNvSpPr>
            <a:spLocks noChangeArrowheads="1" noChangeShapeType="1" noTextEdit="1"/>
          </p:cNvSpPr>
          <p:nvPr/>
        </p:nvSpPr>
        <p:spPr bwMode="auto">
          <a:xfrm>
            <a:off x="5857875" y="28575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 rot="10800000" flipV="1">
            <a:off x="1571625" y="4929188"/>
            <a:ext cx="285750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V="1">
            <a:off x="7215188" y="5143500"/>
            <a:ext cx="357188" cy="357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6357938" y="357188"/>
            <a:ext cx="5715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61" idx="1"/>
          </p:cNvCxnSpPr>
          <p:nvPr/>
        </p:nvCxnSpPr>
        <p:spPr>
          <a:xfrm rot="16200000" flipV="1">
            <a:off x="5572126" y="785812"/>
            <a:ext cx="0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10800000">
            <a:off x="1214438" y="285750"/>
            <a:ext cx="192881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>
            <a:off x="1285875" y="285750"/>
            <a:ext cx="2143125" cy="6429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50" y="357188"/>
            <a:ext cx="4500563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b="1" dirty="0">
                <a:solidFill>
                  <a:srgbClr val="0000FF"/>
                </a:solidFill>
              </a:rPr>
              <a:t>Паспорт проектной работы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857232"/>
            <a:ext cx="6215063" cy="56324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1. Название школьно-семейного проекта.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2. Руководитель проекта.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3. Возраст учащихся, на которых рассчитан проект.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4. Тип проекта, по доминирующей деятельности учащихся. (исследовательский, практический..)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5. Тип проекта по продолжительности выполнения.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6. Цели проекта.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7. Задачи проекта.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8. Этапы работы над проектом.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9. Конечный продукт проекта.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10. Материал.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  <a:defRPr/>
            </a:pPr>
            <a:r>
              <a:rPr lang="ru-RU" sz="2400" dirty="0">
                <a:solidFill>
                  <a:srgbClr val="000099"/>
                </a:solidFill>
              </a:rPr>
              <a:t>11. Формы защиты проекта.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1500174"/>
            <a:ext cx="3214710" cy="584775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cs typeface="Times New Roman" pitchFamily="18" charset="0"/>
              </a:rPr>
              <a:t>Школьно-семейный проект «Взрослые и дети»</a:t>
            </a:r>
            <a:endParaRPr lang="ru-RU" sz="1600" dirty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</p:txBody>
      </p:sp>
      <p:cxnSp>
        <p:nvCxnSpPr>
          <p:cNvPr id="3" name="Shape 2"/>
          <p:cNvCxnSpPr/>
          <p:nvPr/>
        </p:nvCxnSpPr>
        <p:spPr>
          <a:xfrm rot="5400000" flipH="1" flipV="1">
            <a:off x="5640387" y="1074738"/>
            <a:ext cx="1006475" cy="571500"/>
          </a:xfrm>
          <a:prstGeom prst="bentConnector3">
            <a:avLst>
              <a:gd name="adj1" fmla="val 459"/>
            </a:avLst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hape 8"/>
          <p:cNvCxnSpPr/>
          <p:nvPr/>
        </p:nvCxnSpPr>
        <p:spPr>
          <a:xfrm rot="16200000" flipV="1">
            <a:off x="1857375" y="1000126"/>
            <a:ext cx="1000125" cy="571500"/>
          </a:xfrm>
          <a:prstGeom prst="bentConnector3">
            <a:avLst>
              <a:gd name="adj1" fmla="val -5411"/>
            </a:avLst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500034" y="428604"/>
            <a:ext cx="35719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70C0"/>
            </a:solidFill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Урочная деятельность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857752" y="428604"/>
            <a:ext cx="357190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70C0"/>
            </a:solidFill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Внеурочная  деятельность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215074" y="2357430"/>
            <a:ext cx="2398740" cy="70788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mpd="tri">
            <a:solidFill>
              <a:srgbClr val="7030A0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УС «Деловые хлопоты»</a:t>
            </a:r>
          </a:p>
        </p:txBody>
      </p:sp>
      <p:sp>
        <p:nvSpPr>
          <p:cNvPr id="21" name="AutoShape 25" descr="25%"/>
          <p:cNvSpPr>
            <a:spLocks noChangeArrowheads="1"/>
          </p:cNvSpPr>
          <p:nvPr/>
        </p:nvSpPr>
        <p:spPr bwMode="auto">
          <a:xfrm>
            <a:off x="4143375" y="500063"/>
            <a:ext cx="571500" cy="214312"/>
          </a:xfrm>
          <a:prstGeom prst="leftRightArrowCallout">
            <a:avLst>
              <a:gd name="adj1" fmla="val 25000"/>
              <a:gd name="adj2" fmla="val 25000"/>
              <a:gd name="adj3" fmla="val 29808"/>
              <a:gd name="adj4" fmla="val 50000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3357554" y="857232"/>
            <a:ext cx="142876" cy="357190"/>
            <a:chOff x="5239" y="3702"/>
            <a:chExt cx="226" cy="363"/>
          </a:xfrm>
          <a:solidFill>
            <a:srgbClr val="9966FF"/>
          </a:solidFill>
        </p:grpSpPr>
        <p:sp>
          <p:nvSpPr>
            <p:cNvPr id="23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4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3714744" y="928670"/>
            <a:ext cx="214314" cy="428628"/>
            <a:chOff x="5239" y="3702"/>
            <a:chExt cx="226" cy="363"/>
          </a:xfrm>
          <a:solidFill>
            <a:srgbClr val="9966FF"/>
          </a:solidFill>
        </p:grpSpPr>
        <p:sp>
          <p:nvSpPr>
            <p:cNvPr id="28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9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30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1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143372" y="1000108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33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4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143504" y="857232"/>
            <a:ext cx="142876" cy="357190"/>
            <a:chOff x="5239" y="3702"/>
            <a:chExt cx="226" cy="363"/>
          </a:xfrm>
          <a:solidFill>
            <a:srgbClr val="9966FF"/>
          </a:solidFill>
        </p:grpSpPr>
        <p:sp>
          <p:nvSpPr>
            <p:cNvPr id="38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39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40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4643438" y="928670"/>
            <a:ext cx="214314" cy="428628"/>
            <a:chOff x="5239" y="3702"/>
            <a:chExt cx="226" cy="363"/>
          </a:xfrm>
          <a:solidFill>
            <a:srgbClr val="9966FF"/>
          </a:solidFill>
        </p:grpSpPr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44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714375" y="2357438"/>
            <a:ext cx="1714500" cy="9239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Предметные и научные кружки </a:t>
            </a:r>
          </a:p>
        </p:txBody>
      </p:sp>
      <p:sp>
        <p:nvSpPr>
          <p:cNvPr id="7189" name="Text Box 9"/>
          <p:cNvSpPr txBox="1">
            <a:spLocks noChangeArrowheads="1"/>
          </p:cNvSpPr>
          <p:nvPr/>
        </p:nvSpPr>
        <p:spPr bwMode="auto">
          <a:xfrm>
            <a:off x="2714625" y="3929063"/>
            <a:ext cx="3357563" cy="33813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600" b="1">
                <a:solidFill>
                  <a:srgbClr val="0070C0"/>
                </a:solidFill>
                <a:latin typeface="Times New Roman" pitchFamily="18" charset="0"/>
              </a:rPr>
              <a:t>«Карта путешествий»</a:t>
            </a:r>
          </a:p>
        </p:txBody>
      </p:sp>
      <p:sp>
        <p:nvSpPr>
          <p:cNvPr id="7190" name="Text Box 5"/>
          <p:cNvSpPr txBox="1">
            <a:spLocks noChangeArrowheads="1"/>
          </p:cNvSpPr>
          <p:nvPr/>
        </p:nvSpPr>
        <p:spPr bwMode="auto">
          <a:xfrm>
            <a:off x="3357563" y="2928938"/>
            <a:ext cx="1714500" cy="307975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3500000" scaled="1"/>
          </a:gra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400" b="1">
                <a:solidFill>
                  <a:srgbClr val="0070C0"/>
                </a:solidFill>
                <a:latin typeface="Times New Roman" pitchFamily="18" charset="0"/>
              </a:rPr>
              <a:t>СМИ</a:t>
            </a:r>
          </a:p>
        </p:txBody>
      </p:sp>
      <p:sp>
        <p:nvSpPr>
          <p:cNvPr id="7191" name="Text Box 4"/>
          <p:cNvSpPr txBox="1">
            <a:spLocks noChangeArrowheads="1"/>
          </p:cNvSpPr>
          <p:nvPr/>
        </p:nvSpPr>
        <p:spPr bwMode="auto">
          <a:xfrm>
            <a:off x="3071813" y="3357563"/>
            <a:ext cx="2374900" cy="338137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600" b="1">
                <a:solidFill>
                  <a:srgbClr val="0070C0"/>
                </a:solidFill>
                <a:latin typeface="Times New Roman" pitchFamily="18" charset="0"/>
              </a:rPr>
              <a:t>Школьное радио</a:t>
            </a:r>
          </a:p>
        </p:txBody>
      </p:sp>
      <p:sp>
        <p:nvSpPr>
          <p:cNvPr id="7192" name="Text Box 18"/>
          <p:cNvSpPr txBox="1">
            <a:spLocks noChangeArrowheads="1"/>
          </p:cNvSpPr>
          <p:nvPr/>
        </p:nvSpPr>
        <p:spPr bwMode="auto">
          <a:xfrm>
            <a:off x="3000375" y="2428875"/>
            <a:ext cx="2643188" cy="338138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  <a:ln w="38100" cmpd="dbl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1600" b="1">
                <a:solidFill>
                  <a:srgbClr val="0070C0"/>
                </a:solidFill>
                <a:latin typeface="Times New Roman" pitchFamily="18" charset="0"/>
              </a:rPr>
              <a:t>Школьная библиотека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857750" y="5786438"/>
            <a:ext cx="2143125" cy="369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Акции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2143125" y="5715000"/>
            <a:ext cx="1500188" cy="3698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КТД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286500" y="5072063"/>
            <a:ext cx="2214563" cy="36988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Выставки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00063" y="5000625"/>
            <a:ext cx="2214562" cy="3698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Конкурсы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928938" y="4929188"/>
            <a:ext cx="3143250" cy="64611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Утренний и вечерний сбор</a:t>
            </a:r>
          </a:p>
        </p:txBody>
      </p:sp>
      <p:cxnSp>
        <p:nvCxnSpPr>
          <p:cNvPr id="91" name="Соединительная линия уступом 90"/>
          <p:cNvCxnSpPr/>
          <p:nvPr/>
        </p:nvCxnSpPr>
        <p:spPr>
          <a:xfrm rot="16200000" flipH="1">
            <a:off x="5643563" y="2071688"/>
            <a:ext cx="2928937" cy="2643187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 rot="5400000">
            <a:off x="178594" y="2536031"/>
            <a:ext cx="3000375" cy="1928813"/>
          </a:xfrm>
          <a:prstGeom prst="bentConnector3">
            <a:avLst>
              <a:gd name="adj1" fmla="val 50000"/>
            </a:avLst>
          </a:prstGeom>
          <a:ln>
            <a:solidFill>
              <a:srgbClr val="7030A0"/>
            </a:solidFill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1000100" y="1000108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137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38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139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40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928662" y="4357694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142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43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144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45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7715272" y="928670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153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54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155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56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7715272" y="4357694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158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59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160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61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786063" y="0"/>
            <a:ext cx="3286125" cy="3698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Основной </a:t>
            </a:r>
          </a:p>
        </p:txBody>
      </p:sp>
      <p:sp>
        <p:nvSpPr>
          <p:cNvPr id="69" name="Прямоугольник 68"/>
          <p:cNvSpPr/>
          <p:nvPr/>
        </p:nvSpPr>
        <p:spPr>
          <a:xfrm rot="5400000">
            <a:off x="1070409" y="-213184"/>
            <a:ext cx="430887" cy="8572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2 этап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0" name="Левая фигурная скобка 69"/>
          <p:cNvSpPr/>
          <p:nvPr/>
        </p:nvSpPr>
        <p:spPr>
          <a:xfrm>
            <a:off x="0" y="142875"/>
            <a:ext cx="857250" cy="642937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2" name="Прямая со стрелкой 71"/>
          <p:cNvCxnSpPr/>
          <p:nvPr/>
        </p:nvCxnSpPr>
        <p:spPr>
          <a:xfrm flipV="1">
            <a:off x="1500188" y="4143375"/>
            <a:ext cx="714375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V="1">
            <a:off x="1357313" y="1214438"/>
            <a:ext cx="1714500" cy="214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5286375" y="1143000"/>
            <a:ext cx="2357438" cy="2143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800000">
            <a:off x="6786563" y="4143375"/>
            <a:ext cx="785812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11" name="WordArt 25"/>
          <p:cNvSpPr>
            <a:spLocks noChangeArrowheads="1" noChangeShapeType="1" noTextEdit="1"/>
          </p:cNvSpPr>
          <p:nvPr/>
        </p:nvSpPr>
        <p:spPr bwMode="auto">
          <a:xfrm>
            <a:off x="1071563" y="5857875"/>
            <a:ext cx="357187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</a:t>
            </a:r>
          </a:p>
        </p:txBody>
      </p:sp>
      <p:sp>
        <p:nvSpPr>
          <p:cNvPr id="7212" name="WordArt 25"/>
          <p:cNvSpPr>
            <a:spLocks noChangeArrowheads="1" noChangeShapeType="1" noTextEdit="1"/>
          </p:cNvSpPr>
          <p:nvPr/>
        </p:nvSpPr>
        <p:spPr bwMode="auto">
          <a:xfrm>
            <a:off x="8572500" y="357188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</a:t>
            </a:r>
          </a:p>
        </p:txBody>
      </p:sp>
      <p:sp>
        <p:nvSpPr>
          <p:cNvPr id="7213" name="WordArt 25"/>
          <p:cNvSpPr>
            <a:spLocks noChangeArrowheads="1" noChangeShapeType="1" noTextEdit="1"/>
          </p:cNvSpPr>
          <p:nvPr/>
        </p:nvSpPr>
        <p:spPr bwMode="auto">
          <a:xfrm>
            <a:off x="8501063" y="5786438"/>
            <a:ext cx="357187" cy="214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</a:t>
            </a:r>
          </a:p>
        </p:txBody>
      </p: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8572528" y="571480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88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89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90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92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cxnSp>
        <p:nvCxnSpPr>
          <p:cNvPr id="94" name="Прямая со стрелкой 93"/>
          <p:cNvCxnSpPr/>
          <p:nvPr/>
        </p:nvCxnSpPr>
        <p:spPr>
          <a:xfrm flipV="1">
            <a:off x="7500938" y="1000125"/>
            <a:ext cx="1071562" cy="7143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8572528" y="6072206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97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98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99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00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cxnSp>
        <p:nvCxnSpPr>
          <p:cNvPr id="101" name="Прямая со стрелкой 100"/>
          <p:cNvCxnSpPr/>
          <p:nvPr/>
        </p:nvCxnSpPr>
        <p:spPr>
          <a:xfrm rot="10800000">
            <a:off x="7643813" y="5715000"/>
            <a:ext cx="785812" cy="4286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41"/>
          <p:cNvGrpSpPr>
            <a:grpSpLocks/>
          </p:cNvGrpSpPr>
          <p:nvPr/>
        </p:nvGrpSpPr>
        <p:grpSpPr bwMode="auto">
          <a:xfrm>
            <a:off x="1071538" y="6143644"/>
            <a:ext cx="304800" cy="498475"/>
            <a:chOff x="5239" y="3702"/>
            <a:chExt cx="226" cy="363"/>
          </a:xfrm>
          <a:solidFill>
            <a:srgbClr val="9966FF"/>
          </a:solidFill>
        </p:grpSpPr>
        <p:sp>
          <p:nvSpPr>
            <p:cNvPr id="103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04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33CC"/>
                </a:solidFill>
                <a:latin typeface="+mn-lt"/>
              </a:endParaRPr>
            </a:p>
          </p:txBody>
        </p:sp>
        <p:sp>
          <p:nvSpPr>
            <p:cNvPr id="105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106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cxnSp>
        <p:nvCxnSpPr>
          <p:cNvPr id="107" name="Прямая со стрелкой 106"/>
          <p:cNvCxnSpPr/>
          <p:nvPr/>
        </p:nvCxnSpPr>
        <p:spPr>
          <a:xfrm rot="5400000">
            <a:off x="1428750" y="5786438"/>
            <a:ext cx="714375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5400000" flipH="1" flipV="1">
            <a:off x="6438900" y="3429000"/>
            <a:ext cx="4562475" cy="9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10800000">
            <a:off x="1428750" y="6572250"/>
            <a:ext cx="707231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072188" y="3000375"/>
            <a:ext cx="3071812" cy="2762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</a:rPr>
              <a:t>Технология  УС «Деловые хлопоты»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357563" y="4643438"/>
            <a:ext cx="2286000" cy="28575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</a:rPr>
              <a:t>Технология «Сообщество»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857375" y="6143625"/>
            <a:ext cx="2286000" cy="46196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</a:rPr>
              <a:t>Технология КТД по Иванову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643188" y="428625"/>
            <a:ext cx="3071812" cy="3698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</a:rPr>
              <a:t>Защита проекта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71500" y="1285875"/>
            <a:ext cx="2357438" cy="5715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Церемония награждения «Самоцветы»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3071813" y="1785938"/>
            <a:ext cx="2357437" cy="5715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Calibri" pitchFamily="34" charset="0"/>
              </a:rPr>
              <a:t>Семейные гостиные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1070408" y="72544"/>
            <a:ext cx="430887" cy="8572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3 этап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00375" y="3429000"/>
            <a:ext cx="2500313" cy="36988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Рефлексивный</a:t>
            </a: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3893344" y="964406"/>
            <a:ext cx="571500" cy="3571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2464594" y="892969"/>
            <a:ext cx="428625" cy="21431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5429251" y="928687"/>
            <a:ext cx="500062" cy="21431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5929313" y="1285875"/>
            <a:ext cx="2357437" cy="42862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600" dirty="0">
                <a:solidFill>
                  <a:srgbClr val="002060"/>
                </a:solidFill>
                <a:latin typeface="Calibri" pitchFamily="34" charset="0"/>
              </a:rPr>
              <a:t>Фестиваль</a:t>
            </a:r>
            <a:r>
              <a:rPr lang="ru-RU" sz="16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itchFamily="34" charset="0"/>
              </a:rPr>
              <a:t>проектов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5" name="Левая фигурная скобка 34"/>
          <p:cNvSpPr/>
          <p:nvPr/>
        </p:nvSpPr>
        <p:spPr>
          <a:xfrm>
            <a:off x="214313" y="785813"/>
            <a:ext cx="500062" cy="1500187"/>
          </a:xfrm>
          <a:prstGeom prst="leftBrace">
            <a:avLst>
              <a:gd name="adj1" fmla="val 8333"/>
              <a:gd name="adj2" fmla="val 5142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5400000">
            <a:off x="1070408" y="3287254"/>
            <a:ext cx="430887" cy="8572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4 этап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214313" y="3286125"/>
            <a:ext cx="500062" cy="3214688"/>
          </a:xfrm>
          <a:prstGeom prst="leftBrace">
            <a:avLst>
              <a:gd name="adj1" fmla="val 8333"/>
              <a:gd name="adj2" fmla="val 5142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5400000">
            <a:off x="3857625" y="2786063"/>
            <a:ext cx="642938" cy="21431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4375" y="5143500"/>
            <a:ext cx="3786188" cy="64293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Индивидуальная письменная (личностная) рефлексия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6313" y="5072063"/>
            <a:ext cx="4143375" cy="64293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Коллективная или групповая рефлексия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929190" y="4286256"/>
            <a:ext cx="3286148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Анализ выполнения Проекта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8212" name="Прямоугольник 17"/>
          <p:cNvSpPr>
            <a:spLocks noChangeArrowheads="1"/>
          </p:cNvSpPr>
          <p:nvPr/>
        </p:nvSpPr>
        <p:spPr bwMode="auto">
          <a:xfrm>
            <a:off x="642938" y="4214813"/>
            <a:ext cx="3643312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5400000" scaled="1"/>
          </a:gra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Самоанализ  и самооценка  Проекта</a:t>
            </a:r>
            <a:endParaRPr lang="ru-RU" sz="2000">
              <a:solidFill>
                <a:schemeClr val="accent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00313" y="5929313"/>
            <a:ext cx="3786187" cy="36988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Устная рефлексия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286776" y="428604"/>
            <a:ext cx="428628" cy="428628"/>
            <a:chOff x="5239" y="3702"/>
            <a:chExt cx="226" cy="363"/>
          </a:xfrm>
          <a:solidFill>
            <a:srgbClr val="FFFF00"/>
          </a:solidFill>
        </p:grpSpPr>
        <p:sp>
          <p:nvSpPr>
            <p:cNvPr id="21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grpFill/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7500958" y="428604"/>
            <a:ext cx="357158" cy="428628"/>
            <a:chOff x="5239" y="3702"/>
            <a:chExt cx="226" cy="363"/>
          </a:xfrm>
          <a:solidFill>
            <a:srgbClr val="FFFF00"/>
          </a:solidFill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grpFill/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0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8216" name="WordArt 25"/>
          <p:cNvSpPr>
            <a:spLocks noChangeArrowheads="1" noChangeShapeType="1" noTextEdit="1"/>
          </p:cNvSpPr>
          <p:nvPr/>
        </p:nvSpPr>
        <p:spPr bwMode="auto">
          <a:xfrm>
            <a:off x="7143750" y="714375"/>
            <a:ext cx="357188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</a:t>
            </a:r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7786688" y="285750"/>
            <a:ext cx="571500" cy="428625"/>
          </a:xfrm>
          <a:prstGeom prst="triangle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7858148" y="0"/>
            <a:ext cx="357158" cy="428628"/>
            <a:chOff x="5239" y="3702"/>
            <a:chExt cx="226" cy="363"/>
          </a:xfrm>
          <a:solidFill>
            <a:srgbClr val="FFFF00"/>
          </a:solidFill>
        </p:grpSpPr>
        <p:sp>
          <p:nvSpPr>
            <p:cNvPr id="46" name="Oval 42"/>
            <p:cNvSpPr>
              <a:spLocks noChangeArrowheads="1"/>
            </p:cNvSpPr>
            <p:nvPr/>
          </p:nvSpPr>
          <p:spPr bwMode="auto">
            <a:xfrm>
              <a:off x="5284" y="3702"/>
              <a:ext cx="136" cy="136"/>
            </a:xfrm>
            <a:prstGeom prst="ellipse">
              <a:avLst/>
            </a:prstGeom>
            <a:grpFill/>
            <a:ln w="9525">
              <a:solidFill>
                <a:srgbClr val="8012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7" name="AutoShape 43"/>
            <p:cNvSpPr>
              <a:spLocks noChangeArrowheads="1"/>
            </p:cNvSpPr>
            <p:nvPr/>
          </p:nvSpPr>
          <p:spPr bwMode="auto">
            <a:xfrm flipV="1">
              <a:off x="5284" y="3838"/>
              <a:ext cx="136" cy="227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8012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flipH="1">
              <a:off x="5239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5420" y="3838"/>
              <a:ext cx="45" cy="91"/>
            </a:xfrm>
            <a:prstGeom prst="line">
              <a:avLst/>
            </a:prstGeom>
            <a:grpFill/>
            <a:ln w="25400">
              <a:solidFill>
                <a:srgbClr val="801200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8219" name="WordArt 25"/>
          <p:cNvSpPr>
            <a:spLocks noChangeArrowheads="1" noChangeShapeType="1" noTextEdit="1"/>
          </p:cNvSpPr>
          <p:nvPr/>
        </p:nvSpPr>
        <p:spPr bwMode="auto">
          <a:xfrm>
            <a:off x="8763000" y="714375"/>
            <a:ext cx="381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пе</a:t>
            </a:r>
          </a:p>
        </p:txBody>
      </p:sp>
      <p:sp>
        <p:nvSpPr>
          <p:cNvPr id="8220" name="WordArt 25"/>
          <p:cNvSpPr>
            <a:spLocks noChangeArrowheads="1" noChangeShapeType="1" noTextEdit="1"/>
          </p:cNvSpPr>
          <p:nvPr/>
        </p:nvSpPr>
        <p:spPr bwMode="auto">
          <a:xfrm>
            <a:off x="8215313" y="0"/>
            <a:ext cx="3048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</a:t>
            </a:r>
          </a:p>
        </p:txBody>
      </p:sp>
      <p:sp>
        <p:nvSpPr>
          <p:cNvPr id="43" name="Прямоугольник 42"/>
          <p:cNvSpPr/>
          <p:nvPr/>
        </p:nvSpPr>
        <p:spPr>
          <a:xfrm rot="5400000">
            <a:off x="3999365" y="-1499068"/>
            <a:ext cx="430887" cy="342902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Заключительный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2063" y="428625"/>
            <a:ext cx="328612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90488" algn="ctr">
              <a:tabLst>
                <a:tab pos="450850" algn="l"/>
                <a:tab pos="539750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оценки Проекта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50" y="428625"/>
            <a:ext cx="414337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180975">
              <a:tabLst>
                <a:tab pos="450850" algn="l"/>
                <a:tab pos="539750" algn="l"/>
              </a:tabLst>
              <a:defRPr/>
            </a:pPr>
            <a:r>
              <a:rPr lang="ru-RU" b="1">
                <a:solidFill>
                  <a:srgbClr val="C00000"/>
                </a:solidFill>
                <a:cs typeface="Times New Roman" pitchFamily="18" charset="0"/>
              </a:rPr>
              <a:t>Основные требования к Проекту</a:t>
            </a:r>
            <a:endParaRPr lang="ru-RU" sz="1400" b="1">
              <a:solidFill>
                <a:srgbClr val="C00000"/>
              </a:solidFill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313" y="1143000"/>
            <a:ext cx="4357687" cy="5143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131763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актуальность, важность поставленных задач Проекта;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социальная и практическая значимость;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включенность всех участников в процесс  планирования и реализации Проекта;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применение новых идей, технологий, методик при   выполнении Проекта;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четкость и логичность в планировании Проекта;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аргументированность выводов и рекомендаций;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наличие конечного продукта;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качество оформления Проекта;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соответствие возрасту обучающихся; </a:t>
            </a:r>
            <a:endParaRPr lang="ru-RU" sz="1400" dirty="0">
              <a:solidFill>
                <a:srgbClr val="002060"/>
              </a:solidFill>
            </a:endParaRPr>
          </a:p>
          <a:p>
            <a:pPr indent="131763" eaLnBrk="0" hangingPunct="0">
              <a:buFont typeface="Arial" charset="0"/>
              <a:buChar char="•"/>
              <a:tabLst>
                <a:tab pos="450850" algn="l"/>
                <a:tab pos="539750" algn="l"/>
              </a:tabLst>
              <a:defRPr/>
            </a:pPr>
            <a:r>
              <a:rPr lang="ru-RU" dirty="0">
                <a:solidFill>
                  <a:srgbClr val="002060"/>
                </a:solidFill>
                <a:cs typeface="Times New Roman" pitchFamily="18" charset="0"/>
              </a:rPr>
              <a:t> уровень сложности Проекта.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88" y="1143000"/>
            <a:ext cx="3929062" cy="53546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наличие  организационной структуры в работе с родителями;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высокая активность родителей на запросы Учреждения и  Учреждения на запросы родителей;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конкретные дела родителей, помощь  классу;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наличие традиций  сотрудничества с родителями;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обеспечение  с помощью родителей социальной защиты детей;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позитивный уровень сохранности здоровья детей;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укрепление   авторитета родителей у учащихся Учреждения, развитие чувства гордости за свою семью.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748</TotalTime>
  <Words>580</Words>
  <PresentationFormat>Экран (4:3)</PresentationFormat>
  <Paragraphs>124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237</cp:revision>
  <dcterms:modified xsi:type="dcterms:W3CDTF">2011-10-27T10:28:30Z</dcterms:modified>
</cp:coreProperties>
</file>