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30"/>
  </p:notesMasterIdLst>
  <p:sldIdLst>
    <p:sldId id="300" r:id="rId2"/>
    <p:sldId id="312" r:id="rId3"/>
    <p:sldId id="329" r:id="rId4"/>
    <p:sldId id="313" r:id="rId5"/>
    <p:sldId id="305" r:id="rId6"/>
    <p:sldId id="315" r:id="rId7"/>
    <p:sldId id="316" r:id="rId8"/>
    <p:sldId id="306" r:id="rId9"/>
    <p:sldId id="307" r:id="rId10"/>
    <p:sldId id="322" r:id="rId11"/>
    <p:sldId id="333" r:id="rId12"/>
    <p:sldId id="334" r:id="rId13"/>
    <p:sldId id="335" r:id="rId14"/>
    <p:sldId id="336" r:id="rId15"/>
    <p:sldId id="308" r:id="rId16"/>
    <p:sldId id="311" r:id="rId17"/>
    <p:sldId id="317" r:id="rId18"/>
    <p:sldId id="341" r:id="rId19"/>
    <p:sldId id="340" r:id="rId20"/>
    <p:sldId id="318" r:id="rId21"/>
    <p:sldId id="319" r:id="rId22"/>
    <p:sldId id="328" r:id="rId23"/>
    <p:sldId id="321" r:id="rId24"/>
    <p:sldId id="338" r:id="rId25"/>
    <p:sldId id="281" r:id="rId26"/>
    <p:sldId id="342" r:id="rId27"/>
    <p:sldId id="343" r:id="rId28"/>
    <p:sldId id="337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CCCC00"/>
    <a:srgbClr val="FF9999"/>
    <a:srgbClr val="FFFF66"/>
    <a:srgbClr val="FF9933"/>
    <a:srgbClr val="CF2340"/>
    <a:srgbClr val="599959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77" autoAdjust="0"/>
    <p:restoredTop sz="86377" autoAdjust="0"/>
  </p:normalViewPr>
  <p:slideViewPr>
    <p:cSldViewPr>
      <p:cViewPr varScale="1">
        <p:scale>
          <a:sx n="78" d="100"/>
          <a:sy n="78" d="100"/>
        </p:scale>
        <p:origin x="-16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26718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2D03D2-C380-49CD-89DC-92B93BCAA4D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3D27AC-90CD-4CB6-9D84-E122AB255311}">
      <dgm:prSet phldrT="[Текст]"/>
      <dgm:spPr/>
      <dgm:t>
        <a:bodyPr/>
        <a:lstStyle/>
        <a:p>
          <a:r>
            <a:rPr lang="ru-RU" dirty="0" smtClean="0"/>
            <a:t>2012-2013 гг.</a:t>
          </a:r>
          <a:endParaRPr lang="ru-RU" dirty="0"/>
        </a:p>
      </dgm:t>
    </dgm:pt>
    <dgm:pt modelId="{61E4DE6B-6618-4661-B097-8F50510B3625}" type="parTrans" cxnId="{8A9D114E-7587-4835-8FB0-A1B654234228}">
      <dgm:prSet/>
      <dgm:spPr/>
      <dgm:t>
        <a:bodyPr/>
        <a:lstStyle/>
        <a:p>
          <a:endParaRPr lang="ru-RU"/>
        </a:p>
      </dgm:t>
    </dgm:pt>
    <dgm:pt modelId="{C2F8F5E1-C975-477B-A60D-1574DB74FFC1}" type="sibTrans" cxnId="{8A9D114E-7587-4835-8FB0-A1B654234228}">
      <dgm:prSet/>
      <dgm:spPr/>
      <dgm:t>
        <a:bodyPr/>
        <a:lstStyle/>
        <a:p>
          <a:endParaRPr lang="ru-RU"/>
        </a:p>
      </dgm:t>
    </dgm:pt>
    <dgm:pt modelId="{3B417DDC-3520-4958-9E0B-D6DBE60EDC54}">
      <dgm:prSet phldrT="[Текст]"/>
      <dgm:spPr/>
      <dgm:t>
        <a:bodyPr/>
        <a:lstStyle/>
        <a:p>
          <a:r>
            <a:rPr lang="ru-RU" dirty="0" smtClean="0"/>
            <a:t>1 место – </a:t>
          </a:r>
          <a:r>
            <a:rPr lang="ru-RU" dirty="0" err="1" smtClean="0"/>
            <a:t>Леванова</a:t>
          </a:r>
          <a:r>
            <a:rPr lang="ru-RU" dirty="0" smtClean="0"/>
            <a:t> Ангелина (5 А класс) – 74 балла</a:t>
          </a:r>
          <a:endParaRPr lang="ru-RU" dirty="0"/>
        </a:p>
      </dgm:t>
    </dgm:pt>
    <dgm:pt modelId="{3611EFD2-279B-430A-A63C-19AEEBD42004}" type="parTrans" cxnId="{7DC6758D-39F6-4D0E-920D-B75EC53E7E7F}">
      <dgm:prSet/>
      <dgm:spPr/>
      <dgm:t>
        <a:bodyPr/>
        <a:lstStyle/>
        <a:p>
          <a:endParaRPr lang="ru-RU"/>
        </a:p>
      </dgm:t>
    </dgm:pt>
    <dgm:pt modelId="{48D65B3C-AA8B-4917-9B30-134B5420275D}" type="sibTrans" cxnId="{7DC6758D-39F6-4D0E-920D-B75EC53E7E7F}">
      <dgm:prSet/>
      <dgm:spPr/>
      <dgm:t>
        <a:bodyPr/>
        <a:lstStyle/>
        <a:p>
          <a:endParaRPr lang="ru-RU"/>
        </a:p>
      </dgm:t>
    </dgm:pt>
    <dgm:pt modelId="{040B9D30-9B4B-49F2-AFC4-4746A40F18FC}">
      <dgm:prSet phldrT="[Текст]"/>
      <dgm:spPr/>
      <dgm:t>
        <a:bodyPr/>
        <a:lstStyle/>
        <a:p>
          <a:r>
            <a:rPr lang="ru-RU" dirty="0" smtClean="0"/>
            <a:t>2013 – 2014</a:t>
          </a:r>
        </a:p>
      </dgm:t>
    </dgm:pt>
    <dgm:pt modelId="{5C79AF18-C47A-4C6D-BC50-53842B81942E}" type="parTrans" cxnId="{810FE59D-B50D-435B-8599-F2671EC110F4}">
      <dgm:prSet/>
      <dgm:spPr/>
      <dgm:t>
        <a:bodyPr/>
        <a:lstStyle/>
        <a:p>
          <a:endParaRPr lang="ru-RU"/>
        </a:p>
      </dgm:t>
    </dgm:pt>
    <dgm:pt modelId="{284EC675-92B0-46E8-A34F-D901D43BCB08}" type="sibTrans" cxnId="{810FE59D-B50D-435B-8599-F2671EC110F4}">
      <dgm:prSet/>
      <dgm:spPr/>
      <dgm:t>
        <a:bodyPr/>
        <a:lstStyle/>
        <a:p>
          <a:endParaRPr lang="ru-RU"/>
        </a:p>
      </dgm:t>
    </dgm:pt>
    <dgm:pt modelId="{450BC644-05D1-472E-B48A-4BCF9D06CA1D}">
      <dgm:prSet phldrT="[Текст]"/>
      <dgm:spPr/>
      <dgm:t>
        <a:bodyPr/>
        <a:lstStyle/>
        <a:p>
          <a:r>
            <a:rPr lang="ru-RU" dirty="0" smtClean="0"/>
            <a:t>1 место – </a:t>
          </a:r>
          <a:r>
            <a:rPr lang="ru-RU" dirty="0" err="1" smtClean="0"/>
            <a:t>Муляк</a:t>
          </a:r>
          <a:r>
            <a:rPr lang="ru-RU" dirty="0" smtClean="0"/>
            <a:t> Анна (6 А класс) – 66 баллов</a:t>
          </a:r>
          <a:endParaRPr lang="ru-RU" dirty="0"/>
        </a:p>
      </dgm:t>
    </dgm:pt>
    <dgm:pt modelId="{A0126E79-233A-4EAF-B35B-C7592F9B54F0}" type="parTrans" cxnId="{8A12906D-7A18-438A-9228-1148508B6183}">
      <dgm:prSet/>
      <dgm:spPr/>
      <dgm:t>
        <a:bodyPr/>
        <a:lstStyle/>
        <a:p>
          <a:endParaRPr lang="ru-RU"/>
        </a:p>
      </dgm:t>
    </dgm:pt>
    <dgm:pt modelId="{F0B6E92F-EAC6-4D52-9785-58642D1D8022}" type="sibTrans" cxnId="{8A12906D-7A18-438A-9228-1148508B6183}">
      <dgm:prSet/>
      <dgm:spPr/>
      <dgm:t>
        <a:bodyPr/>
        <a:lstStyle/>
        <a:p>
          <a:endParaRPr lang="ru-RU"/>
        </a:p>
      </dgm:t>
    </dgm:pt>
    <dgm:pt modelId="{D20A217A-E162-4EB2-8D12-B568A7315254}">
      <dgm:prSet phldrT="[Текст]"/>
      <dgm:spPr/>
      <dgm:t>
        <a:bodyPr/>
        <a:lstStyle/>
        <a:p>
          <a:r>
            <a:rPr lang="ru-RU" dirty="0" smtClean="0"/>
            <a:t>2014 - 2015</a:t>
          </a:r>
          <a:endParaRPr lang="ru-RU" dirty="0"/>
        </a:p>
      </dgm:t>
    </dgm:pt>
    <dgm:pt modelId="{2CDCED30-9489-47B5-83CB-1B7F38A7E3F3}" type="parTrans" cxnId="{61BACD0D-4494-4787-8E30-6D84157ED8A4}">
      <dgm:prSet/>
      <dgm:spPr/>
      <dgm:t>
        <a:bodyPr/>
        <a:lstStyle/>
        <a:p>
          <a:endParaRPr lang="ru-RU"/>
        </a:p>
      </dgm:t>
    </dgm:pt>
    <dgm:pt modelId="{AF534D9E-9FFD-4A50-9F92-DDCE094457B2}" type="sibTrans" cxnId="{61BACD0D-4494-4787-8E30-6D84157ED8A4}">
      <dgm:prSet/>
      <dgm:spPr/>
      <dgm:t>
        <a:bodyPr/>
        <a:lstStyle/>
        <a:p>
          <a:endParaRPr lang="ru-RU"/>
        </a:p>
      </dgm:t>
    </dgm:pt>
    <dgm:pt modelId="{0ED76502-45C8-4A65-8A0F-38F9D22903FF}">
      <dgm:prSet phldrT="[Текст]"/>
      <dgm:spPr/>
      <dgm:t>
        <a:bodyPr/>
        <a:lstStyle/>
        <a:p>
          <a:r>
            <a:rPr lang="ru-RU" dirty="0" smtClean="0"/>
            <a:t>1 место – </a:t>
          </a:r>
          <a:r>
            <a:rPr lang="ru-RU" dirty="0" err="1" smtClean="0"/>
            <a:t>Шангареев</a:t>
          </a:r>
          <a:r>
            <a:rPr lang="ru-RU" dirty="0" smtClean="0"/>
            <a:t> Кирилл (5 А класс) – 60 баллов</a:t>
          </a:r>
          <a:endParaRPr lang="ru-RU" dirty="0"/>
        </a:p>
      </dgm:t>
    </dgm:pt>
    <dgm:pt modelId="{46A210D3-A1C6-4D04-8718-8E0B5CA9094C}" type="parTrans" cxnId="{5D580605-8EC6-4C11-86EE-AAE3AE3C7FA6}">
      <dgm:prSet/>
      <dgm:spPr/>
      <dgm:t>
        <a:bodyPr/>
        <a:lstStyle/>
        <a:p>
          <a:endParaRPr lang="ru-RU"/>
        </a:p>
      </dgm:t>
    </dgm:pt>
    <dgm:pt modelId="{7352C770-61F2-47B1-A31E-8B6D0FBBCEF7}" type="sibTrans" cxnId="{5D580605-8EC6-4C11-86EE-AAE3AE3C7FA6}">
      <dgm:prSet/>
      <dgm:spPr/>
      <dgm:t>
        <a:bodyPr/>
        <a:lstStyle/>
        <a:p>
          <a:endParaRPr lang="ru-RU"/>
        </a:p>
      </dgm:t>
    </dgm:pt>
    <dgm:pt modelId="{A8DC5D52-077D-43AF-8FC8-015C7B96FBED}">
      <dgm:prSet/>
      <dgm:spPr/>
      <dgm:t>
        <a:bodyPr/>
        <a:lstStyle/>
        <a:p>
          <a:r>
            <a:rPr lang="ru-RU" dirty="0" smtClean="0"/>
            <a:t>2 место – Разлога Даниил (5 А класс) – 56 баллов</a:t>
          </a:r>
          <a:endParaRPr lang="ru-RU" dirty="0"/>
        </a:p>
      </dgm:t>
    </dgm:pt>
    <dgm:pt modelId="{ABCB67E1-E6D6-4129-9FA3-DEFA817F2604}" type="parTrans" cxnId="{012EADBA-AADA-4A97-B19B-6885F1821C27}">
      <dgm:prSet/>
      <dgm:spPr/>
      <dgm:t>
        <a:bodyPr/>
        <a:lstStyle/>
        <a:p>
          <a:endParaRPr lang="ru-RU"/>
        </a:p>
      </dgm:t>
    </dgm:pt>
    <dgm:pt modelId="{BA59EE32-331C-4DDC-BBFA-A78C301074B4}" type="sibTrans" cxnId="{012EADBA-AADA-4A97-B19B-6885F1821C27}">
      <dgm:prSet/>
      <dgm:spPr/>
      <dgm:t>
        <a:bodyPr/>
        <a:lstStyle/>
        <a:p>
          <a:endParaRPr lang="ru-RU"/>
        </a:p>
      </dgm:t>
    </dgm:pt>
    <dgm:pt modelId="{82AB1756-51A8-49E8-B163-48B7F4C2C5F7}">
      <dgm:prSet/>
      <dgm:spPr/>
      <dgm:t>
        <a:bodyPr/>
        <a:lstStyle/>
        <a:p>
          <a:r>
            <a:rPr lang="ru-RU" dirty="0" smtClean="0"/>
            <a:t>3 место – Захарова Надежда (7 А класс) – 50 баллов</a:t>
          </a:r>
          <a:endParaRPr lang="ru-RU" dirty="0"/>
        </a:p>
      </dgm:t>
    </dgm:pt>
    <dgm:pt modelId="{4150F0CF-1279-49A4-A43F-6EC8E119555D}" type="parTrans" cxnId="{473618C1-AA2A-449B-9AD6-CD1E133F3247}">
      <dgm:prSet/>
      <dgm:spPr/>
      <dgm:t>
        <a:bodyPr/>
        <a:lstStyle/>
        <a:p>
          <a:endParaRPr lang="ru-RU"/>
        </a:p>
      </dgm:t>
    </dgm:pt>
    <dgm:pt modelId="{1A7E9993-18DA-4D43-9A77-003E514B15A3}" type="sibTrans" cxnId="{473618C1-AA2A-449B-9AD6-CD1E133F3247}">
      <dgm:prSet/>
      <dgm:spPr/>
      <dgm:t>
        <a:bodyPr/>
        <a:lstStyle/>
        <a:p>
          <a:endParaRPr lang="ru-RU"/>
        </a:p>
      </dgm:t>
    </dgm:pt>
    <dgm:pt modelId="{C72DFB7F-D884-4987-9B52-C11E7FB010F3}">
      <dgm:prSet/>
      <dgm:spPr/>
      <dgm:t>
        <a:bodyPr/>
        <a:lstStyle/>
        <a:p>
          <a:r>
            <a:rPr lang="ru-RU" dirty="0" smtClean="0"/>
            <a:t>2 место – Рогава Анна (7 А класс) – 63 балла</a:t>
          </a:r>
          <a:endParaRPr lang="ru-RU" dirty="0"/>
        </a:p>
      </dgm:t>
    </dgm:pt>
    <dgm:pt modelId="{260DC9B6-ADCE-440E-90C6-B62CC5283D1D}" type="parTrans" cxnId="{52000DCB-E94F-4A3A-8D94-72388978F47A}">
      <dgm:prSet/>
      <dgm:spPr/>
      <dgm:t>
        <a:bodyPr/>
        <a:lstStyle/>
        <a:p>
          <a:endParaRPr lang="ru-RU"/>
        </a:p>
      </dgm:t>
    </dgm:pt>
    <dgm:pt modelId="{273177AB-390B-4CB7-B8ED-441736D81B2F}" type="sibTrans" cxnId="{52000DCB-E94F-4A3A-8D94-72388978F47A}">
      <dgm:prSet/>
      <dgm:spPr/>
      <dgm:t>
        <a:bodyPr/>
        <a:lstStyle/>
        <a:p>
          <a:endParaRPr lang="ru-RU"/>
        </a:p>
      </dgm:t>
    </dgm:pt>
    <dgm:pt modelId="{C4000421-E2E3-4836-89B1-78041140E293}">
      <dgm:prSet/>
      <dgm:spPr/>
      <dgm:t>
        <a:bodyPr/>
        <a:lstStyle/>
        <a:p>
          <a:r>
            <a:rPr lang="ru-RU" dirty="0" smtClean="0"/>
            <a:t>3 место – </a:t>
          </a:r>
          <a:r>
            <a:rPr lang="ru-RU" dirty="0" err="1" smtClean="0"/>
            <a:t>Леванова</a:t>
          </a:r>
          <a:r>
            <a:rPr lang="ru-RU" dirty="0" smtClean="0"/>
            <a:t> Ангелина (6 А класс) – 57 баллов</a:t>
          </a:r>
          <a:endParaRPr lang="ru-RU" dirty="0"/>
        </a:p>
      </dgm:t>
    </dgm:pt>
    <dgm:pt modelId="{0A5ECCEC-4F4C-49B6-9721-394834237C94}" type="parTrans" cxnId="{7F6E2F64-C52D-488B-8148-5AC79356F62A}">
      <dgm:prSet/>
      <dgm:spPr/>
      <dgm:t>
        <a:bodyPr/>
        <a:lstStyle/>
        <a:p>
          <a:endParaRPr lang="ru-RU"/>
        </a:p>
      </dgm:t>
    </dgm:pt>
    <dgm:pt modelId="{C6F98495-45CF-4649-AE2D-19FBFE9F5D24}" type="sibTrans" cxnId="{7F6E2F64-C52D-488B-8148-5AC79356F62A}">
      <dgm:prSet/>
      <dgm:spPr/>
      <dgm:t>
        <a:bodyPr/>
        <a:lstStyle/>
        <a:p>
          <a:endParaRPr lang="ru-RU"/>
        </a:p>
      </dgm:t>
    </dgm:pt>
    <dgm:pt modelId="{30AA9BAC-B3A7-4BD9-83C2-7EA7B52C3BBF}">
      <dgm:prSet/>
      <dgm:spPr/>
      <dgm:t>
        <a:bodyPr/>
        <a:lstStyle/>
        <a:p>
          <a:r>
            <a:rPr lang="ru-RU" dirty="0" smtClean="0"/>
            <a:t>2 место – </a:t>
          </a:r>
          <a:r>
            <a:rPr lang="ru-RU" dirty="0" err="1" smtClean="0"/>
            <a:t>Леванова</a:t>
          </a:r>
          <a:r>
            <a:rPr lang="ru-RU" dirty="0" smtClean="0"/>
            <a:t> Ангелина (7 А класс) – 57 баллов</a:t>
          </a:r>
          <a:endParaRPr lang="ru-RU" dirty="0"/>
        </a:p>
      </dgm:t>
    </dgm:pt>
    <dgm:pt modelId="{DDDDAB09-016F-45BE-85F5-7F26C2FFF9A0}" type="parTrans" cxnId="{0CEEBBB3-6D08-46D5-9386-927D48A501EE}">
      <dgm:prSet/>
      <dgm:spPr/>
      <dgm:t>
        <a:bodyPr/>
        <a:lstStyle/>
        <a:p>
          <a:endParaRPr lang="ru-RU"/>
        </a:p>
      </dgm:t>
    </dgm:pt>
    <dgm:pt modelId="{EF5BFD4B-4645-448C-88C7-B9E757733C87}" type="sibTrans" cxnId="{0CEEBBB3-6D08-46D5-9386-927D48A501EE}">
      <dgm:prSet/>
      <dgm:spPr/>
      <dgm:t>
        <a:bodyPr/>
        <a:lstStyle/>
        <a:p>
          <a:endParaRPr lang="ru-RU"/>
        </a:p>
      </dgm:t>
    </dgm:pt>
    <dgm:pt modelId="{FA052080-74AF-4545-BB0B-A0A43C473F61}">
      <dgm:prSet/>
      <dgm:spPr/>
      <dgm:t>
        <a:bodyPr/>
        <a:lstStyle/>
        <a:p>
          <a:r>
            <a:rPr lang="ru-RU" dirty="0" smtClean="0"/>
            <a:t>3 место – Капустин Данил (5 А класс) – 56 баллов</a:t>
          </a:r>
          <a:endParaRPr lang="ru-RU" dirty="0"/>
        </a:p>
      </dgm:t>
    </dgm:pt>
    <dgm:pt modelId="{4E37C3A2-B8F8-4DB5-8408-207DB669D8AD}" type="parTrans" cxnId="{8D650037-4C56-40D3-A086-08381E5BE609}">
      <dgm:prSet/>
      <dgm:spPr/>
      <dgm:t>
        <a:bodyPr/>
        <a:lstStyle/>
        <a:p>
          <a:endParaRPr lang="ru-RU"/>
        </a:p>
      </dgm:t>
    </dgm:pt>
    <dgm:pt modelId="{DE4CCDAA-5A65-40E9-9048-B1A1EF42575F}" type="sibTrans" cxnId="{8D650037-4C56-40D3-A086-08381E5BE609}">
      <dgm:prSet/>
      <dgm:spPr/>
      <dgm:t>
        <a:bodyPr/>
        <a:lstStyle/>
        <a:p>
          <a:endParaRPr lang="ru-RU"/>
        </a:p>
      </dgm:t>
    </dgm:pt>
    <dgm:pt modelId="{41934D5C-04E4-4A1A-9C16-9369B9E108DB}" type="pres">
      <dgm:prSet presAssocID="{D02D03D2-C380-49CD-89DC-92B93BCAA4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313EA0-3E7D-4661-976E-ACE1EDF6DB74}" type="pres">
      <dgm:prSet presAssocID="{563D27AC-90CD-4CB6-9D84-E122AB255311}" presName="composite" presStyleCnt="0"/>
      <dgm:spPr/>
    </dgm:pt>
    <dgm:pt modelId="{7CEA4A26-9EEE-4A8B-9BD4-A692763D80CB}" type="pres">
      <dgm:prSet presAssocID="{563D27AC-90CD-4CB6-9D84-E122AB255311}" presName="parTx" presStyleLbl="alignNode1" presStyleIdx="0" presStyleCnt="3" custLinFactNeighborX="1606" custLinFactNeighborY="92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EB611-9665-40AA-A249-82B2C324D5EA}" type="pres">
      <dgm:prSet presAssocID="{563D27AC-90CD-4CB6-9D84-E122AB255311}" presName="desTx" presStyleLbl="alignAccFollowNode1" presStyleIdx="0" presStyleCnt="3" custLinFactNeighborX="1606" custLinFactNeighborY="1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78B99-43A1-4096-A2C1-48FE27CE41D1}" type="pres">
      <dgm:prSet presAssocID="{C2F8F5E1-C975-477B-A60D-1574DB74FFC1}" presName="space" presStyleCnt="0"/>
      <dgm:spPr/>
    </dgm:pt>
    <dgm:pt modelId="{AF19C6AD-05FE-468F-82A0-167050807A95}" type="pres">
      <dgm:prSet presAssocID="{040B9D30-9B4B-49F2-AFC4-4746A40F18FC}" presName="composite" presStyleCnt="0"/>
      <dgm:spPr/>
    </dgm:pt>
    <dgm:pt modelId="{C3115A81-19FD-4F5E-B4C8-FE75095F68FE}" type="pres">
      <dgm:prSet presAssocID="{040B9D30-9B4B-49F2-AFC4-4746A40F18F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350FF-6DA3-4FEC-8EFE-95351D8650A3}" type="pres">
      <dgm:prSet presAssocID="{040B9D30-9B4B-49F2-AFC4-4746A40F18F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45507-5CE4-4A02-BBE8-E02D7D277A33}" type="pres">
      <dgm:prSet presAssocID="{284EC675-92B0-46E8-A34F-D901D43BCB08}" presName="space" presStyleCnt="0"/>
      <dgm:spPr/>
    </dgm:pt>
    <dgm:pt modelId="{E7122E87-B715-4ECF-BC5E-97A23C4CAC14}" type="pres">
      <dgm:prSet presAssocID="{D20A217A-E162-4EB2-8D12-B568A7315254}" presName="composite" presStyleCnt="0"/>
      <dgm:spPr/>
    </dgm:pt>
    <dgm:pt modelId="{C0A0835F-0CFE-4EE7-8E61-4BCB6517D094}" type="pres">
      <dgm:prSet presAssocID="{D20A217A-E162-4EB2-8D12-B568A731525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DA134-328A-432A-B075-1C716EEFDE6C}" type="pres">
      <dgm:prSet presAssocID="{D20A217A-E162-4EB2-8D12-B568A731525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67FAFB-CD1E-4448-9B7A-9F8AE8758923}" type="presOf" srcId="{D02D03D2-C380-49CD-89DC-92B93BCAA4DE}" destId="{41934D5C-04E4-4A1A-9C16-9369B9E108DB}" srcOrd="0" destOrd="0" presId="urn:microsoft.com/office/officeart/2005/8/layout/hList1"/>
    <dgm:cxn modelId="{AC41FC26-85F2-4EAF-8680-E386FE2E3912}" type="presOf" srcId="{D20A217A-E162-4EB2-8D12-B568A7315254}" destId="{C0A0835F-0CFE-4EE7-8E61-4BCB6517D094}" srcOrd="0" destOrd="0" presId="urn:microsoft.com/office/officeart/2005/8/layout/hList1"/>
    <dgm:cxn modelId="{52000DCB-E94F-4A3A-8D94-72388978F47A}" srcId="{040B9D30-9B4B-49F2-AFC4-4746A40F18FC}" destId="{C72DFB7F-D884-4987-9B52-C11E7FB010F3}" srcOrd="1" destOrd="0" parTransId="{260DC9B6-ADCE-440E-90C6-B62CC5283D1D}" sibTransId="{273177AB-390B-4CB7-B8ED-441736D81B2F}"/>
    <dgm:cxn modelId="{CFB3196E-F2A4-4B66-9068-B9E23ED17BEE}" type="presOf" srcId="{82AB1756-51A8-49E8-B163-48B7F4C2C5F7}" destId="{B16EB611-9665-40AA-A249-82B2C324D5EA}" srcOrd="0" destOrd="2" presId="urn:microsoft.com/office/officeart/2005/8/layout/hList1"/>
    <dgm:cxn modelId="{0CEEBBB3-6D08-46D5-9386-927D48A501EE}" srcId="{D20A217A-E162-4EB2-8D12-B568A7315254}" destId="{30AA9BAC-B3A7-4BD9-83C2-7EA7B52C3BBF}" srcOrd="1" destOrd="0" parTransId="{DDDDAB09-016F-45BE-85F5-7F26C2FFF9A0}" sibTransId="{EF5BFD4B-4645-448C-88C7-B9E757733C87}"/>
    <dgm:cxn modelId="{7FEEAB10-5379-4B73-9D27-5EA9EAB99AC7}" type="presOf" srcId="{3B417DDC-3520-4958-9E0B-D6DBE60EDC54}" destId="{B16EB611-9665-40AA-A249-82B2C324D5EA}" srcOrd="0" destOrd="0" presId="urn:microsoft.com/office/officeart/2005/8/layout/hList1"/>
    <dgm:cxn modelId="{8DD5578F-C78F-46C5-BD4E-FA6C74905816}" type="presOf" srcId="{450BC644-05D1-472E-B48A-4BCF9D06CA1D}" destId="{919350FF-6DA3-4FEC-8EFE-95351D8650A3}" srcOrd="0" destOrd="0" presId="urn:microsoft.com/office/officeart/2005/8/layout/hList1"/>
    <dgm:cxn modelId="{012EADBA-AADA-4A97-B19B-6885F1821C27}" srcId="{563D27AC-90CD-4CB6-9D84-E122AB255311}" destId="{A8DC5D52-077D-43AF-8FC8-015C7B96FBED}" srcOrd="1" destOrd="0" parTransId="{ABCB67E1-E6D6-4129-9FA3-DEFA817F2604}" sibTransId="{BA59EE32-331C-4DDC-BBFA-A78C301074B4}"/>
    <dgm:cxn modelId="{DF430E91-ACD2-4D4D-8F80-F6C8FC25295B}" type="presOf" srcId="{FA052080-74AF-4545-BB0B-A0A43C473F61}" destId="{E20DA134-328A-432A-B075-1C716EEFDE6C}" srcOrd="0" destOrd="2" presId="urn:microsoft.com/office/officeart/2005/8/layout/hList1"/>
    <dgm:cxn modelId="{5D580605-8EC6-4C11-86EE-AAE3AE3C7FA6}" srcId="{D20A217A-E162-4EB2-8D12-B568A7315254}" destId="{0ED76502-45C8-4A65-8A0F-38F9D22903FF}" srcOrd="0" destOrd="0" parTransId="{46A210D3-A1C6-4D04-8718-8E0B5CA9094C}" sibTransId="{7352C770-61F2-47B1-A31E-8B6D0FBBCEF7}"/>
    <dgm:cxn modelId="{8A12906D-7A18-438A-9228-1148508B6183}" srcId="{040B9D30-9B4B-49F2-AFC4-4746A40F18FC}" destId="{450BC644-05D1-472E-B48A-4BCF9D06CA1D}" srcOrd="0" destOrd="0" parTransId="{A0126E79-233A-4EAF-B35B-C7592F9B54F0}" sibTransId="{F0B6E92F-EAC6-4D52-9785-58642D1D8022}"/>
    <dgm:cxn modelId="{810FE59D-B50D-435B-8599-F2671EC110F4}" srcId="{D02D03D2-C380-49CD-89DC-92B93BCAA4DE}" destId="{040B9D30-9B4B-49F2-AFC4-4746A40F18FC}" srcOrd="1" destOrd="0" parTransId="{5C79AF18-C47A-4C6D-BC50-53842B81942E}" sibTransId="{284EC675-92B0-46E8-A34F-D901D43BCB08}"/>
    <dgm:cxn modelId="{4EED3250-3A73-40B4-A09D-6C841A2C887E}" type="presOf" srcId="{A8DC5D52-077D-43AF-8FC8-015C7B96FBED}" destId="{B16EB611-9665-40AA-A249-82B2C324D5EA}" srcOrd="0" destOrd="1" presId="urn:microsoft.com/office/officeart/2005/8/layout/hList1"/>
    <dgm:cxn modelId="{8AE04193-E613-4700-ACEB-7DE4BFEE4020}" type="presOf" srcId="{30AA9BAC-B3A7-4BD9-83C2-7EA7B52C3BBF}" destId="{E20DA134-328A-432A-B075-1C716EEFDE6C}" srcOrd="0" destOrd="1" presId="urn:microsoft.com/office/officeart/2005/8/layout/hList1"/>
    <dgm:cxn modelId="{1583B290-2FC5-4E4C-8F4D-8FDBB55C6B19}" type="presOf" srcId="{0ED76502-45C8-4A65-8A0F-38F9D22903FF}" destId="{E20DA134-328A-432A-B075-1C716EEFDE6C}" srcOrd="0" destOrd="0" presId="urn:microsoft.com/office/officeart/2005/8/layout/hList1"/>
    <dgm:cxn modelId="{7DC6758D-39F6-4D0E-920D-B75EC53E7E7F}" srcId="{563D27AC-90CD-4CB6-9D84-E122AB255311}" destId="{3B417DDC-3520-4958-9E0B-D6DBE60EDC54}" srcOrd="0" destOrd="0" parTransId="{3611EFD2-279B-430A-A63C-19AEEBD42004}" sibTransId="{48D65B3C-AA8B-4917-9B30-134B5420275D}"/>
    <dgm:cxn modelId="{3BB0DE85-F2F4-4A7F-B2FE-70136C69ACEF}" type="presOf" srcId="{563D27AC-90CD-4CB6-9D84-E122AB255311}" destId="{7CEA4A26-9EEE-4A8B-9BD4-A692763D80CB}" srcOrd="0" destOrd="0" presId="urn:microsoft.com/office/officeart/2005/8/layout/hList1"/>
    <dgm:cxn modelId="{1CC78F3F-3864-4A9C-BEA5-138128562CF5}" type="presOf" srcId="{C72DFB7F-D884-4987-9B52-C11E7FB010F3}" destId="{919350FF-6DA3-4FEC-8EFE-95351D8650A3}" srcOrd="0" destOrd="1" presId="urn:microsoft.com/office/officeart/2005/8/layout/hList1"/>
    <dgm:cxn modelId="{8D650037-4C56-40D3-A086-08381E5BE609}" srcId="{D20A217A-E162-4EB2-8D12-B568A7315254}" destId="{FA052080-74AF-4545-BB0B-A0A43C473F61}" srcOrd="2" destOrd="0" parTransId="{4E37C3A2-B8F8-4DB5-8408-207DB669D8AD}" sibTransId="{DE4CCDAA-5A65-40E9-9048-B1A1EF42575F}"/>
    <dgm:cxn modelId="{7F6E2F64-C52D-488B-8148-5AC79356F62A}" srcId="{040B9D30-9B4B-49F2-AFC4-4746A40F18FC}" destId="{C4000421-E2E3-4836-89B1-78041140E293}" srcOrd="2" destOrd="0" parTransId="{0A5ECCEC-4F4C-49B6-9721-394834237C94}" sibTransId="{C6F98495-45CF-4649-AE2D-19FBFE9F5D24}"/>
    <dgm:cxn modelId="{3D85D596-C1CC-4AAB-8245-87A59860855B}" type="presOf" srcId="{C4000421-E2E3-4836-89B1-78041140E293}" destId="{919350FF-6DA3-4FEC-8EFE-95351D8650A3}" srcOrd="0" destOrd="2" presId="urn:microsoft.com/office/officeart/2005/8/layout/hList1"/>
    <dgm:cxn modelId="{8A9D114E-7587-4835-8FB0-A1B654234228}" srcId="{D02D03D2-C380-49CD-89DC-92B93BCAA4DE}" destId="{563D27AC-90CD-4CB6-9D84-E122AB255311}" srcOrd="0" destOrd="0" parTransId="{61E4DE6B-6618-4661-B097-8F50510B3625}" sibTransId="{C2F8F5E1-C975-477B-A60D-1574DB74FFC1}"/>
    <dgm:cxn modelId="{61BACD0D-4494-4787-8E30-6D84157ED8A4}" srcId="{D02D03D2-C380-49CD-89DC-92B93BCAA4DE}" destId="{D20A217A-E162-4EB2-8D12-B568A7315254}" srcOrd="2" destOrd="0" parTransId="{2CDCED30-9489-47B5-83CB-1B7F38A7E3F3}" sibTransId="{AF534D9E-9FFD-4A50-9F92-DDCE094457B2}"/>
    <dgm:cxn modelId="{5EADCBE9-F045-4B39-B396-C9CE19B072A9}" type="presOf" srcId="{040B9D30-9B4B-49F2-AFC4-4746A40F18FC}" destId="{C3115A81-19FD-4F5E-B4C8-FE75095F68FE}" srcOrd="0" destOrd="0" presId="urn:microsoft.com/office/officeart/2005/8/layout/hList1"/>
    <dgm:cxn modelId="{473618C1-AA2A-449B-9AD6-CD1E133F3247}" srcId="{563D27AC-90CD-4CB6-9D84-E122AB255311}" destId="{82AB1756-51A8-49E8-B163-48B7F4C2C5F7}" srcOrd="2" destOrd="0" parTransId="{4150F0CF-1279-49A4-A43F-6EC8E119555D}" sibTransId="{1A7E9993-18DA-4D43-9A77-003E514B15A3}"/>
    <dgm:cxn modelId="{F2561C4A-F039-4C14-A271-2A8F34370F83}" type="presParOf" srcId="{41934D5C-04E4-4A1A-9C16-9369B9E108DB}" destId="{C4313EA0-3E7D-4661-976E-ACE1EDF6DB74}" srcOrd="0" destOrd="0" presId="urn:microsoft.com/office/officeart/2005/8/layout/hList1"/>
    <dgm:cxn modelId="{A3FD7C6C-5214-4C0E-BD36-AB68139747BF}" type="presParOf" srcId="{C4313EA0-3E7D-4661-976E-ACE1EDF6DB74}" destId="{7CEA4A26-9EEE-4A8B-9BD4-A692763D80CB}" srcOrd="0" destOrd="0" presId="urn:microsoft.com/office/officeart/2005/8/layout/hList1"/>
    <dgm:cxn modelId="{CF93C33E-F0A2-46CF-B408-4ABDAD741D25}" type="presParOf" srcId="{C4313EA0-3E7D-4661-976E-ACE1EDF6DB74}" destId="{B16EB611-9665-40AA-A249-82B2C324D5EA}" srcOrd="1" destOrd="0" presId="urn:microsoft.com/office/officeart/2005/8/layout/hList1"/>
    <dgm:cxn modelId="{0170ED9B-CFE4-4F0C-9909-7A117F034AEF}" type="presParOf" srcId="{41934D5C-04E4-4A1A-9C16-9369B9E108DB}" destId="{0E278B99-43A1-4096-A2C1-48FE27CE41D1}" srcOrd="1" destOrd="0" presId="urn:microsoft.com/office/officeart/2005/8/layout/hList1"/>
    <dgm:cxn modelId="{EF8AD3BF-BCAF-49CE-AD56-3DED0AB05F21}" type="presParOf" srcId="{41934D5C-04E4-4A1A-9C16-9369B9E108DB}" destId="{AF19C6AD-05FE-468F-82A0-167050807A95}" srcOrd="2" destOrd="0" presId="urn:microsoft.com/office/officeart/2005/8/layout/hList1"/>
    <dgm:cxn modelId="{7900FFD1-6D5A-462C-9176-9A9DA7F2240C}" type="presParOf" srcId="{AF19C6AD-05FE-468F-82A0-167050807A95}" destId="{C3115A81-19FD-4F5E-B4C8-FE75095F68FE}" srcOrd="0" destOrd="0" presId="urn:microsoft.com/office/officeart/2005/8/layout/hList1"/>
    <dgm:cxn modelId="{B9F36DB1-68FF-4884-863F-67BFFC3DBD58}" type="presParOf" srcId="{AF19C6AD-05FE-468F-82A0-167050807A95}" destId="{919350FF-6DA3-4FEC-8EFE-95351D8650A3}" srcOrd="1" destOrd="0" presId="urn:microsoft.com/office/officeart/2005/8/layout/hList1"/>
    <dgm:cxn modelId="{7176E6BF-E15C-4A26-84B9-3D462DE13564}" type="presParOf" srcId="{41934D5C-04E4-4A1A-9C16-9369B9E108DB}" destId="{78B45507-5CE4-4A02-BBE8-E02D7D277A33}" srcOrd="3" destOrd="0" presId="urn:microsoft.com/office/officeart/2005/8/layout/hList1"/>
    <dgm:cxn modelId="{1DDC43F1-B92F-457A-A8CA-2B2428B273D6}" type="presParOf" srcId="{41934D5C-04E4-4A1A-9C16-9369B9E108DB}" destId="{E7122E87-B715-4ECF-BC5E-97A23C4CAC14}" srcOrd="4" destOrd="0" presId="urn:microsoft.com/office/officeart/2005/8/layout/hList1"/>
    <dgm:cxn modelId="{708ACC46-4C04-4226-B214-96C6B24BA32E}" type="presParOf" srcId="{E7122E87-B715-4ECF-BC5E-97A23C4CAC14}" destId="{C0A0835F-0CFE-4EE7-8E61-4BCB6517D094}" srcOrd="0" destOrd="0" presId="urn:microsoft.com/office/officeart/2005/8/layout/hList1"/>
    <dgm:cxn modelId="{BB104C8C-9DC0-4918-8871-76B12D745468}" type="presParOf" srcId="{E7122E87-B715-4ECF-BC5E-97A23C4CAC14}" destId="{E20DA134-328A-432A-B075-1C716EEFDE6C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275E4-6C18-45F5-8AED-658F5D9FEEE9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FA2E4-B9DE-44E8-9C37-2E9613104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imes New Roman" pitchFamily="18" charset="0"/>
                </a:endParaRPr>
              </a:p>
            </p:txBody>
          </p:sp>
        </p:grpSp>
      </p:grpSp>
      <p:sp>
        <p:nvSpPr>
          <p:cNvPr id="17307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307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09FF44-7377-4FE8-A8E4-990CAF425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9FF28-8F75-4299-BB02-AF5ADBB39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CDBCC-E1C2-4880-8302-811234B7C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72451-5545-4D88-A29D-66A2C512D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4F78B-02BA-437C-894F-317CFE241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12FF7-277F-4938-BF73-06B451FA2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7BB03-B07E-4A68-A227-272E47918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7B41C-6346-4E6E-8551-131394A81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907D2-7A7D-4FB6-B21A-690D917DD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7F04E-D0B8-478B-A699-8EDC1ED77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CE1B2-0477-40C8-925E-B4F99C703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B9E48-42C8-4F0C-9A92-C9F122102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33"/>
            </a:gs>
            <a:gs pos="50000">
              <a:srgbClr val="FFFF66"/>
            </a:gs>
            <a:gs pos="100000">
              <a:srgbClr val="FF99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3F647367-6D2F-4CAD-896F-1C583E328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7203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Times New Roman" pitchFamily="18" charset="0"/>
              </a:endParaRPr>
            </a:p>
          </p:txBody>
        </p:sp>
        <p:sp>
          <p:nvSpPr>
            <p:cNvPr id="17203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imes New Roman" pitchFamily="18" charset="0"/>
              </a:endParaRPr>
            </a:p>
          </p:txBody>
        </p:sp>
        <p:sp>
          <p:nvSpPr>
            <p:cNvPr id="17203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hlink"/>
                </a:solidFill>
              </a:endParaRPr>
            </a:p>
          </p:txBody>
        </p:sp>
        <p:sp>
          <p:nvSpPr>
            <p:cNvPr id="17204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hlink"/>
                </a:solidFill>
              </a:endParaRPr>
            </a:p>
          </p:txBody>
        </p:sp>
        <p:sp>
          <p:nvSpPr>
            <p:cNvPr id="17204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accent2"/>
                </a:solidFill>
              </a:endParaRPr>
            </a:p>
          </p:txBody>
        </p:sp>
        <p:sp>
          <p:nvSpPr>
            <p:cNvPr id="17204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hlink"/>
                </a:solidFill>
              </a:endParaRPr>
            </a:p>
          </p:txBody>
        </p:sp>
        <p:sp>
          <p:nvSpPr>
            <p:cNvPr id="17204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imes New Roman" pitchFamily="18" charset="0"/>
              </a:endParaRPr>
            </a:p>
          </p:txBody>
        </p:sp>
        <p:sp>
          <p:nvSpPr>
            <p:cNvPr id="17204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accent2"/>
                </a:solidFill>
              </a:endParaRPr>
            </a:p>
          </p:txBody>
        </p:sp>
        <p:sp>
          <p:nvSpPr>
            <p:cNvPr id="17204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922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20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tod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&#1076;&#1077;&#1090;&#1089;&#1082;&#1080;&#1077;%20&#1084;&#1080;&#1085;&#1080;-&#1087;&#1088;&#1086;&#1077;&#1082;&#1090;&#1099;/&#1051;&#1077;&#1076;%20&#1080;%20&#1087;&#1083;&#1072;&#1084;&#1103;....pp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3441702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r">
              <a:buNone/>
            </a:pPr>
            <a:r>
              <a:rPr lang="ru-RU" sz="1800" dirty="0" smtClean="0">
                <a:latin typeface="Monotype Corsiva" pitchFamily="66" charset="0"/>
              </a:rPr>
              <a:t> «</a:t>
            </a:r>
            <a:r>
              <a:rPr lang="ru-RU" sz="2000" dirty="0" smtClean="0">
                <a:latin typeface="Monotype Corsiva" pitchFamily="66" charset="0"/>
              </a:rPr>
              <a:t>Если ученик в школе не научится ничего творить, то в жизни он всегда будет только подражать».</a:t>
            </a:r>
          </a:p>
          <a:p>
            <a:pPr algn="r">
              <a:buNone/>
            </a:pPr>
            <a:r>
              <a:rPr lang="ru-RU" sz="2000" dirty="0" smtClean="0">
                <a:latin typeface="Monotype Corsiva" pitchFamily="66" charset="0"/>
              </a:rPr>
              <a:t>Л.Н. Толстой</a:t>
            </a:r>
            <a:endParaRPr lang="ru-RU" sz="2000" dirty="0" smtClean="0"/>
          </a:p>
          <a:p>
            <a:pPr algn="ctr">
              <a:buNone/>
            </a:pPr>
            <a:r>
              <a:rPr lang="ru-RU" b="1" u="sng" dirty="0" smtClean="0"/>
              <a:t>Педагогический проект</a:t>
            </a:r>
            <a:endParaRPr lang="ru-RU" sz="2800" b="1" u="sng" dirty="0" smtClean="0">
              <a:latin typeface="Segoe Script" pitchFamily="34" charset="0"/>
            </a:endParaRPr>
          </a:p>
          <a:p>
            <a:pPr algn="ctr">
              <a:buNone/>
            </a:pPr>
            <a:endParaRPr lang="ru-RU" sz="2400" dirty="0" smtClean="0">
              <a:latin typeface="+mj-lt"/>
            </a:endParaRPr>
          </a:p>
          <a:p>
            <a:pPr algn="ctr">
              <a:buNone/>
            </a:pPr>
            <a:r>
              <a:rPr lang="ru-RU" sz="2400" dirty="0" smtClean="0">
                <a:latin typeface="+mj-lt"/>
              </a:rPr>
              <a:t>«Создание эффективных условий для формирования лингвистических и коммуникативных компетентностей обучающихся на уроках русского языка и литературы»</a:t>
            </a:r>
          </a:p>
          <a:p>
            <a:pPr algn="ctr">
              <a:buNone/>
            </a:pPr>
            <a:endParaRPr lang="ru-RU" sz="2800" dirty="0" smtClean="0">
              <a:latin typeface="+mj-lt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3571876"/>
            <a:ext cx="2900354" cy="2554287"/>
          </a:xfrm>
        </p:spPr>
        <p:txBody>
          <a:bodyPr/>
          <a:lstStyle/>
          <a:p>
            <a:pPr algn="ctr"/>
            <a:r>
              <a:rPr lang="ru-RU" sz="1800" b="1" i="1" dirty="0" smtClean="0"/>
              <a:t>Денисова Татьяна Владимировна</a:t>
            </a:r>
          </a:p>
          <a:p>
            <a:pPr algn="ctr"/>
            <a:endParaRPr lang="ru-RU" sz="1800" b="1" i="1" dirty="0" smtClean="0"/>
          </a:p>
          <a:p>
            <a:pPr algn="ctr"/>
            <a:r>
              <a:rPr lang="ru-RU" sz="1800" b="1" i="1" dirty="0" smtClean="0"/>
              <a:t>учитель русского языка и литературы</a:t>
            </a:r>
          </a:p>
          <a:p>
            <a:pPr algn="ctr"/>
            <a:endParaRPr lang="ru-RU" sz="1800" b="1" i="1" dirty="0" smtClean="0"/>
          </a:p>
          <a:p>
            <a:pPr algn="ctr"/>
            <a:r>
              <a:rPr lang="ru-RU" sz="1800" b="1" i="1" dirty="0" smtClean="0"/>
              <a:t>МБОУ СОШ № 38</a:t>
            </a:r>
          </a:p>
          <a:p>
            <a:pPr algn="ctr"/>
            <a:r>
              <a:rPr lang="ru-RU" sz="1800" b="1" i="1" dirty="0" smtClean="0"/>
              <a:t>г. Нижний Тагил</a:t>
            </a:r>
            <a:endParaRPr lang="ru-RU" sz="1800" b="1" i="1" dirty="0"/>
          </a:p>
        </p:txBody>
      </p:sp>
      <p:pic>
        <p:nvPicPr>
          <p:cNvPr id="5" name="Picture 4" descr="C:\Users\татьяна\Desktop\DSC_4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2286016" cy="300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5" name="AutoShape 9"/>
          <p:cNvSpPr>
            <a:spLocks noChangeArrowheads="1"/>
          </p:cNvSpPr>
          <p:nvPr/>
        </p:nvSpPr>
        <p:spPr bwMode="auto">
          <a:xfrm>
            <a:off x="2771775" y="1844675"/>
            <a:ext cx="3671888" cy="3384550"/>
          </a:xfrm>
          <a:prstGeom prst="star4">
            <a:avLst>
              <a:gd name="adj" fmla="val 12500"/>
            </a:avLst>
          </a:prstGeom>
          <a:solidFill>
            <a:srgbClr val="FFCCFF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3895725" y="2752725"/>
            <a:ext cx="1485900" cy="1519238"/>
          </a:xfrm>
          <a:prstGeom prst="rect">
            <a:avLst/>
          </a:prstGeom>
          <a:solidFill>
            <a:srgbClr val="FFCCFF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/>
              <a:t>Диалог</a:t>
            </a:r>
          </a:p>
          <a:p>
            <a:pPr algn="ctr"/>
            <a:r>
              <a:rPr lang="ru-RU" b="1"/>
              <a:t> с </a:t>
            </a:r>
          </a:p>
          <a:p>
            <a:pPr algn="ctr"/>
            <a:r>
              <a:rPr lang="ru-RU" b="1"/>
              <a:t>текстом</a:t>
            </a:r>
            <a:r>
              <a:rPr lang="ru-RU" sz="1200" b="1"/>
              <a:t>.</a:t>
            </a:r>
            <a:endParaRPr lang="ru-RU" sz="1200"/>
          </a:p>
          <a:p>
            <a:pPr algn="ctr" eaLnBrk="0" hangingPunct="0"/>
            <a:endParaRPr lang="ru-RU" sz="1800"/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2339975" y="692150"/>
            <a:ext cx="4464050" cy="1069975"/>
          </a:xfrm>
          <a:prstGeom prst="rect">
            <a:avLst/>
          </a:prstGeom>
          <a:solidFill>
            <a:srgbClr val="FFCCFF"/>
          </a:solidFill>
          <a:ln w="76200" cmpd="tri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tabLst>
                <a:tab pos="1098550" algn="l"/>
              </a:tabLst>
              <a:defRPr/>
            </a:pPr>
            <a:r>
              <a:rPr lang="ru-RU" sz="1600" b="1">
                <a:latin typeface="Times New Roman" pitchFamily="18" charset="0"/>
              </a:rPr>
              <a:t>Побеседуй с текстом. После чтения каждого предложения делай остановку, чтобы задать тексту вопрос и придумать ответ. Прочитай текст целиком.</a:t>
            </a:r>
          </a:p>
        </p:txBody>
      </p:sp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250825" y="2565400"/>
            <a:ext cx="2578100" cy="2292350"/>
          </a:xfrm>
          <a:prstGeom prst="rect">
            <a:avLst/>
          </a:prstGeom>
          <a:solidFill>
            <a:srgbClr val="FFCCFF"/>
          </a:solidFill>
          <a:ln w="76200" cmpd="tri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tabLst>
                <a:tab pos="1098550" algn="l"/>
              </a:tabLst>
              <a:defRPr/>
            </a:pPr>
            <a:r>
              <a:rPr lang="ru-RU" sz="1600" b="1"/>
              <a:t>Автор дал этому тексту название в форме вопроса. Прочитай текст и скажи, какое это может быть название. С кем из героев ты согласен или у тебя есть свое мнение.</a:t>
            </a:r>
          </a:p>
        </p:txBody>
      </p:sp>
      <p:sp>
        <p:nvSpPr>
          <p:cNvPr id="234503" name="Rectangle 7"/>
          <p:cNvSpPr>
            <a:spLocks noChangeArrowheads="1"/>
          </p:cNvSpPr>
          <p:nvPr/>
        </p:nvSpPr>
        <p:spPr bwMode="auto">
          <a:xfrm>
            <a:off x="6156325" y="2781300"/>
            <a:ext cx="2808288" cy="1803400"/>
          </a:xfrm>
          <a:prstGeom prst="rect">
            <a:avLst/>
          </a:prstGeom>
          <a:solidFill>
            <a:srgbClr val="FFCCFF"/>
          </a:solidFill>
          <a:ln w="76200" cmpd="tri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tabLst>
                <a:tab pos="1098550" algn="l"/>
              </a:tabLst>
              <a:defRPr/>
            </a:pPr>
            <a:r>
              <a:rPr lang="ru-RU" sz="1600" b="1"/>
              <a:t>В этом тексте спрятался один, но очень важный вопрос. Важный, потому что весь текст отвечает на этот вопрос. Прочитай текст и найди самый главный вопрос.</a:t>
            </a:r>
          </a:p>
        </p:txBody>
      </p:sp>
      <p:sp>
        <p:nvSpPr>
          <p:cNvPr id="234504" name="Rectangle 8"/>
          <p:cNvSpPr>
            <a:spLocks noChangeArrowheads="1"/>
          </p:cNvSpPr>
          <p:nvPr/>
        </p:nvSpPr>
        <p:spPr bwMode="auto">
          <a:xfrm>
            <a:off x="2916238" y="5300663"/>
            <a:ext cx="3240087" cy="1314450"/>
          </a:xfrm>
          <a:prstGeom prst="rect">
            <a:avLst/>
          </a:prstGeom>
          <a:solidFill>
            <a:srgbClr val="FFCCFF"/>
          </a:solidFill>
          <a:ln w="76200" cmpd="tri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tabLst>
                <a:tab pos="1098550" algn="l"/>
              </a:tabLst>
              <a:defRPr/>
            </a:pPr>
            <a:r>
              <a:rPr lang="ru-RU" sz="1600" b="1"/>
              <a:t>Прочитай текст. Какие вопросы возникают при чтении текста? На какие из них можно найти ответы в тексте, а на какие нет?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Результаты анкетирования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«Мотивы к изучению литературы».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329642" cy="430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106"/>
                <a:gridCol w="1099869"/>
                <a:gridCol w="1686465"/>
                <a:gridCol w="1906439"/>
                <a:gridCol w="1979763"/>
              </a:tblGrid>
              <a:tr h="186176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уровень школьной мотивации 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 уровень школьной мотивации 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Низкий уровень школьной мотивации %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452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2012-2013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гг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5А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43%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29%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28%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452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2013-2014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гг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6А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37%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44%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19%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452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2014-2015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гг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52%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39%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Результаты анкетирования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«Мотивы к изучению русского языка»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472520" cy="4519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504"/>
                <a:gridCol w="1694504"/>
                <a:gridCol w="1694504"/>
                <a:gridCol w="1694504"/>
                <a:gridCol w="1694504"/>
              </a:tblGrid>
              <a:tr h="195443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уровень школьной мотивации 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уровень школьной мотивации 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Низкий уровень школьной мотивации %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5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2012-2013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гг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14%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58%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28%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5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2013-2014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гг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44,5%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25,5%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5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2014-2015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гг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32,5%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49,5%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18%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73050"/>
            <a:ext cx="4114800" cy="5853113"/>
          </a:xfrm>
        </p:spPr>
        <p:txBody>
          <a:bodyPr/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Применяю: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цифровые образовательные ресурсы;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презентации;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видео-уроки;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карточки с занимательным материалом;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таблицы, схемы;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памятки;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карточки с заданиями повышенной сложности;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словари и др.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K:\АТТЕСТАЦИЯ март 2015\фото кабинет\P10107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4040188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K:\АТТЕСТАЦИЯ март 2015\фото кабинет\P101076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357298"/>
            <a:ext cx="4041775" cy="2273498"/>
          </a:xfrm>
          <a:prstGeom prst="rect">
            <a:avLst/>
          </a:prstGeom>
          <a:noFill/>
        </p:spPr>
      </p:pic>
      <p:pic>
        <p:nvPicPr>
          <p:cNvPr id="40964" name="Picture 4" descr="K:\АТТЕСТАЦИЯ март 2015\фото кабинет\P10107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786190"/>
            <a:ext cx="4071966" cy="2357454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" y="642918"/>
            <a:ext cx="4040188" cy="5483245"/>
          </a:xfrm>
        </p:spPr>
        <p:txBody>
          <a:bodyPr/>
          <a:lstStyle/>
          <a:p>
            <a:pPr algn="ctr">
              <a:buNone/>
            </a:pPr>
            <a:r>
              <a:rPr lang="ru-RU" b="1" u="sng" dirty="0" smtClean="0"/>
              <a:t>Использую различные виды работ:</a:t>
            </a:r>
          </a:p>
          <a:p>
            <a:r>
              <a:rPr lang="ru-RU" dirty="0" smtClean="0"/>
              <a:t>диктанты;</a:t>
            </a:r>
          </a:p>
          <a:p>
            <a:r>
              <a:rPr lang="ru-RU" dirty="0" smtClean="0"/>
              <a:t>использование перфокарт, сигнальных карточек;</a:t>
            </a:r>
          </a:p>
          <a:p>
            <a:r>
              <a:rPr lang="ru-RU" dirty="0" smtClean="0"/>
              <a:t>«орфографические пятиминутки»;</a:t>
            </a:r>
          </a:p>
          <a:p>
            <a:r>
              <a:rPr lang="ru-RU" dirty="0" smtClean="0"/>
              <a:t>работы с взаимопроверкой и самопроверкой;</a:t>
            </a:r>
          </a:p>
          <a:p>
            <a:r>
              <a:rPr lang="ru-RU" dirty="0" smtClean="0"/>
              <a:t>комментированное письмо и др.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1600" b="1" dirty="0" smtClean="0"/>
              <a:t>Систематизирован теоретический и практический материал</a:t>
            </a:r>
            <a:br>
              <a:rPr lang="ru-RU" sz="1600" b="1" dirty="0" smtClean="0"/>
            </a:br>
            <a:r>
              <a:rPr lang="ru-RU" sz="1600" b="1" dirty="0" smtClean="0"/>
              <a:t>«Формирование коммуникативных компетенций на уроках русского языка и литературы»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K:\АТТЕСТАЦИЯ март 2015\фото кабинет\P10107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5992"/>
            <a:ext cx="4040188" cy="3000830"/>
          </a:xfrm>
          <a:prstGeom prst="rect">
            <a:avLst/>
          </a:prstGeom>
          <a:noFill/>
        </p:spPr>
      </p:pic>
      <p:pic>
        <p:nvPicPr>
          <p:cNvPr id="39939" name="Picture 3" descr="K:\АТТЕСТАЦИЯ март 2015\фото кабинет\P101076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736"/>
            <a:ext cx="4041775" cy="2273498"/>
          </a:xfrm>
          <a:prstGeom prst="rect">
            <a:avLst/>
          </a:prstGeom>
          <a:noFill/>
        </p:spPr>
      </p:pic>
      <p:pic>
        <p:nvPicPr>
          <p:cNvPr id="39940" name="Picture 4" descr="K:\АТТЕСТАЦИЯ март 2015\фото кабинет\P10107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000504"/>
            <a:ext cx="3465514" cy="2400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dirty="0" smtClean="0"/>
              <a:t>Результаты участия обучающихся во всероссийской игре – конкурсе</a:t>
            </a:r>
            <a:br>
              <a:rPr lang="ru-RU" sz="2800" dirty="0" smtClean="0"/>
            </a:br>
            <a:r>
              <a:rPr lang="ru-RU" sz="2800" dirty="0" smtClean="0"/>
              <a:t>  «Русский медвежонок» 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457200" y="1981200"/>
          <a:ext cx="8229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Итоговая успеваемость  и качество знаний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учащихся по русскому языку и литературе</a:t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6" y="1714487"/>
          <a:ext cx="8572564" cy="4714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1"/>
                <a:gridCol w="2143141"/>
                <a:gridCol w="2143141"/>
                <a:gridCol w="2143141"/>
              </a:tblGrid>
              <a:tr h="18931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Учебный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Классы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на «4» и «5» по литературе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на «4» и «5» по русскому языку</a:t>
                      </a:r>
                      <a:endParaRPr lang="ru-RU" dirty="0"/>
                    </a:p>
                  </a:txBody>
                  <a:tcPr/>
                </a:tc>
              </a:tr>
              <a:tr h="60078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2012 – 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5А, 7А, 8А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24 %</a:t>
                      </a:r>
                      <a:endParaRPr lang="ru-RU" dirty="0"/>
                    </a:p>
                  </a:txBody>
                  <a:tcPr/>
                </a:tc>
              </a:tr>
              <a:tr h="60078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2013 - 2014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5А, 6А, 8А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26 %</a:t>
                      </a:r>
                      <a:endParaRPr lang="ru-RU" dirty="0"/>
                    </a:p>
                  </a:txBody>
                  <a:tcPr/>
                </a:tc>
              </a:tr>
              <a:tr h="101939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2014 - 2015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5А, 6А, 7А, 9А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 </a:t>
                      </a:r>
                    </a:p>
                    <a:p>
                      <a:pPr algn="ctr"/>
                      <a:r>
                        <a:rPr lang="ru-RU" dirty="0" smtClean="0"/>
                        <a:t>(по результатам </a:t>
                      </a:r>
                      <a:r>
                        <a:rPr lang="en-US" dirty="0" smtClean="0"/>
                        <a:t>I</a:t>
                      </a:r>
                      <a:r>
                        <a:rPr lang="ru-RU" dirty="0" smtClean="0"/>
                        <a:t>,</a:t>
                      </a:r>
                      <a:r>
                        <a:rPr lang="en-US" baseline="0" dirty="0" smtClean="0"/>
                        <a:t> II</a:t>
                      </a:r>
                      <a:r>
                        <a:rPr lang="ru-RU" baseline="0" dirty="0" smtClean="0"/>
                        <a:t>,</a:t>
                      </a:r>
                      <a:r>
                        <a:rPr lang="en-US" baseline="0" dirty="0" smtClean="0"/>
                        <a:t> III</a:t>
                      </a:r>
                      <a:r>
                        <a:rPr lang="ru-RU" baseline="0" dirty="0" smtClean="0"/>
                        <a:t> ч)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00789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59%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28,5%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Внеурочная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6758006" cy="3886200"/>
          </a:xfrm>
        </p:spPr>
        <p:txBody>
          <a:bodyPr/>
          <a:lstStyle/>
          <a:p>
            <a:pPr algn="ctr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Формы работы: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учащихся к олимпиаде;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Преподавание учебных курсов;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одаренными детьми.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со слабыми учащимися.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Недели русского язык.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к научно-исследовательской работе.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Консультационная взаимопомощь.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71536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Результаты внеурочной деятельности обучающихся по учебному предмету: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428736"/>
          <a:ext cx="8329642" cy="548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"/>
                <a:gridCol w="1378254"/>
                <a:gridCol w="4214842"/>
                <a:gridCol w="1928826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мероприятия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Ответственные учащиеся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103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2012 -2013гг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Конкурс презентаций «Его величество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Глагол» (5-7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Захарова Надежда (7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1033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Интеллектуальный марафон «За страницами учебника» (8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Алексеева Юлия (8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1033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«В гостях у А.С.Пушкина» (заочная экскурсия) (7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Розиков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Глеб (7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7151">
                <a:tc rowSpan="2"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2013 –</a:t>
                      </a: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2014 </a:t>
                      </a: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«В мире интересного» – интеллектуальная игра по русскому языку с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использованием ИКТ (6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Мехтиева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Анастасия (6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1033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Брейн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ринг «Выучи русский язык!» (8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Растаскуева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Дарья (8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1505"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Игра «В гостях у словарей» (5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Русинова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Алена (5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1033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Викторина  «Путешествие в страну Лексики» (6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Разлога Даниил (6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1033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Викторина «Юмор А.П.Чехова» (библиотека)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Леванова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Ангелина (7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15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2014-2015 г </a:t>
                      </a: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Турнир знатоков русского языка (7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Рахматулина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 (7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1505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Праздник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«А он, мятежный, просит бури…» (5-9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Бражникова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Ю (9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150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Урок – концерт «Песни военных лет» (7-9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Корнилова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Карина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(9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 smtClean="0"/>
              <a:t>Актуальность</a:t>
            </a:r>
            <a:r>
              <a:rPr lang="ru-RU" dirty="0" smtClean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50403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i="1" dirty="0" smtClean="0">
                <a:solidFill>
                  <a:schemeClr val="bg2"/>
                </a:solidFill>
              </a:rPr>
              <a:t>	</a:t>
            </a:r>
            <a:r>
              <a:rPr lang="ru-RU" sz="1800" b="1" i="1" dirty="0" smtClean="0">
                <a:solidFill>
                  <a:schemeClr val="bg2"/>
                </a:solidFill>
              </a:rPr>
              <a:t>Успешная коммуникативная деятельность способствует формированию коммуникативной личности, которая: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i="1" dirty="0" smtClean="0">
                <a:solidFill>
                  <a:schemeClr val="bg2"/>
                </a:solidFill>
              </a:rPr>
              <a:t>стремится к максимальной реализации своих возможностей,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i="1" dirty="0" smtClean="0">
                <a:solidFill>
                  <a:schemeClr val="bg2"/>
                </a:solidFill>
              </a:rPr>
              <a:t> открыта для восприятия нового опыта,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i="1" dirty="0" smtClean="0">
                <a:solidFill>
                  <a:schemeClr val="bg2"/>
                </a:solidFill>
              </a:rPr>
              <a:t> способна на осознанный и ответственный выбор в различных жизненных ситуациях,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i="1" dirty="0" smtClean="0">
                <a:solidFill>
                  <a:schemeClr val="bg2"/>
                </a:solidFill>
              </a:rPr>
              <a:t>владеет нормами литературного языка, способна свободно выражать свои мысли и чувства в устной и письменной форме, соблюдать этические нормы общения,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i="1" dirty="0" smtClean="0">
                <a:solidFill>
                  <a:schemeClr val="bg2"/>
                </a:solidFill>
              </a:rPr>
              <a:t> умеет решать языковыми средствами коммуникативные задачи в разных сферах и ситуациях общения.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 dirty="0" smtClean="0">
                <a:solidFill>
                  <a:schemeClr val="bg2"/>
                </a:solidFill>
              </a:rPr>
              <a:t>	Поэтому задача формирования коммуникативной компетенции является в настоящее время одной из главных задач школы и первую очередь уроков русского языка и литературы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Результатами деятельности охотно делюсь с коллегами. Обобщение и распространение собственного педагогического опыта проводила на заседаниях школьного методического объединения учителей гуманитарного цикла, педагогических советах, участвую в семинарах городского методического объединения для учителей русского языка и литературы при МБУ ИМЦ.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000240"/>
            <a:ext cx="8229600" cy="3886200"/>
          </a:xfrm>
        </p:spPr>
        <p:txBody>
          <a:bodyPr/>
          <a:lstStyle/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2012 г., педагогический совет «Проблемы преемственности между ступенями обучения», презентация «Первый раз в пятый класс»;</a:t>
            </a:r>
          </a:p>
          <a:p>
            <a:r>
              <a:rPr lang="ru-RU" sz="1400" dirty="0" smtClean="0"/>
              <a:t>2012 г., «Имя прилагательное» (открытый урок);</a:t>
            </a:r>
          </a:p>
          <a:p>
            <a:r>
              <a:rPr lang="ru-RU" sz="1400" dirty="0" smtClean="0"/>
              <a:t>2013 г., выступление на заседании школьного методического объединения  «Применение цифровых образовательных ресурсов на уроках русского языка и литературы»;</a:t>
            </a:r>
          </a:p>
          <a:p>
            <a:r>
              <a:rPr lang="ru-RU" sz="1400" dirty="0" smtClean="0"/>
              <a:t>2013 г., педагогический совет «Взаимодействие классных руководителей с учителями – предметниками: проблемы, перспективы», доклад «Активные формы работы с родителями»;</a:t>
            </a:r>
          </a:p>
          <a:p>
            <a:r>
              <a:rPr lang="ru-RU" sz="1400" dirty="0" smtClean="0"/>
              <a:t>2014 г., «Не с существительными» (открытый урок).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2015 г., педагогический совет </a:t>
            </a:r>
            <a:r>
              <a:rPr lang="ru-RU" sz="1400" i="1" dirty="0" smtClean="0">
                <a:solidFill>
                  <a:srgbClr val="FF0000"/>
                </a:solidFill>
              </a:rPr>
              <a:t>«</a:t>
            </a:r>
            <a:r>
              <a:rPr lang="ru-RU" sz="1400" dirty="0" smtClean="0">
                <a:solidFill>
                  <a:srgbClr val="FF0000"/>
                </a:solidFill>
              </a:rPr>
              <a:t>Адаптация школьников при переходе из начальной школы в основную», с анализом по формированию орфографических навыков как развитие коммуникативно-речевой компетенции учащихся в самостоятельной работе.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ahoma" pitchFamily="34" charset="0"/>
              </a:rPr>
              <a:t>Чтобы иметь право учить,  </a:t>
            </a:r>
            <a:br>
              <a:rPr lang="ru-RU" sz="2400" dirty="0" smtClean="0">
                <a:solidFill>
                  <a:schemeClr val="tx2"/>
                </a:solidFill>
                <a:latin typeface="Tahoma" pitchFamily="34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ahoma" pitchFamily="34" charset="0"/>
              </a:rPr>
              <a:t>надо постоянно учиться самому…</a:t>
            </a:r>
            <a:r>
              <a:rPr lang="ru-RU" dirty="0" smtClean="0">
                <a:solidFill>
                  <a:schemeClr val="tx2"/>
                </a:solidFill>
                <a:latin typeface="Tahoma" pitchFamily="34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Tahoma" pitchFamily="34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57290" y="1142984"/>
            <a:ext cx="6286544" cy="4983179"/>
          </a:xfrm>
        </p:spPr>
        <p:txBody>
          <a:bodyPr/>
          <a:lstStyle/>
          <a:p>
            <a:pPr algn="ctr">
              <a:buNone/>
            </a:pPr>
            <a:r>
              <a:rPr lang="ru-RU" b="1" u="sng" dirty="0" smtClean="0"/>
              <a:t>Сведения о повышении квалификации:</a:t>
            </a:r>
          </a:p>
          <a:p>
            <a:endParaRPr lang="ru-RU" sz="1400" dirty="0" smtClean="0"/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2013, НТФ ГБОУ ДПО СО "ИРО" "Методические вопросы подготовки обучающихся к ЕГЭ по русскому языку"(80 часов)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2014, НТФ ГАОУ ДПО СО "ИРО" "Организация работы по профилактике и предупреждению дорожно-транспортного травматизма"(24 часа)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2015, НТФ ГАОУ ДПО СО "ИРО" "Федеральный государственный образовательный стандарт основного общего образования: идеология, содержание, технологии введения" (120 часов).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2015,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вебинар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ОАО «Издательство Просвещение», «Школьное сочинение: работа над ошибками» (2 часа),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2015,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вебинат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ОАО «Издательство Просвещение», Экзаменационное сочинение: тематические направления, литературные аргументы, критерии оценивания» (1 час.).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 в качестве учителя и классного руководителя направлена на то, чтобы создать максимально благоприятные условия для каждого ребенка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D:\Фото с телефона\линейка 26.12.12\DSCN17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718398">
            <a:off x="379105" y="1754101"/>
            <a:ext cx="3364349" cy="3572124"/>
          </a:xfrm>
          <a:prstGeom prst="rect">
            <a:avLst/>
          </a:prstGeom>
          <a:noFill/>
        </p:spPr>
      </p:pic>
      <p:pic>
        <p:nvPicPr>
          <p:cNvPr id="8" name="Picture 4" descr="D:\Фото с телефона\Школьные фото\DSCN0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16566">
            <a:off x="5241217" y="1725536"/>
            <a:ext cx="3586017" cy="3586017"/>
          </a:xfrm>
          <a:prstGeom prst="rect">
            <a:avLst/>
          </a:prstGeom>
          <a:noFill/>
        </p:spPr>
      </p:pic>
      <p:pic>
        <p:nvPicPr>
          <p:cNvPr id="9" name="Picture 2" descr="D:\Фото с телефона\театр с 5 кл\Изображение 0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356362"/>
            <a:ext cx="4017327" cy="2501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Участник школьного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конкурса проектов классных руководителей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 проблемам воспитания (проект развития творческих способностей учащихся)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D:\Фото с телефона\концнрт День учителя\Изображение 05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571612"/>
            <a:ext cx="3357586" cy="5072098"/>
          </a:xfrm>
          <a:prstGeom prst="rect">
            <a:avLst/>
          </a:prstGeom>
          <a:noFill/>
        </p:spPr>
      </p:pic>
      <p:pic>
        <p:nvPicPr>
          <p:cNvPr id="8" name="Picture 2" descr="D:\Фото с телефона\концнрт День учителя\Изображение 0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43116"/>
            <a:ext cx="4040188" cy="3143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Ссылка на мой сайт</a:t>
            </a:r>
            <a:r>
              <a:rPr lang="en-US" dirty="0" smtClean="0"/>
              <a:t> http</a:t>
            </a:r>
            <a:r>
              <a:rPr lang="ru-RU" dirty="0" smtClean="0"/>
              <a:t>://</a:t>
            </a:r>
            <a:r>
              <a:rPr lang="en-US" dirty="0" err="1" smtClean="0"/>
              <a:t>nsportal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r>
              <a:rPr lang="ru-RU" dirty="0" smtClean="0"/>
              <a:t>/</a:t>
            </a:r>
            <a:r>
              <a:rPr lang="en-US" dirty="0" err="1" smtClean="0"/>
              <a:t>denisova</a:t>
            </a:r>
            <a:r>
              <a:rPr lang="ru-RU" dirty="0" smtClean="0"/>
              <a:t>-</a:t>
            </a:r>
            <a:r>
              <a:rPr lang="en-US" dirty="0" err="1" smtClean="0"/>
              <a:t>tanya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dirty="0" smtClean="0"/>
              <a:t>Денисова Татьяна Владимировна</a:t>
            </a:r>
            <a:endParaRPr lang="ru-RU" sz="1800" dirty="0" smtClean="0"/>
          </a:p>
          <a:p>
            <a:r>
              <a:rPr lang="ru-RU" sz="1800" b="1" dirty="0" smtClean="0"/>
              <a:t>сайт учителя русского языка и литературы</a:t>
            </a:r>
            <a:endParaRPr lang="ru-RU" sz="1800" dirty="0" smtClean="0"/>
          </a:p>
          <a:p>
            <a:r>
              <a:rPr lang="ru-RU" sz="1800" dirty="0" smtClean="0"/>
              <a:t>«Богатым человека делает его сердце» Л. Толстой. 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1800" b="1" dirty="0" smtClean="0"/>
              <a:t>Профессия: </a:t>
            </a:r>
            <a:r>
              <a:rPr lang="ru-RU" sz="1800" dirty="0" smtClean="0"/>
              <a:t>учитель</a:t>
            </a:r>
          </a:p>
          <a:p>
            <a:r>
              <a:rPr lang="ru-RU" sz="1800" b="1" dirty="0" smtClean="0"/>
              <a:t>Профессиональные интересы: </a:t>
            </a:r>
            <a:r>
              <a:rPr lang="ru-RU" sz="1800" dirty="0" smtClean="0"/>
              <a:t>преподавание русского языка и литературы, изучение современных педагогических технологий</a:t>
            </a:r>
          </a:p>
          <a:p>
            <a:r>
              <a:rPr lang="ru-RU" sz="1800" b="1" dirty="0" smtClean="0"/>
              <a:t>Увлечения: </a:t>
            </a:r>
            <a:r>
              <a:rPr lang="ru-RU" sz="1800" dirty="0" smtClean="0"/>
              <a:t>Семья, путешествия, чтение.</a:t>
            </a:r>
          </a:p>
          <a:p>
            <a:r>
              <a:rPr lang="ru-RU" sz="1800" b="1" dirty="0" smtClean="0"/>
              <a:t>Регион: </a:t>
            </a:r>
            <a:r>
              <a:rPr lang="ru-RU" sz="1800" dirty="0" smtClean="0"/>
              <a:t>Свердловская область</a:t>
            </a:r>
          </a:p>
          <a:p>
            <a:r>
              <a:rPr lang="ru-RU" sz="1800" b="1" dirty="0" smtClean="0"/>
              <a:t>Населенный пункт: </a:t>
            </a:r>
            <a:r>
              <a:rPr lang="ru-RU" sz="1800" dirty="0" smtClean="0"/>
              <a:t>г.Нижний Тагил</a:t>
            </a:r>
          </a:p>
          <a:p>
            <a:r>
              <a:rPr lang="ru-RU" sz="1800" b="1" dirty="0" smtClean="0"/>
              <a:t>Место работы: </a:t>
            </a:r>
            <a:r>
              <a:rPr lang="ru-RU" sz="1800" dirty="0" smtClean="0"/>
              <a:t>МБОУ СОШ № 38 (Дзержинский район)</a:t>
            </a:r>
          </a:p>
          <a:p>
            <a:r>
              <a:rPr lang="ru-RU" sz="1800" b="1" dirty="0" smtClean="0"/>
              <a:t>Навигация</a:t>
            </a:r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223963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Результатом своей деятельности  считаю: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00240"/>
            <a:ext cx="8569325" cy="414340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положительную динамику количества обучающихся, осваивающих образовательный стандарт по </a:t>
            </a:r>
            <a:r>
              <a:rPr lang="ru-RU" sz="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русскому языку </a:t>
            </a:r>
            <a:r>
              <a:rPr lang="ru-RU" sz="2800" b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 литературе</a:t>
            </a:r>
            <a:r>
              <a:rPr lang="ru-RU" sz="2800" b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«хорошо» и «отлично»;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выбор обучающимися учебных курсов по русскому языку;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привлечение обучающихся к участию в олимпиадах по русскому языку и литературе.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371600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 на следующий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период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Подготовка и реализация ФГОС в условиях МБОУ СОШ № 38: изучение нормативно-правовой базы, курсы повышения квалификации; разработка рабочей программы по русскому языку, литературе в соответствии с ФГОС основного общего образования.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Продолжить работу по созданию эффективных условий для формирования лингвистических и коммуникативных компетентностей обучающихся.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Обобщить опыт работы по применению информационно-коммуникативных технологий и методов дифференцированного обучения при изучении русского языка и литературы.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Продолжить работу по вовлечению обучающихся в олимпиадное движение. Добиваться стабильных результатов в этой области.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00098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Информационные ресурсы: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652978"/>
          </a:xfrm>
        </p:spPr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Бархин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К.Б.,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Истрина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Е.С. Методика русского языка в средней школе. – М., 1934.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Л.C. Избранные психологические исследования: Мышление и речь. – М., 1956.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Долинина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Т.А. Развитие универсальных учебных действий при обучении написанию сжатого изложения и сочинения – рассуждения 8 – 9 классы – Екатеринбург, 2011.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4) Егорова Н.В. Поурочное планирование по русскому языку. 7 класс. – М., 2005.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Ипполитова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Н.А. Текст в системе обучения русскому языку в школе. – М., 1998.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Колшанский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Г.В. Коммуникативная функция и структура языка. – М., 1984.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Ладыженская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Т.А. Методика преподавания русского языка. – М., 1990.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8) Львов М.Р. Языковая норма и культура речи// РЯШ. – 2006, №8. – С.3-8.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9)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Пахнова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Т.М. Художественный текст на уроках русского языка// РЯШ.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1993, №3. – С.31-38.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10)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Пахнова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Т.М. Текст как основа создания на уроках русского языка развивающей речевой среды// РЯШ. – 2000, №4. – С.10-18.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11)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Пахнова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Т.М. От текста к слову. Работа по развитию речи, обобщению и систематизации изученного при подготовке к зачетам, переводным и выпускным экзаменам// Газета «Русский язык». – 2001, №17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12)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Селевко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Г. В. Компетентности и их классификация // Народное образование. – 2004. – №4. – С. 138-143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13)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Сорокопытова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О.Г. « Работа с текстом на уроках русского языка как средство интеллектуального и речевого развития учащихся» (интернет-ресурс,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размещение:http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www.edu.ru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.)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14)Федеральный государственный образовательный стандарт основного общего образования. – М.: Просвещение, 2011.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/>
              <a:t>Интернет ресурсы 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 smtClean="0"/>
              <a:t>www.it-n.ru</a:t>
            </a:r>
            <a:r>
              <a:rPr lang="ru-RU" sz="1400" dirty="0" smtClean="0"/>
              <a:t> сеть творческих учителей</a:t>
            </a:r>
            <a:endParaRPr lang="en-US" sz="1400" dirty="0" smtClean="0"/>
          </a:p>
          <a:p>
            <a:pPr eaLnBrk="1" hangingPunct="1">
              <a:lnSpc>
                <a:spcPct val="90000"/>
              </a:lnSpc>
            </a:pPr>
            <a:r>
              <a:rPr lang="en-US" sz="1400" dirty="0" smtClean="0"/>
              <a:t>www letopisi.ru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 smtClean="0">
                <a:hlinkClick r:id="rId2"/>
              </a:rPr>
              <a:t>www.metod</a:t>
            </a:r>
            <a:r>
              <a:rPr lang="en-US" sz="1400" dirty="0" smtClean="0"/>
              <a:t> kopilka.ru</a:t>
            </a:r>
            <a:endParaRPr lang="ru-RU" sz="1400" dirty="0" smtClean="0"/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043238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 smtClean="0"/>
              <a:t>Цель проекта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4455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dirty="0" smtClean="0"/>
          </a:p>
          <a:p>
            <a:pPr algn="ctr" eaLnBrk="1" hangingPunct="1">
              <a:lnSpc>
                <a:spcPct val="90000"/>
              </a:lnSpc>
              <a:buNone/>
            </a:pPr>
            <a:r>
              <a:rPr lang="ru-RU" i="1" dirty="0" smtClean="0">
                <a:solidFill>
                  <a:srgbClr val="FF0000"/>
                </a:solidFill>
              </a:rPr>
              <a:t>Создать эффективные условия </a:t>
            </a:r>
            <a:r>
              <a:rPr lang="ru-RU" dirty="0" smtClean="0">
                <a:solidFill>
                  <a:srgbClr val="FF0000"/>
                </a:solidFill>
              </a:rPr>
              <a:t>для формирования лингвистических и коммуникативных компетентностей обучающихся с использованием современных образовательных технологий.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81075"/>
            <a:ext cx="8229600" cy="1371600"/>
          </a:xfrm>
        </p:spPr>
        <p:txBody>
          <a:bodyPr/>
          <a:lstStyle/>
          <a:p>
            <a:pPr algn="ctr" eaLnBrk="1" hangingPunct="1"/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 процесс филологического образования учащихся.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i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68638"/>
            <a:ext cx="8229600" cy="2798762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4000" dirty="0" smtClean="0"/>
              <a:t>	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Предмет исследования: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процесс формирования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культуроведческой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eaLnBrk="1" hangingPunct="1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лингвистической и коммуникативной компетентностей.</a:t>
            </a:r>
          </a:p>
          <a:p>
            <a:pPr eaLnBrk="1" hangingPunct="1">
              <a:buFont typeface="Wingdings" pitchFamily="2" charset="2"/>
              <a:buNone/>
            </a:pPr>
            <a:endParaRPr lang="ru-RU" sz="4000" i="1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/>
              <a:t>Задачи проекта: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435975" cy="4967287"/>
          </a:xfrm>
        </p:spPr>
        <p:txBody>
          <a:bodyPr/>
          <a:lstStyle/>
          <a:p>
            <a:pPr eaLnBrk="1" hangingPunct="1"/>
            <a:r>
              <a:rPr lang="ru-RU" sz="2400" b="1" i="1" dirty="0" smtClean="0">
                <a:solidFill>
                  <a:schemeClr val="bg2"/>
                </a:solidFill>
              </a:rPr>
              <a:t>Совершенствовать методический уровень использования современных образовательных технологий;</a:t>
            </a:r>
          </a:p>
          <a:p>
            <a:pPr eaLnBrk="1" hangingPunct="1"/>
            <a:r>
              <a:rPr lang="ru-RU" sz="2400" b="1" i="1" dirty="0" smtClean="0">
                <a:solidFill>
                  <a:schemeClr val="bg2"/>
                </a:solidFill>
              </a:rPr>
              <a:t>Осуществлять мониторинг саморазвития учащихся с дальнейшей коррекцией деятельности;</a:t>
            </a:r>
          </a:p>
          <a:p>
            <a:pPr eaLnBrk="1" hangingPunct="1"/>
            <a:r>
              <a:rPr lang="ru-RU" sz="2400" b="1" i="1" dirty="0" smtClean="0">
                <a:solidFill>
                  <a:schemeClr val="bg2"/>
                </a:solidFill>
              </a:rPr>
              <a:t>Создавать условия для раскрытия индивидуальных способностей и развивать творческий потенциал обучающихся;</a:t>
            </a:r>
          </a:p>
          <a:p>
            <a:pPr eaLnBrk="1" hangingPunct="1"/>
            <a:r>
              <a:rPr lang="ru-RU" sz="2400" b="1" i="1" dirty="0" smtClean="0">
                <a:solidFill>
                  <a:schemeClr val="bg2"/>
                </a:solidFill>
              </a:rPr>
              <a:t>Проанализировать эффективность созданных условий путем применения данных технологий.</a:t>
            </a:r>
          </a:p>
          <a:p>
            <a:pPr eaLnBrk="1" hangingPunct="1">
              <a:buNone/>
            </a:pPr>
            <a:endParaRPr lang="ru-RU" sz="2400" b="1" i="1" dirty="0" smtClean="0">
              <a:solidFill>
                <a:schemeClr val="bg2"/>
              </a:solidFill>
            </a:endParaRPr>
          </a:p>
          <a:p>
            <a:pPr eaLnBrk="1" hangingPunct="1"/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Методы исследования: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3886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ru-RU" sz="2400" b="1" i="1" dirty="0" smtClean="0">
                <a:solidFill>
                  <a:schemeClr val="bg2"/>
                </a:solidFill>
              </a:rPr>
              <a:t>анализ проблемы исследования;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sz="2400" b="1" i="1" dirty="0" smtClean="0">
                <a:solidFill>
                  <a:schemeClr val="bg2"/>
                </a:solidFill>
              </a:rPr>
              <a:t>изучение психолого-педагогической, методической литературы;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sz="2400" b="1" i="1" dirty="0" smtClean="0">
                <a:solidFill>
                  <a:schemeClr val="bg2"/>
                </a:solidFill>
              </a:rPr>
              <a:t>проектирование педагогического эксперимента;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sz="2400" b="1" i="1" dirty="0" smtClean="0">
                <a:solidFill>
                  <a:schemeClr val="bg2"/>
                </a:solidFill>
              </a:rPr>
              <a:t>диагностика: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dirty="0" smtClean="0">
                <a:solidFill>
                  <a:schemeClr val="bg2"/>
                </a:solidFill>
              </a:rPr>
              <a:t>1)обобщение;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dirty="0" smtClean="0">
                <a:solidFill>
                  <a:schemeClr val="bg2"/>
                </a:solidFill>
              </a:rPr>
              <a:t>2)сравнение;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dirty="0" smtClean="0">
                <a:solidFill>
                  <a:schemeClr val="bg2"/>
                </a:solidFill>
              </a:rPr>
              <a:t>3)анкетирование;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dirty="0" smtClean="0">
                <a:solidFill>
                  <a:schemeClr val="bg2"/>
                </a:solidFill>
              </a:rPr>
              <a:t>4)тестирование;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sz="2400" b="1" i="1" dirty="0" smtClean="0">
                <a:solidFill>
                  <a:schemeClr val="bg2"/>
                </a:solidFill>
              </a:rPr>
              <a:t>обобщение полученных результатов;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sz="2400" b="1" i="1" dirty="0" smtClean="0">
                <a:solidFill>
                  <a:schemeClr val="bg2"/>
                </a:solidFill>
              </a:rPr>
              <a:t>подведение итогов.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ru-RU" sz="2400" b="1" i="1" dirty="0" smtClean="0">
              <a:solidFill>
                <a:schemeClr val="bg2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ru-RU" sz="2400" b="1" i="1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/>
              <a:t>Ожидаемые результаты: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569325" cy="47529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i="1" dirty="0" smtClean="0">
                <a:solidFill>
                  <a:schemeClr val="bg2"/>
                </a:solidFill>
              </a:rPr>
              <a:t>высокий уровень </a:t>
            </a:r>
            <a:r>
              <a:rPr lang="ru-RU" sz="2000" b="1" i="1" dirty="0" err="1" smtClean="0">
                <a:solidFill>
                  <a:schemeClr val="bg2"/>
                </a:solidFill>
              </a:rPr>
              <a:t>сформированности</a:t>
            </a:r>
            <a:r>
              <a:rPr lang="ru-RU" sz="2000" b="1" i="1" dirty="0" smtClean="0">
                <a:solidFill>
                  <a:schemeClr val="bg2"/>
                </a:solidFill>
              </a:rPr>
              <a:t> коммуникативной компетенции;</a:t>
            </a:r>
          </a:p>
          <a:p>
            <a:pPr eaLnBrk="1" hangingPunct="1">
              <a:lnSpc>
                <a:spcPct val="80000"/>
              </a:lnSpc>
            </a:pPr>
            <a:endParaRPr lang="ru-RU" sz="2000" b="1" i="1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i="1" dirty="0" smtClean="0">
                <a:solidFill>
                  <a:schemeClr val="bg2"/>
                </a:solidFill>
              </a:rPr>
              <a:t>повышение интереса к русскому языку и литературе и развитие мотивов учебной деятельности;</a:t>
            </a:r>
          </a:p>
          <a:p>
            <a:pPr eaLnBrk="1" hangingPunct="1">
              <a:lnSpc>
                <a:spcPct val="80000"/>
              </a:lnSpc>
            </a:pPr>
            <a:endParaRPr lang="ru-RU" sz="2000" b="1" i="1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i="1" dirty="0" smtClean="0">
                <a:solidFill>
                  <a:schemeClr val="bg2"/>
                </a:solidFill>
              </a:rPr>
              <a:t>прочное  усвоение знаний, повышение результативности обучения;</a:t>
            </a:r>
          </a:p>
          <a:p>
            <a:pPr eaLnBrk="1" hangingPunct="1">
              <a:lnSpc>
                <a:spcPct val="80000"/>
              </a:lnSpc>
            </a:pPr>
            <a:endParaRPr lang="ru-RU" sz="2000" b="1" i="1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i="1" dirty="0" smtClean="0">
                <a:solidFill>
                  <a:schemeClr val="bg2"/>
                </a:solidFill>
              </a:rPr>
              <a:t>умение создавать обучающимися исследовательские и проектные работы, презентации;</a:t>
            </a:r>
          </a:p>
          <a:p>
            <a:pPr eaLnBrk="1" hangingPunct="1">
              <a:lnSpc>
                <a:spcPct val="80000"/>
              </a:lnSpc>
            </a:pPr>
            <a:endParaRPr lang="ru-RU" sz="2000" b="1" i="1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i="1" dirty="0" smtClean="0">
                <a:solidFill>
                  <a:schemeClr val="bg2"/>
                </a:solidFill>
              </a:rPr>
              <a:t>активизация творческой деятельности – желание участвовать в различных творческих конкурсах</a:t>
            </a:r>
          </a:p>
          <a:p>
            <a:pPr eaLnBrk="1" hangingPunct="1">
              <a:lnSpc>
                <a:spcPct val="80000"/>
              </a:lnSpc>
            </a:pPr>
            <a:endParaRPr lang="ru-RU" sz="2000" b="1" i="1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19"/>
          <p:cNvSpPr>
            <a:spLocks noChangeShapeType="1"/>
          </p:cNvSpPr>
          <p:nvPr/>
        </p:nvSpPr>
        <p:spPr bwMode="auto">
          <a:xfrm>
            <a:off x="2771775" y="2349500"/>
            <a:ext cx="576263" cy="2159000"/>
          </a:xfrm>
          <a:prstGeom prst="line">
            <a:avLst/>
          </a:prstGeom>
          <a:noFill/>
          <a:ln w="57150" cmpd="thickThin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79" name="Line 20"/>
          <p:cNvSpPr>
            <a:spLocks noChangeShapeType="1"/>
          </p:cNvSpPr>
          <p:nvPr/>
        </p:nvSpPr>
        <p:spPr bwMode="auto">
          <a:xfrm flipH="1">
            <a:off x="2413000" y="2276475"/>
            <a:ext cx="214313" cy="2952750"/>
          </a:xfrm>
          <a:prstGeom prst="line">
            <a:avLst/>
          </a:prstGeom>
          <a:noFill/>
          <a:ln w="57150" cmpd="thickThin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9445" name="Oval 5"/>
          <p:cNvSpPr>
            <a:spLocks noChangeArrowheads="1"/>
          </p:cNvSpPr>
          <p:nvPr/>
        </p:nvSpPr>
        <p:spPr bwMode="auto">
          <a:xfrm>
            <a:off x="1000100" y="500042"/>
            <a:ext cx="3213125" cy="182723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rgbClr val="99FFCC"/>
              </a:gs>
              <a:gs pos="100000">
                <a:schemeClr val="accent1"/>
              </a:gs>
            </a:gsLst>
            <a:lin ang="5400000" scaled="1"/>
          </a:gradFill>
          <a:ln w="76200" cmpd="tri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chemeClr val="bg2"/>
                </a:solidFill>
                <a:latin typeface="Times New Roman Math" pitchFamily="18" charset="0"/>
              </a:rPr>
              <a:t>Современные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bg2"/>
                </a:solidFill>
                <a:latin typeface="Times New Roman Math" pitchFamily="18" charset="0"/>
              </a:rPr>
              <a:t> образовательные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bg2"/>
                </a:solidFill>
                <a:latin typeface="Times New Roman Math" pitchFamily="18" charset="0"/>
              </a:rPr>
              <a:t> технологии</a:t>
            </a:r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5508625" y="571480"/>
            <a:ext cx="3095625" cy="1684358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50000">
                <a:srgbClr val="FF9999"/>
              </a:gs>
              <a:gs pos="100000">
                <a:srgbClr val="FF00FF"/>
              </a:gs>
            </a:gsLst>
            <a:lin ang="5400000" scaled="1"/>
          </a:gradFill>
          <a:ln w="76200" cmpd="tri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 err="1">
                <a:solidFill>
                  <a:schemeClr val="bg2"/>
                </a:solidFill>
                <a:latin typeface="Times New Roman Math" pitchFamily="18" charset="0"/>
              </a:rPr>
              <a:t>Коммуникативно</a:t>
            </a:r>
            <a:r>
              <a:rPr lang="ru-RU" sz="1600" b="1" dirty="0">
                <a:solidFill>
                  <a:schemeClr val="bg2"/>
                </a:solidFill>
                <a:latin typeface="Times New Roman Math" pitchFamily="18" charset="0"/>
              </a:rPr>
              <a:t> -</a:t>
            </a:r>
          </a:p>
          <a:p>
            <a:pPr algn="ctr"/>
            <a:r>
              <a:rPr lang="ru-RU" sz="1600" b="1" dirty="0">
                <a:solidFill>
                  <a:schemeClr val="bg2"/>
                </a:solidFill>
                <a:latin typeface="Times New Roman Math" pitchFamily="18" charset="0"/>
              </a:rPr>
              <a:t>ориентированные задания</a:t>
            </a:r>
          </a:p>
        </p:txBody>
      </p:sp>
      <p:sp>
        <p:nvSpPr>
          <p:cNvPr id="24583" name="Oval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79388" y="2276475"/>
            <a:ext cx="1778000" cy="1562100"/>
          </a:xfrm>
          <a:prstGeom prst="ellipse">
            <a:avLst/>
          </a:prstGeom>
          <a:solidFill>
            <a:srgbClr val="99FFCC"/>
          </a:solidFill>
          <a:ln w="57150" cmpd="thickThin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Times New Roman Math" pitchFamily="18" charset="0"/>
              </a:rPr>
              <a:t>Технология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 Math" pitchFamily="18" charset="0"/>
              </a:rPr>
              <a:t>развития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 Math" pitchFamily="18" charset="0"/>
              </a:rPr>
              <a:t>критического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 Math" pitchFamily="18" charset="0"/>
              </a:rPr>
              <a:t>мышления</a:t>
            </a:r>
          </a:p>
        </p:txBody>
      </p:sp>
      <p:sp>
        <p:nvSpPr>
          <p:cNvPr id="24584" name="Oval 8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3779838" y="3644900"/>
            <a:ext cx="1778000" cy="1562100"/>
          </a:xfrm>
          <a:prstGeom prst="ellipse">
            <a:avLst/>
          </a:prstGeom>
          <a:solidFill>
            <a:srgbClr val="99FFCC"/>
          </a:solidFill>
          <a:ln w="57150" cmpd="thickThin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Times New Roman Math" pitchFamily="18" charset="0"/>
              </a:rPr>
              <a:t>Проектные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 Math" pitchFamily="18" charset="0"/>
              </a:rPr>
              <a:t>технологии</a:t>
            </a:r>
          </a:p>
        </p:txBody>
      </p:sp>
      <p:sp>
        <p:nvSpPr>
          <p:cNvPr id="189449" name="Oval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484438" y="2636838"/>
            <a:ext cx="1778000" cy="1562100"/>
          </a:xfrm>
          <a:prstGeom prst="ellipse">
            <a:avLst/>
          </a:prstGeom>
          <a:solidFill>
            <a:srgbClr val="99FFCC"/>
          </a:solidFill>
          <a:ln w="57150" cmpd="thickThin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600" dirty="0">
                <a:solidFill>
                  <a:srgbClr val="0066FF"/>
                </a:solidFill>
                <a:latin typeface="Times New Roman Math" pitchFamily="18" charset="0"/>
              </a:rPr>
              <a:t>Информационные </a:t>
            </a:r>
          </a:p>
          <a:p>
            <a:pPr algn="ctr">
              <a:defRPr/>
            </a:pPr>
            <a:r>
              <a:rPr lang="ru-RU" sz="1600" dirty="0" smtClean="0">
                <a:solidFill>
                  <a:srgbClr val="0066FF"/>
                </a:solidFill>
                <a:latin typeface="Times New Roman Math" pitchFamily="18" charset="0"/>
              </a:rPr>
              <a:t>технологии</a:t>
            </a:r>
            <a:endParaRPr lang="ru-RU" sz="1600" dirty="0">
              <a:solidFill>
                <a:srgbClr val="0066FF"/>
              </a:solidFill>
              <a:latin typeface="Times New Roman Math" pitchFamily="18" charset="0"/>
            </a:endParaRPr>
          </a:p>
        </p:txBody>
      </p:sp>
      <p:sp>
        <p:nvSpPr>
          <p:cNvPr id="24586" name="Oval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68313" y="3860800"/>
            <a:ext cx="1778000" cy="1562100"/>
          </a:xfrm>
          <a:prstGeom prst="ellipse">
            <a:avLst/>
          </a:prstGeom>
          <a:solidFill>
            <a:srgbClr val="99FFCC"/>
          </a:solidFill>
          <a:ln w="57150" cmpd="thickThin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Times New Roman Math" pitchFamily="18" charset="0"/>
              </a:rPr>
              <a:t>Исследовательская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 Math" pitchFamily="18" charset="0"/>
              </a:rPr>
              <a:t> деятельность</a:t>
            </a:r>
          </a:p>
        </p:txBody>
      </p:sp>
      <p:sp>
        <p:nvSpPr>
          <p:cNvPr id="24587" name="Oval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331913" y="5295900"/>
            <a:ext cx="1778000" cy="1562100"/>
          </a:xfrm>
          <a:prstGeom prst="ellipse">
            <a:avLst/>
          </a:prstGeom>
          <a:solidFill>
            <a:srgbClr val="99FFCC"/>
          </a:solidFill>
          <a:ln w="57150" cmpd="thickThin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Times New Roman Math" pitchFamily="18" charset="0"/>
              </a:rPr>
              <a:t>Блочное обучение </a:t>
            </a:r>
          </a:p>
        </p:txBody>
      </p:sp>
      <p:sp>
        <p:nvSpPr>
          <p:cNvPr id="24588" name="Oval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771775" y="4581525"/>
            <a:ext cx="1778000" cy="1562100"/>
          </a:xfrm>
          <a:prstGeom prst="ellipse">
            <a:avLst/>
          </a:prstGeom>
          <a:solidFill>
            <a:srgbClr val="99FFCC"/>
          </a:solidFill>
          <a:ln w="57150" cmpd="thickThin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Times New Roman Math" pitchFamily="18" charset="0"/>
              </a:rPr>
              <a:t>Технология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 Math" pitchFamily="18" charset="0"/>
              </a:rPr>
              <a:t> решения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 Math" pitchFamily="18" charset="0"/>
              </a:rPr>
              <a:t>изобретательских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 Math" pitchFamily="18" charset="0"/>
              </a:rPr>
              <a:t>задач</a:t>
            </a:r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H="1">
            <a:off x="3995738" y="1412875"/>
            <a:ext cx="576262" cy="2159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4572000" y="1412875"/>
            <a:ext cx="936625" cy="287338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H="1">
            <a:off x="1763713" y="2276475"/>
            <a:ext cx="215900" cy="215900"/>
          </a:xfrm>
          <a:prstGeom prst="line">
            <a:avLst/>
          </a:prstGeom>
          <a:noFill/>
          <a:ln w="57150" cmpd="thickThin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flipH="1">
            <a:off x="1835150" y="2276475"/>
            <a:ext cx="649288" cy="1657350"/>
          </a:xfrm>
          <a:prstGeom prst="line">
            <a:avLst/>
          </a:prstGeom>
          <a:noFill/>
          <a:ln w="57150" cmpd="thickThin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3348038" y="2276475"/>
            <a:ext cx="71437" cy="360363"/>
          </a:xfrm>
          <a:prstGeom prst="line">
            <a:avLst/>
          </a:prstGeom>
          <a:noFill/>
          <a:ln w="57150" cmpd="thickThin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3779838" y="2205038"/>
            <a:ext cx="720725" cy="1511300"/>
          </a:xfrm>
          <a:prstGeom prst="line">
            <a:avLst/>
          </a:prstGeom>
          <a:noFill/>
          <a:ln w="57150" cmpd="thickThin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95" name="Oval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929322" y="2214554"/>
            <a:ext cx="2519363" cy="6477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bg2"/>
                </a:solidFill>
                <a:latin typeface="Times New Roman Math" pitchFamily="18" charset="0"/>
              </a:rPr>
              <a:t>Выделение главных </a:t>
            </a:r>
          </a:p>
          <a:p>
            <a:pPr algn="ctr"/>
            <a:r>
              <a:rPr lang="ru-RU" sz="1400" b="1" dirty="0">
                <a:solidFill>
                  <a:schemeClr val="bg2"/>
                </a:solidFill>
                <a:latin typeface="Times New Roman Math" pitchFamily="18" charset="0"/>
              </a:rPr>
              <a:t>мыслей текста</a:t>
            </a:r>
          </a:p>
        </p:txBody>
      </p:sp>
      <p:sp>
        <p:nvSpPr>
          <p:cNvPr id="24596" name="Oval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940425" y="2781300"/>
            <a:ext cx="2519363" cy="576263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2"/>
                </a:solidFill>
                <a:latin typeface="Times New Roman Math" pitchFamily="18" charset="0"/>
              </a:rPr>
              <a:t>Прогнозирование </a:t>
            </a:r>
          </a:p>
        </p:txBody>
      </p:sp>
      <p:sp>
        <p:nvSpPr>
          <p:cNvPr id="24597" name="Oval 2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940425" y="3284538"/>
            <a:ext cx="2519363" cy="576262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2"/>
                </a:solidFill>
                <a:latin typeface="Times New Roman Math" pitchFamily="18" charset="0"/>
              </a:rPr>
              <a:t>Диалог с текстом</a:t>
            </a:r>
          </a:p>
        </p:txBody>
      </p:sp>
      <p:sp>
        <p:nvSpPr>
          <p:cNvPr id="24598" name="Oval 2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940425" y="3789363"/>
            <a:ext cx="2519363" cy="576262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2"/>
                </a:solidFill>
                <a:latin typeface="Times New Roman Math" pitchFamily="18" charset="0"/>
              </a:rPr>
              <a:t>Включение воображения</a:t>
            </a:r>
          </a:p>
        </p:txBody>
      </p:sp>
      <p:sp>
        <p:nvSpPr>
          <p:cNvPr id="24599" name="Oval 2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084888" y="4221163"/>
            <a:ext cx="2519362" cy="649287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2"/>
                </a:solidFill>
                <a:latin typeface="Times New Roman Math" pitchFamily="18" charset="0"/>
              </a:rPr>
              <a:t>Работа над сочинением</a:t>
            </a:r>
          </a:p>
        </p:txBody>
      </p:sp>
      <p:sp>
        <p:nvSpPr>
          <p:cNvPr id="24600" name="Oval 2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940425" y="4797425"/>
            <a:ext cx="2519363" cy="6477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2"/>
                </a:solidFill>
                <a:latin typeface="Times New Roman Math" pitchFamily="18" charset="0"/>
              </a:rPr>
              <a:t>Драматизация </a:t>
            </a:r>
          </a:p>
        </p:txBody>
      </p:sp>
      <p:sp>
        <p:nvSpPr>
          <p:cNvPr id="24601" name="Oval 27"/>
          <p:cNvSpPr>
            <a:spLocks noChangeArrowheads="1"/>
          </p:cNvSpPr>
          <p:nvPr/>
        </p:nvSpPr>
        <p:spPr bwMode="auto">
          <a:xfrm>
            <a:off x="6011863" y="5373688"/>
            <a:ext cx="2519362" cy="6477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2"/>
                </a:solidFill>
                <a:latin typeface="Times New Roman Math" pitchFamily="18" charset="0"/>
              </a:rPr>
              <a:t>Словесное рисование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5"/>
          <p:cNvSpPr>
            <a:spLocks noChangeShapeType="1"/>
          </p:cNvSpPr>
          <p:nvPr/>
        </p:nvSpPr>
        <p:spPr bwMode="auto">
          <a:xfrm>
            <a:off x="3708400" y="3429000"/>
            <a:ext cx="194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4211638" y="2924175"/>
            <a:ext cx="914400" cy="865188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2"/>
                </a:solidFill>
              </a:rPr>
              <a:t>методы</a:t>
            </a: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2771775" y="2924175"/>
            <a:ext cx="1223963" cy="865188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2"/>
                </a:solidFill>
              </a:rPr>
              <a:t>Устная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компетенция</a:t>
            </a: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5364163" y="2924175"/>
            <a:ext cx="1201737" cy="865188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2"/>
                </a:solidFill>
              </a:rPr>
              <a:t>Письменная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компетенция</a:t>
            </a:r>
          </a:p>
        </p:txBody>
      </p:sp>
      <p:sp>
        <p:nvSpPr>
          <p:cNvPr id="26630" name="Line 8"/>
          <p:cNvSpPr>
            <a:spLocks noChangeShapeType="1"/>
          </p:cNvSpPr>
          <p:nvPr/>
        </p:nvSpPr>
        <p:spPr bwMode="auto">
          <a:xfrm flipH="1">
            <a:off x="2484438" y="3429000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1" name="Line 9"/>
          <p:cNvSpPr>
            <a:spLocks noChangeShapeType="1"/>
          </p:cNvSpPr>
          <p:nvPr/>
        </p:nvSpPr>
        <p:spPr bwMode="auto">
          <a:xfrm>
            <a:off x="6588125" y="33575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2" name="Line 10"/>
          <p:cNvSpPr>
            <a:spLocks noChangeShapeType="1"/>
          </p:cNvSpPr>
          <p:nvPr/>
        </p:nvSpPr>
        <p:spPr bwMode="auto">
          <a:xfrm>
            <a:off x="2411413" y="765175"/>
            <a:ext cx="73025" cy="547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3" name="Line 11"/>
          <p:cNvSpPr>
            <a:spLocks noChangeShapeType="1"/>
          </p:cNvSpPr>
          <p:nvPr/>
        </p:nvSpPr>
        <p:spPr bwMode="auto">
          <a:xfrm>
            <a:off x="6804025" y="1412875"/>
            <a:ext cx="73025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4" name="Line 12"/>
          <p:cNvSpPr>
            <a:spLocks noChangeShapeType="1"/>
          </p:cNvSpPr>
          <p:nvPr/>
        </p:nvSpPr>
        <p:spPr bwMode="auto">
          <a:xfrm flipH="1">
            <a:off x="1692275" y="765175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5" name="Line 13"/>
          <p:cNvSpPr>
            <a:spLocks noChangeShapeType="1"/>
          </p:cNvSpPr>
          <p:nvPr/>
        </p:nvSpPr>
        <p:spPr bwMode="auto">
          <a:xfrm flipH="1">
            <a:off x="1692275" y="1700213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4"/>
          <p:cNvSpPr>
            <a:spLocks noChangeShapeType="1"/>
          </p:cNvSpPr>
          <p:nvPr/>
        </p:nvSpPr>
        <p:spPr bwMode="auto">
          <a:xfrm flipH="1">
            <a:off x="1692275" y="2708275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5"/>
          <p:cNvSpPr>
            <a:spLocks noChangeShapeType="1"/>
          </p:cNvSpPr>
          <p:nvPr/>
        </p:nvSpPr>
        <p:spPr bwMode="auto">
          <a:xfrm flipH="1">
            <a:off x="1692275" y="3573463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"/>
          <p:cNvSpPr>
            <a:spLocks noChangeShapeType="1"/>
          </p:cNvSpPr>
          <p:nvPr/>
        </p:nvSpPr>
        <p:spPr bwMode="auto">
          <a:xfrm flipH="1">
            <a:off x="1692275" y="4508500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7"/>
          <p:cNvSpPr>
            <a:spLocks noChangeShapeType="1"/>
          </p:cNvSpPr>
          <p:nvPr/>
        </p:nvSpPr>
        <p:spPr bwMode="auto">
          <a:xfrm flipH="1">
            <a:off x="1763713" y="5373688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8"/>
          <p:cNvSpPr>
            <a:spLocks noChangeShapeType="1"/>
          </p:cNvSpPr>
          <p:nvPr/>
        </p:nvSpPr>
        <p:spPr bwMode="auto">
          <a:xfrm flipH="1">
            <a:off x="1763713" y="6237288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Rectangle 19"/>
          <p:cNvSpPr>
            <a:spLocks noChangeArrowheads="1"/>
          </p:cNvSpPr>
          <p:nvPr/>
        </p:nvSpPr>
        <p:spPr bwMode="auto">
          <a:xfrm>
            <a:off x="250825" y="476250"/>
            <a:ext cx="1800225" cy="79216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2"/>
                </a:solidFill>
              </a:rPr>
              <a:t>Все формы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 учебного диалога</a:t>
            </a:r>
          </a:p>
        </p:txBody>
      </p:sp>
      <p:sp>
        <p:nvSpPr>
          <p:cNvPr id="26642" name="Rectangle 20"/>
          <p:cNvSpPr>
            <a:spLocks noChangeArrowheads="1"/>
          </p:cNvSpPr>
          <p:nvPr/>
        </p:nvSpPr>
        <p:spPr bwMode="auto">
          <a:xfrm>
            <a:off x="250825" y="5876925"/>
            <a:ext cx="1800225" cy="79216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2"/>
                </a:solidFill>
              </a:rPr>
              <a:t>Выступления 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в качестве 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ведущих</a:t>
            </a:r>
          </a:p>
        </p:txBody>
      </p:sp>
      <p:sp>
        <p:nvSpPr>
          <p:cNvPr id="26643" name="Rectangle 21"/>
          <p:cNvSpPr>
            <a:spLocks noChangeArrowheads="1"/>
          </p:cNvSpPr>
          <p:nvPr/>
        </p:nvSpPr>
        <p:spPr bwMode="auto">
          <a:xfrm>
            <a:off x="250825" y="5013325"/>
            <a:ext cx="1800225" cy="79216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2"/>
                </a:solidFill>
              </a:rPr>
              <a:t>Защита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 исследовательских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 работ</a:t>
            </a:r>
          </a:p>
        </p:txBody>
      </p:sp>
      <p:sp>
        <p:nvSpPr>
          <p:cNvPr id="26644" name="Rectangle 22"/>
          <p:cNvSpPr>
            <a:spLocks noChangeArrowheads="1"/>
          </p:cNvSpPr>
          <p:nvPr/>
        </p:nvSpPr>
        <p:spPr bwMode="auto">
          <a:xfrm>
            <a:off x="250825" y="4076700"/>
            <a:ext cx="1800225" cy="79216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>
                <a:solidFill>
                  <a:schemeClr val="bg2"/>
                </a:solidFill>
              </a:rPr>
              <a:t>Опросы, беседы, </a:t>
            </a:r>
          </a:p>
          <a:p>
            <a:pPr algn="ctr"/>
            <a:r>
              <a:rPr lang="ru-RU" sz="1200" b="1">
                <a:solidFill>
                  <a:schemeClr val="bg2"/>
                </a:solidFill>
              </a:rPr>
              <a:t>интервью, </a:t>
            </a:r>
          </a:p>
          <a:p>
            <a:pPr algn="ctr"/>
            <a:r>
              <a:rPr lang="ru-RU" sz="1200" b="1">
                <a:solidFill>
                  <a:schemeClr val="bg2"/>
                </a:solidFill>
              </a:rPr>
              <a:t>обсуждение, </a:t>
            </a:r>
          </a:p>
          <a:p>
            <a:pPr algn="ctr"/>
            <a:r>
              <a:rPr lang="ru-RU" sz="1200" b="1">
                <a:solidFill>
                  <a:schemeClr val="bg2"/>
                </a:solidFill>
              </a:rPr>
              <a:t>дискуссии, диспуты</a:t>
            </a:r>
          </a:p>
        </p:txBody>
      </p:sp>
      <p:sp>
        <p:nvSpPr>
          <p:cNvPr id="26645" name="Rectangle 23"/>
          <p:cNvSpPr>
            <a:spLocks noChangeArrowheads="1"/>
          </p:cNvSpPr>
          <p:nvPr/>
        </p:nvSpPr>
        <p:spPr bwMode="auto">
          <a:xfrm>
            <a:off x="250825" y="3213100"/>
            <a:ext cx="1800225" cy="79216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2"/>
                </a:solidFill>
              </a:rPr>
              <a:t>Учебные 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исследования и 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учебные проекты</a:t>
            </a:r>
          </a:p>
        </p:txBody>
      </p:sp>
      <p:sp>
        <p:nvSpPr>
          <p:cNvPr id="26646" name="Rectangle 24"/>
          <p:cNvSpPr>
            <a:spLocks noChangeArrowheads="1"/>
          </p:cNvSpPr>
          <p:nvPr/>
        </p:nvSpPr>
        <p:spPr bwMode="auto">
          <a:xfrm>
            <a:off x="250825" y="2349500"/>
            <a:ext cx="1800225" cy="79216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2"/>
                </a:solidFill>
              </a:rPr>
              <a:t>Ролевые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 и деловые игры</a:t>
            </a:r>
          </a:p>
        </p:txBody>
      </p:sp>
      <p:sp>
        <p:nvSpPr>
          <p:cNvPr id="26647" name="Rectangle 25"/>
          <p:cNvSpPr>
            <a:spLocks noChangeArrowheads="1"/>
          </p:cNvSpPr>
          <p:nvPr/>
        </p:nvSpPr>
        <p:spPr bwMode="auto">
          <a:xfrm>
            <a:off x="250825" y="1412875"/>
            <a:ext cx="1873250" cy="79216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2"/>
                </a:solidFill>
              </a:rPr>
              <a:t>Доклады 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и сообщения</a:t>
            </a:r>
          </a:p>
        </p:txBody>
      </p:sp>
      <p:sp>
        <p:nvSpPr>
          <p:cNvPr id="26648" name="Rectangle 26"/>
          <p:cNvSpPr>
            <a:spLocks noChangeArrowheads="1"/>
          </p:cNvSpPr>
          <p:nvPr/>
        </p:nvSpPr>
        <p:spPr bwMode="auto">
          <a:xfrm>
            <a:off x="7019925" y="692150"/>
            <a:ext cx="1873250" cy="1081088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2"/>
                </a:solidFill>
              </a:rPr>
              <a:t>Анкетирование 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или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 письменное 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интервью</a:t>
            </a:r>
          </a:p>
        </p:txBody>
      </p:sp>
      <p:sp>
        <p:nvSpPr>
          <p:cNvPr id="26649" name="Rectangle 27"/>
          <p:cNvSpPr>
            <a:spLocks noChangeArrowheads="1"/>
          </p:cNvSpPr>
          <p:nvPr/>
        </p:nvSpPr>
        <p:spPr bwMode="auto">
          <a:xfrm>
            <a:off x="7092950" y="2060575"/>
            <a:ext cx="1800225" cy="223202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2"/>
                </a:solidFill>
              </a:rPr>
              <a:t>Телекоммуника-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ционные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проекты. 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Размещение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 текстов на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Интернет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 форумах.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Электронная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 почта</a:t>
            </a:r>
          </a:p>
        </p:txBody>
      </p:sp>
      <p:sp>
        <p:nvSpPr>
          <p:cNvPr id="26650" name="Rectangle 28"/>
          <p:cNvSpPr>
            <a:spLocks noChangeArrowheads="1"/>
          </p:cNvSpPr>
          <p:nvPr/>
        </p:nvSpPr>
        <p:spPr bwMode="auto">
          <a:xfrm>
            <a:off x="7164388" y="4508500"/>
            <a:ext cx="1728787" cy="72072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2"/>
                </a:solidFill>
              </a:rPr>
              <a:t>Заметки,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статьи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 в СМИ</a:t>
            </a:r>
          </a:p>
        </p:txBody>
      </p:sp>
      <p:sp>
        <p:nvSpPr>
          <p:cNvPr id="26651" name="Rectangle 29"/>
          <p:cNvSpPr>
            <a:spLocks noChangeArrowheads="1"/>
          </p:cNvSpPr>
          <p:nvPr/>
        </p:nvSpPr>
        <p:spPr bwMode="auto">
          <a:xfrm>
            <a:off x="7235825" y="5516563"/>
            <a:ext cx="1657350" cy="115252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2"/>
                </a:solidFill>
              </a:rPr>
              <a:t>Рецензирование 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текстов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различных 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стилей и жанров</a:t>
            </a:r>
          </a:p>
        </p:txBody>
      </p:sp>
      <p:sp>
        <p:nvSpPr>
          <p:cNvPr id="26652" name="Line 30"/>
          <p:cNvSpPr>
            <a:spLocks noChangeShapeType="1"/>
          </p:cNvSpPr>
          <p:nvPr/>
        </p:nvSpPr>
        <p:spPr bwMode="auto">
          <a:xfrm>
            <a:off x="6804025" y="14128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31"/>
          <p:cNvSpPr>
            <a:spLocks noChangeShapeType="1"/>
          </p:cNvSpPr>
          <p:nvPr/>
        </p:nvSpPr>
        <p:spPr bwMode="auto">
          <a:xfrm>
            <a:off x="6804025" y="33575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32"/>
          <p:cNvSpPr>
            <a:spLocks noChangeShapeType="1"/>
          </p:cNvSpPr>
          <p:nvPr/>
        </p:nvSpPr>
        <p:spPr bwMode="auto">
          <a:xfrm>
            <a:off x="6877050" y="486886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33"/>
          <p:cNvSpPr>
            <a:spLocks noChangeShapeType="1"/>
          </p:cNvSpPr>
          <p:nvPr/>
        </p:nvSpPr>
        <p:spPr bwMode="auto">
          <a:xfrm>
            <a:off x="6877050" y="6308725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Text Box 35"/>
          <p:cNvSpPr txBox="1">
            <a:spLocks noChangeArrowheads="1"/>
          </p:cNvSpPr>
          <p:nvPr/>
        </p:nvSpPr>
        <p:spPr bwMode="auto">
          <a:xfrm>
            <a:off x="2843213" y="930275"/>
            <a:ext cx="3457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102794</TotalTime>
  <Words>1558</Words>
  <Application>Microsoft Office PowerPoint</Application>
  <PresentationFormat>Экран (4:3)</PresentationFormat>
  <Paragraphs>315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Пиксел</vt:lpstr>
      <vt:lpstr>Слайд 1</vt:lpstr>
      <vt:lpstr>Актуальность </vt:lpstr>
      <vt:lpstr>Цель проекта</vt:lpstr>
      <vt:lpstr>Объект исследования: процесс филологического образования учащихся. </vt:lpstr>
      <vt:lpstr>Задачи проекта:</vt:lpstr>
      <vt:lpstr>Методы исследования:</vt:lpstr>
      <vt:lpstr>Ожидаемые результаты:</vt:lpstr>
      <vt:lpstr>Слайд 8</vt:lpstr>
      <vt:lpstr>Слайд 9</vt:lpstr>
      <vt:lpstr>Слайд 10</vt:lpstr>
      <vt:lpstr>Результаты анкетирования  «Мотивы к изучению литературы».</vt:lpstr>
      <vt:lpstr>Результаты анкетирования  «Мотивы к изучению русского языка» </vt:lpstr>
      <vt:lpstr>Слайд 13</vt:lpstr>
      <vt:lpstr>Слайд 14</vt:lpstr>
      <vt:lpstr>Систематизирован теоретический и практический материал «Формирование коммуникативных компетенций на уроках русского языка и литературы»</vt:lpstr>
      <vt:lpstr>Результаты участия обучающихся во всероссийской игре – конкурсе   «Русский медвежонок» </vt:lpstr>
      <vt:lpstr>Итоговая успеваемость  и качество знаний учащихся по русскому языку и литературе </vt:lpstr>
      <vt:lpstr>Внеурочная деятельность</vt:lpstr>
      <vt:lpstr>Результаты внеурочной деятельности обучающихся по учебному предмету:</vt:lpstr>
      <vt:lpstr>  Результатами деятельности охотно делюсь с коллегами. Обобщение и распространение собственного педагогического опыта проводила на заседаниях школьного методического объединения учителей гуманитарного цикла, педагогических советах, участвую в семинарах городского методического объединения для учителей русского языка и литературы при МБУ ИМЦ. </vt:lpstr>
      <vt:lpstr> Чтобы иметь право учить,   надо постоянно учиться самому… </vt:lpstr>
      <vt:lpstr>Работа в качестве учителя и классного руководителя направлена на то, чтобы создать максимально благоприятные условия для каждого ребенка</vt:lpstr>
      <vt:lpstr>Участник школьного конкурса проектов классных руководителей по проблемам воспитания (проект развития творческих способностей учащихся)</vt:lpstr>
      <vt:lpstr>Ссылка на мой сайт http://nsportal.ru/denisova-tanya</vt:lpstr>
      <vt:lpstr>Результатом своей деятельности  считаю:</vt:lpstr>
      <vt:lpstr>Задачи на следующий  межаттестационный период</vt:lpstr>
      <vt:lpstr>Информационные ресурсы:</vt:lpstr>
      <vt:lpstr>Спасибо за внимание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214</cp:revision>
  <dcterms:created xsi:type="dcterms:W3CDTF">2003-01-01T07:14:54Z</dcterms:created>
  <dcterms:modified xsi:type="dcterms:W3CDTF">2015-03-25T04:13:29Z</dcterms:modified>
</cp:coreProperties>
</file>