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2" r:id="rId2"/>
    <p:sldId id="278" r:id="rId3"/>
    <p:sldId id="279" r:id="rId4"/>
    <p:sldId id="303" r:id="rId5"/>
    <p:sldId id="304" r:id="rId6"/>
    <p:sldId id="297" r:id="rId7"/>
    <p:sldId id="300" r:id="rId8"/>
    <p:sldId id="283" r:id="rId9"/>
    <p:sldId id="284" r:id="rId10"/>
    <p:sldId id="285" r:id="rId11"/>
    <p:sldId id="286" r:id="rId12"/>
    <p:sldId id="298" r:id="rId13"/>
    <p:sldId id="301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4" autoAdjust="0"/>
    <p:restoredTop sz="94660"/>
  </p:normalViewPr>
  <p:slideViewPr>
    <p:cSldViewPr>
      <p:cViewPr varScale="1">
        <p:scale>
          <a:sx n="38" d="100"/>
          <a:sy n="38" d="100"/>
        </p:scale>
        <p:origin x="-141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ru-RU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8933E1C-89BD-4406-B432-B18384184E2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18823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6770-D457-47AB-B712-6E87EADD73FB}" type="datetimeFigureOut">
              <a:rPr lang="ru-RU" smtClean="0"/>
              <a:t>09.12.2014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FE2B1-7505-4C7A-BAA7-B05F93C050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615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9" name="Object 67"/>
          <p:cNvGraphicFramePr>
            <a:graphicFrameLocks noChangeAspect="1"/>
          </p:cNvGraphicFramePr>
          <p:nvPr/>
        </p:nvGraphicFramePr>
        <p:xfrm>
          <a:off x="0" y="0"/>
          <a:ext cx="5029200" cy="587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Image" r:id="rId3" imgW="7415873" imgH="7225397" progId="Photoshop.Image.7">
                  <p:embed/>
                </p:oleObj>
              </mc:Choice>
              <mc:Fallback>
                <p:oleObj name="Image" r:id="rId3" imgW="7415873" imgH="7225397" progId="Photoshop.Image.7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029200" cy="587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0" name="Freeform 58"/>
          <p:cNvSpPr>
            <a:spLocks/>
          </p:cNvSpPr>
          <p:nvPr/>
        </p:nvSpPr>
        <p:spPr bwMode="gray">
          <a:xfrm>
            <a:off x="0" y="4483100"/>
            <a:ext cx="4122738" cy="2368550"/>
          </a:xfrm>
          <a:custGeom>
            <a:avLst/>
            <a:gdLst>
              <a:gd name="T0" fmla="*/ 0 w 2597"/>
              <a:gd name="T1" fmla="*/ 489 h 1492"/>
              <a:gd name="T2" fmla="*/ 1328 w 2597"/>
              <a:gd name="T3" fmla="*/ 840 h 1492"/>
              <a:gd name="T4" fmla="*/ 2488 w 2597"/>
              <a:gd name="T5" fmla="*/ 0 h 1492"/>
              <a:gd name="T6" fmla="*/ 1712 w 2597"/>
              <a:gd name="T7" fmla="*/ 1124 h 1492"/>
              <a:gd name="T8" fmla="*/ 636 w 2597"/>
              <a:gd name="T9" fmla="*/ 1492 h 1492"/>
              <a:gd name="T10" fmla="*/ 1 w 2597"/>
              <a:gd name="T11" fmla="*/ 1492 h 1492"/>
              <a:gd name="T12" fmla="*/ 0 w 2597"/>
              <a:gd name="T13" fmla="*/ 489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97" h="1492">
                <a:moveTo>
                  <a:pt x="0" y="489"/>
                </a:moveTo>
                <a:cubicBezTo>
                  <a:pt x="247" y="671"/>
                  <a:pt x="632" y="920"/>
                  <a:pt x="1328" y="840"/>
                </a:cubicBezTo>
                <a:cubicBezTo>
                  <a:pt x="2024" y="760"/>
                  <a:pt x="2360" y="131"/>
                  <a:pt x="2488" y="0"/>
                </a:cubicBezTo>
                <a:cubicBezTo>
                  <a:pt x="2597" y="53"/>
                  <a:pt x="1792" y="1068"/>
                  <a:pt x="1712" y="1124"/>
                </a:cubicBezTo>
                <a:cubicBezTo>
                  <a:pt x="1632" y="1180"/>
                  <a:pt x="921" y="1431"/>
                  <a:pt x="636" y="1492"/>
                </a:cubicBezTo>
                <a:lnTo>
                  <a:pt x="1" y="1492"/>
                </a:lnTo>
                <a:lnTo>
                  <a:pt x="0" y="489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24314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1" name="Freeform 59"/>
          <p:cNvSpPr>
            <a:spLocks/>
          </p:cNvSpPr>
          <p:nvPr/>
        </p:nvSpPr>
        <p:spPr bwMode="gray">
          <a:xfrm>
            <a:off x="-12700" y="4149725"/>
            <a:ext cx="4152900" cy="2708275"/>
          </a:xfrm>
          <a:custGeom>
            <a:avLst/>
            <a:gdLst>
              <a:gd name="T0" fmla="*/ 0 w 2576"/>
              <a:gd name="T1" fmla="*/ 1688 h 1688"/>
              <a:gd name="T2" fmla="*/ 0 w 2576"/>
              <a:gd name="T3" fmla="*/ 1112 h 1688"/>
              <a:gd name="T4" fmla="*/ 2576 w 2576"/>
              <a:gd name="T5" fmla="*/ 0 h 1688"/>
              <a:gd name="T6" fmla="*/ 2135 w 2576"/>
              <a:gd name="T7" fmla="*/ 826 h 1688"/>
              <a:gd name="T8" fmla="*/ 635 w 2576"/>
              <a:gd name="T9" fmla="*/ 1688 h 1688"/>
              <a:gd name="T10" fmla="*/ 0 w 2576"/>
              <a:gd name="T11" fmla="*/ 1688 h 1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6" h="1688">
                <a:moveTo>
                  <a:pt x="0" y="1688"/>
                </a:moveTo>
                <a:lnTo>
                  <a:pt x="0" y="1112"/>
                </a:lnTo>
                <a:cubicBezTo>
                  <a:pt x="1960" y="1464"/>
                  <a:pt x="2419" y="304"/>
                  <a:pt x="2576" y="0"/>
                </a:cubicBezTo>
                <a:lnTo>
                  <a:pt x="2135" y="826"/>
                </a:lnTo>
                <a:cubicBezTo>
                  <a:pt x="1618" y="1315"/>
                  <a:pt x="1286" y="1456"/>
                  <a:pt x="635" y="1688"/>
                </a:cubicBezTo>
                <a:lnTo>
                  <a:pt x="0" y="1688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2" name="Freeform 60"/>
          <p:cNvSpPr>
            <a:spLocks/>
          </p:cNvSpPr>
          <p:nvPr/>
        </p:nvSpPr>
        <p:spPr bwMode="white">
          <a:xfrm>
            <a:off x="2271713" y="-9525"/>
            <a:ext cx="6892925" cy="6880225"/>
          </a:xfrm>
          <a:custGeom>
            <a:avLst/>
            <a:gdLst>
              <a:gd name="T0" fmla="*/ 148 w 4362"/>
              <a:gd name="T1" fmla="*/ 0 h 4342"/>
              <a:gd name="T2" fmla="*/ 561 w 4362"/>
              <a:gd name="T3" fmla="*/ 193 h 4342"/>
              <a:gd name="T4" fmla="*/ 943 w 4362"/>
              <a:gd name="T5" fmla="*/ 501 h 4342"/>
              <a:gd name="T6" fmla="*/ 1221 w 4362"/>
              <a:gd name="T7" fmla="*/ 967 h 4342"/>
              <a:gd name="T8" fmla="*/ 1413 w 4362"/>
              <a:gd name="T9" fmla="*/ 1630 h 4342"/>
              <a:gd name="T10" fmla="*/ 1290 w 4362"/>
              <a:gd name="T11" fmla="*/ 2660 h 4342"/>
              <a:gd name="T12" fmla="*/ 0 w 4362"/>
              <a:gd name="T13" fmla="*/ 4342 h 4342"/>
              <a:gd name="T14" fmla="*/ 4349 w 4362"/>
              <a:gd name="T15" fmla="*/ 4342 h 4342"/>
              <a:gd name="T16" fmla="*/ 4362 w 4362"/>
              <a:gd name="T17" fmla="*/ 7 h 4342"/>
              <a:gd name="T18" fmla="*/ 148 w 4362"/>
              <a:gd name="T19" fmla="*/ 0 h 4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362" h="4342">
                <a:moveTo>
                  <a:pt x="148" y="0"/>
                </a:moveTo>
                <a:lnTo>
                  <a:pt x="561" y="193"/>
                </a:lnTo>
                <a:lnTo>
                  <a:pt x="943" y="501"/>
                </a:lnTo>
                <a:lnTo>
                  <a:pt x="1221" y="967"/>
                </a:lnTo>
                <a:lnTo>
                  <a:pt x="1413" y="1630"/>
                </a:lnTo>
                <a:lnTo>
                  <a:pt x="1290" y="2660"/>
                </a:lnTo>
                <a:lnTo>
                  <a:pt x="0" y="4342"/>
                </a:lnTo>
                <a:lnTo>
                  <a:pt x="4349" y="4342"/>
                </a:lnTo>
                <a:lnTo>
                  <a:pt x="4362" y="7"/>
                </a:lnTo>
                <a:lnTo>
                  <a:pt x="148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58674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 alt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34290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5606C21D-DF7C-4C45-8026-AB3894FCC592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7391400" y="5867400"/>
            <a:ext cx="13843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altLang="ru-RU" sz="2800" b="1" i="1">
                <a:solidFill>
                  <a:schemeClr val="bg1"/>
                </a:solidFill>
              </a:rPr>
              <a:t>LOGO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4724400" y="2362200"/>
            <a:ext cx="4267200" cy="1219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defRPr sz="4000" b="0" i="1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125" name="Text Box 53"/>
          <p:cNvSpPr txBox="1">
            <a:spLocks noChangeArrowheads="1"/>
          </p:cNvSpPr>
          <p:nvPr/>
        </p:nvSpPr>
        <p:spPr bwMode="black">
          <a:xfrm>
            <a:off x="5562600" y="457200"/>
            <a:ext cx="3276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ru-RU" sz="1600" i="1">
                <a:solidFill>
                  <a:schemeClr val="folHlink"/>
                </a:solidFill>
              </a:rPr>
              <a:t>“ Add your company slogan ”</a:t>
            </a:r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White">
          <a:xfrm>
            <a:off x="4284663" y="3933825"/>
            <a:ext cx="4875212" cy="43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135" name="Line 63"/>
          <p:cNvSpPr>
            <a:spLocks noChangeShapeType="1"/>
          </p:cNvSpPr>
          <p:nvPr/>
        </p:nvSpPr>
        <p:spPr bwMode="grayWhite">
          <a:xfrm>
            <a:off x="4284663" y="39338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6" name="Line 64"/>
          <p:cNvSpPr>
            <a:spLocks noChangeShapeType="1"/>
          </p:cNvSpPr>
          <p:nvPr/>
        </p:nvSpPr>
        <p:spPr bwMode="grayWhite">
          <a:xfrm>
            <a:off x="4284663" y="4365625"/>
            <a:ext cx="4859337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33" name="Freeform 61"/>
          <p:cNvSpPr>
            <a:spLocks/>
          </p:cNvSpPr>
          <p:nvPr/>
        </p:nvSpPr>
        <p:spPr bwMode="gray">
          <a:xfrm>
            <a:off x="965200" y="-11113"/>
            <a:ext cx="3822700" cy="6881813"/>
          </a:xfrm>
          <a:custGeom>
            <a:avLst/>
            <a:gdLst>
              <a:gd name="T0" fmla="*/ 858 w 2408"/>
              <a:gd name="T1" fmla="*/ 0 h 4335"/>
              <a:gd name="T2" fmla="*/ 1984 w 2408"/>
              <a:gd name="T3" fmla="*/ 2583 h 4335"/>
              <a:gd name="T4" fmla="*/ 0 w 2408"/>
              <a:gd name="T5" fmla="*/ 4327 h 4335"/>
              <a:gd name="T6" fmla="*/ 1208 w 2408"/>
              <a:gd name="T7" fmla="*/ 4335 h 4335"/>
              <a:gd name="T8" fmla="*/ 2272 w 2408"/>
              <a:gd name="T9" fmla="*/ 2567 h 4335"/>
              <a:gd name="T10" fmla="*/ 998 w 2408"/>
              <a:gd name="T11" fmla="*/ 3 h 4335"/>
              <a:gd name="T12" fmla="*/ 858 w 2408"/>
              <a:gd name="T13" fmla="*/ 0 h 4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08" h="4335">
                <a:moveTo>
                  <a:pt x="858" y="0"/>
                </a:moveTo>
                <a:cubicBezTo>
                  <a:pt x="2020" y="270"/>
                  <a:pt x="2408" y="1631"/>
                  <a:pt x="1984" y="2583"/>
                </a:cubicBezTo>
                <a:cubicBezTo>
                  <a:pt x="1560" y="3535"/>
                  <a:pt x="880" y="3976"/>
                  <a:pt x="0" y="4327"/>
                </a:cubicBezTo>
                <a:lnTo>
                  <a:pt x="1208" y="4335"/>
                </a:lnTo>
                <a:cubicBezTo>
                  <a:pt x="1520" y="4079"/>
                  <a:pt x="2144" y="3343"/>
                  <a:pt x="2272" y="2567"/>
                </a:cubicBezTo>
                <a:cubicBezTo>
                  <a:pt x="2400" y="1791"/>
                  <a:pt x="2278" y="419"/>
                  <a:pt x="998" y="3"/>
                </a:cubicBezTo>
                <a:lnTo>
                  <a:pt x="858" y="0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27451"/>
                  <a:invGamma/>
                </a:schemeClr>
              </a:gs>
              <a:gs pos="100000">
                <a:schemeClr val="folHlink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4724400" y="3962400"/>
            <a:ext cx="41910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DAA5F-5842-4A61-8690-BEAB7C61F79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90880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D7D9B6-B547-4601-BD86-3D9F9C055F5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6423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848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81600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62725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934200" y="6591300"/>
            <a:ext cx="19050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756025" y="6551613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FEF8DCC2-E1D8-44ED-96C5-FACF9D8C699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348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F4442-A4CA-4976-9B00-BE5C9BBBD8D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608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C5FC8E-C101-40DD-8419-A8A4F43A7EF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06326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9934C-E245-4545-97F2-9E8220564A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2499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B4E39-BB80-46DD-9FE8-B5E9BEAEE2C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71823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83581-9214-414F-B026-1D5ABCDF4FC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12096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B2AF7-7C2A-4625-B969-1EE7DBCD3E6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8968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52D35-20B0-43E0-A31E-6AD8AA4BBB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2397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ABB23-A198-44FF-A153-C1B85FD64D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591651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9" name="Object 105"/>
          <p:cNvGraphicFramePr>
            <a:graphicFrameLocks noChangeAspect="1"/>
          </p:cNvGraphicFramePr>
          <p:nvPr/>
        </p:nvGraphicFramePr>
        <p:xfrm>
          <a:off x="0" y="0"/>
          <a:ext cx="9144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name="Image" r:id="rId15" imgW="11034921" imgH="1130159" progId="Photoshop.Image.7">
                  <p:embed/>
                </p:oleObj>
              </mc:Choice>
              <mc:Fallback>
                <p:oleObj name="Image" r:id="rId15" imgW="11034921" imgH="1130159" progId="Photoshop.Image.7">
                  <p:embed/>
                  <p:pic>
                    <p:nvPicPr>
                      <p:cNvPr id="0" name="Object 1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3" name="Freeform 99"/>
          <p:cNvSpPr>
            <a:spLocks/>
          </p:cNvSpPr>
          <p:nvPr/>
        </p:nvSpPr>
        <p:spPr bwMode="gray">
          <a:xfrm>
            <a:off x="-1588" y="6413500"/>
            <a:ext cx="4205288" cy="444500"/>
          </a:xfrm>
          <a:custGeom>
            <a:avLst/>
            <a:gdLst>
              <a:gd name="T0" fmla="*/ 2649 w 2649"/>
              <a:gd name="T1" fmla="*/ 280 h 280"/>
              <a:gd name="T2" fmla="*/ 1337 w 2649"/>
              <a:gd name="T3" fmla="*/ 184 h 280"/>
              <a:gd name="T4" fmla="*/ 1 w 2649"/>
              <a:gd name="T5" fmla="*/ 0 h 280"/>
              <a:gd name="T6" fmla="*/ 0 w 2649"/>
              <a:gd name="T7" fmla="*/ 279 h 280"/>
              <a:gd name="T8" fmla="*/ 2649 w 2649"/>
              <a:gd name="T9" fmla="*/ 280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49" h="280">
                <a:moveTo>
                  <a:pt x="2649" y="280"/>
                </a:moveTo>
                <a:cubicBezTo>
                  <a:pt x="2211" y="248"/>
                  <a:pt x="2061" y="246"/>
                  <a:pt x="1337" y="184"/>
                </a:cubicBezTo>
                <a:cubicBezTo>
                  <a:pt x="610" y="123"/>
                  <a:pt x="9" y="0"/>
                  <a:pt x="1" y="0"/>
                </a:cubicBezTo>
                <a:lnTo>
                  <a:pt x="0" y="279"/>
                </a:lnTo>
                <a:lnTo>
                  <a:pt x="2649" y="28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4" name="Freeform 100"/>
          <p:cNvSpPr>
            <a:spLocks/>
          </p:cNvSpPr>
          <p:nvPr/>
        </p:nvSpPr>
        <p:spPr bwMode="gray">
          <a:xfrm>
            <a:off x="4932363" y="6337300"/>
            <a:ext cx="4211637" cy="520700"/>
          </a:xfrm>
          <a:custGeom>
            <a:avLst/>
            <a:gdLst>
              <a:gd name="T0" fmla="*/ 0 w 2653"/>
              <a:gd name="T1" fmla="*/ 328 h 328"/>
              <a:gd name="T2" fmla="*/ 1321 w 2653"/>
              <a:gd name="T3" fmla="*/ 224 h 328"/>
              <a:gd name="T4" fmla="*/ 2653 w 2653"/>
              <a:gd name="T5" fmla="*/ 0 h 328"/>
              <a:gd name="T6" fmla="*/ 2653 w 2653"/>
              <a:gd name="T7" fmla="*/ 328 h 328"/>
              <a:gd name="T8" fmla="*/ 0 w 2653"/>
              <a:gd name="T9" fmla="*/ 328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3" h="328">
                <a:moveTo>
                  <a:pt x="0" y="328"/>
                </a:moveTo>
                <a:cubicBezTo>
                  <a:pt x="428" y="297"/>
                  <a:pt x="612" y="285"/>
                  <a:pt x="1321" y="224"/>
                </a:cubicBezTo>
                <a:cubicBezTo>
                  <a:pt x="2031" y="163"/>
                  <a:pt x="2595" y="29"/>
                  <a:pt x="2653" y="0"/>
                </a:cubicBezTo>
                <a:lnTo>
                  <a:pt x="2653" y="328"/>
                </a:lnTo>
                <a:lnTo>
                  <a:pt x="0" y="328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6" name="Freeform 102"/>
          <p:cNvSpPr>
            <a:spLocks/>
          </p:cNvSpPr>
          <p:nvPr/>
        </p:nvSpPr>
        <p:spPr bwMode="gray">
          <a:xfrm>
            <a:off x="4978400" y="800100"/>
            <a:ext cx="4165600" cy="444500"/>
          </a:xfrm>
          <a:custGeom>
            <a:avLst/>
            <a:gdLst>
              <a:gd name="T0" fmla="*/ 0 w 2624"/>
              <a:gd name="T1" fmla="*/ 8 h 280"/>
              <a:gd name="T2" fmla="*/ 1288 w 2624"/>
              <a:gd name="T3" fmla="*/ 120 h 280"/>
              <a:gd name="T4" fmla="*/ 2624 w 2624"/>
              <a:gd name="T5" fmla="*/ 280 h 280"/>
              <a:gd name="T6" fmla="*/ 2624 w 2624"/>
              <a:gd name="T7" fmla="*/ 0 h 280"/>
              <a:gd name="T8" fmla="*/ 0 w 2624"/>
              <a:gd name="T9" fmla="*/ 8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24" h="280">
                <a:moveTo>
                  <a:pt x="0" y="8"/>
                </a:moveTo>
                <a:cubicBezTo>
                  <a:pt x="438" y="40"/>
                  <a:pt x="564" y="59"/>
                  <a:pt x="1288" y="120"/>
                </a:cubicBezTo>
                <a:cubicBezTo>
                  <a:pt x="2015" y="181"/>
                  <a:pt x="2616" y="280"/>
                  <a:pt x="2624" y="280"/>
                </a:cubicBezTo>
                <a:lnTo>
                  <a:pt x="2624" y="0"/>
                </a:lnTo>
                <a:lnTo>
                  <a:pt x="0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" name="Freeform 103"/>
          <p:cNvSpPr>
            <a:spLocks/>
          </p:cNvSpPr>
          <p:nvPr/>
        </p:nvSpPr>
        <p:spPr bwMode="invGray">
          <a:xfrm>
            <a:off x="0" y="0"/>
            <a:ext cx="9144000" cy="812800"/>
          </a:xfrm>
          <a:custGeom>
            <a:avLst/>
            <a:gdLst>
              <a:gd name="T0" fmla="*/ 0 w 5760"/>
              <a:gd name="T1" fmla="*/ 512 h 512"/>
              <a:gd name="T2" fmla="*/ 5760 w 5760"/>
              <a:gd name="T3" fmla="*/ 512 h 512"/>
              <a:gd name="T4" fmla="*/ 5760 w 5760"/>
              <a:gd name="T5" fmla="*/ 0 h 512"/>
              <a:gd name="T6" fmla="*/ 2804 w 5760"/>
              <a:gd name="T7" fmla="*/ 134 h 512"/>
              <a:gd name="T8" fmla="*/ 0 w 5760"/>
              <a:gd name="T9" fmla="*/ 9 h 512"/>
              <a:gd name="T10" fmla="*/ 0 w 5760"/>
              <a:gd name="T11" fmla="*/ 512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760" h="512">
                <a:moveTo>
                  <a:pt x="0" y="512"/>
                </a:moveTo>
                <a:lnTo>
                  <a:pt x="5760" y="512"/>
                </a:lnTo>
                <a:lnTo>
                  <a:pt x="5760" y="0"/>
                </a:lnTo>
                <a:cubicBezTo>
                  <a:pt x="5554" y="37"/>
                  <a:pt x="3760" y="147"/>
                  <a:pt x="2804" y="134"/>
                </a:cubicBezTo>
                <a:cubicBezTo>
                  <a:pt x="1848" y="121"/>
                  <a:pt x="582" y="97"/>
                  <a:pt x="0" y="9"/>
                </a:cubicBezTo>
                <a:lnTo>
                  <a:pt x="0" y="512"/>
                </a:lnTo>
                <a:close/>
              </a:path>
            </a:pathLst>
          </a:custGeom>
          <a:gradFill rotWithShape="1">
            <a:gsLst>
              <a:gs pos="0">
                <a:schemeClr val="tx2"/>
              </a:gs>
              <a:gs pos="50000">
                <a:schemeClr val="tx2">
                  <a:gamma/>
                  <a:shade val="46275"/>
                  <a:invGamma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457200" y="6562725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934200" y="6591300"/>
            <a:ext cx="1905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en-US" altLang="ru-RU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756025" y="6551613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fld id="{35D36496-4BCC-4390-9854-F35365F0181B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8486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128" name="Freeform 104"/>
          <p:cNvSpPr>
            <a:spLocks/>
          </p:cNvSpPr>
          <p:nvPr/>
        </p:nvSpPr>
        <p:spPr bwMode="gray">
          <a:xfrm flipH="1">
            <a:off x="0" y="793750"/>
            <a:ext cx="3635375" cy="444500"/>
          </a:xfrm>
          <a:custGeom>
            <a:avLst/>
            <a:gdLst>
              <a:gd name="T0" fmla="*/ 0 w 2096"/>
              <a:gd name="T1" fmla="*/ 16 h 280"/>
              <a:gd name="T2" fmla="*/ 1000 w 2096"/>
              <a:gd name="T3" fmla="*/ 104 h 280"/>
              <a:gd name="T4" fmla="*/ 2096 w 2096"/>
              <a:gd name="T5" fmla="*/ 280 h 280"/>
              <a:gd name="T6" fmla="*/ 2096 w 2096"/>
              <a:gd name="T7" fmla="*/ 0 h 280"/>
              <a:gd name="T8" fmla="*/ 0 w 2096"/>
              <a:gd name="T9" fmla="*/ 16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6" h="280">
                <a:moveTo>
                  <a:pt x="0" y="16"/>
                </a:moveTo>
                <a:cubicBezTo>
                  <a:pt x="352" y="48"/>
                  <a:pt x="418" y="43"/>
                  <a:pt x="1000" y="104"/>
                </a:cubicBezTo>
                <a:cubicBezTo>
                  <a:pt x="1584" y="165"/>
                  <a:pt x="2048" y="251"/>
                  <a:pt x="2096" y="280"/>
                </a:cubicBezTo>
                <a:lnTo>
                  <a:pt x="2096" y="0"/>
                </a:lnTo>
                <a:lnTo>
                  <a:pt x="0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06764" y="0"/>
            <a:ext cx="65455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казенное общеобразовательное учреждение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«Школа – интернат среднего (полного) общего образования»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Самбург Пуровского района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3543" y="1653272"/>
            <a:ext cx="817428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C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Урок русского языка в 6 классе</a:t>
            </a:r>
            <a:endParaRPr lang="ru-RU" sz="4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C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4907" y="2967335"/>
            <a:ext cx="78942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i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«Такие разные глаголы»</a:t>
            </a:r>
            <a:endParaRPr lang="ru-RU" sz="4800" b="1" i="1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3902" y="4725144"/>
            <a:ext cx="4680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 1 квалификационной категории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Савкина Марина Владимировна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436" y="6353661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САМБУРГ, 2014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2" y="3956386"/>
            <a:ext cx="3328219" cy="2553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26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0558" y="137538"/>
            <a:ext cx="889249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СИНТАКСИЧЕСКИЙ РАЗБОР ПРЕДЛОЖЕНИЯ</a:t>
            </a:r>
            <a:endParaRPr lang="ru-RU" sz="31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35696" y="1412776"/>
            <a:ext cx="5188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Бог дал живот, Бог даст и здоровье.</a:t>
            </a:r>
            <a:endParaRPr lang="ru-RU" dirty="0"/>
          </a:p>
        </p:txBody>
      </p:sp>
      <p:pic>
        <p:nvPicPr>
          <p:cNvPr id="6" name="Picture 35" descr="school2-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3217443"/>
            <a:ext cx="3672408" cy="32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7" descr="school2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328" y="4293096"/>
            <a:ext cx="3181115" cy="288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6" descr="18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490" y="1941176"/>
            <a:ext cx="1371600" cy="125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5675" y="3454745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ПРЕДПОЛОЖЕНИЕ: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языке есть и особые глаголы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0558" y="137538"/>
            <a:ext cx="519885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ИНТЕРЕСНОЕ ЯВЛЕНИЕ</a:t>
            </a:r>
            <a:endParaRPr lang="ru-RU" sz="31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717" y="1412776"/>
            <a:ext cx="8134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нас тут есть, что есть, да при этом есть, чем есть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С.Я. Маршак 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3996" y="3933056"/>
            <a:ext cx="7964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Омонимы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слова, которые произносятся и пишутся одинаково, но имеют разное лексическое значение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987824" y="4764053"/>
            <a:ext cx="288032" cy="249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724128" y="4764052"/>
            <a:ext cx="360040" cy="2491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55576" y="5085184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- существовать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4007" y="5085184"/>
            <a:ext cx="388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– употреблять пищу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1" descr="OW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68" y="2060848"/>
            <a:ext cx="1875683" cy="201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0558" y="137538"/>
            <a:ext cx="340862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 РЕЧИ</a:t>
            </a:r>
            <a:endParaRPr lang="ru-RU" sz="31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71600" y="1412776"/>
            <a:ext cx="71559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ДО ПОТУ, ТАК И ПОЕДИМ В ОХОТУ.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43467" y="2780928"/>
            <a:ext cx="7812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РАБОТАЕМ ДО ПОТУ, ТАК И ПОКУШАЕМ  В ОХОТУ.</a:t>
            </a:r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6" descr="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2662"/>
            <a:ext cx="1524000" cy="13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gray">
          <a:xfrm>
            <a:off x="1115616" y="1327800"/>
            <a:ext cx="6984776" cy="10210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9500" b="1" i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atin typeface="Verdana"/>
                <a:ea typeface="Verdana"/>
                <a:cs typeface="Verdana"/>
              </a:rPr>
              <a:t>Спасибо за работу</a:t>
            </a:r>
            <a:r>
              <a:rPr lang="en-US" sz="5400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outerShdw dist="107763" dir="2700000" algn="ctr" rotWithShape="0">
                    <a:schemeClr val="bg2">
                      <a:alpha val="50000"/>
                    </a:schemeClr>
                  </a:outerShdw>
                </a:effectLst>
                <a:latin typeface="Verdana"/>
                <a:ea typeface="Verdana"/>
                <a:cs typeface="Verdana"/>
              </a:rPr>
              <a:t>!</a:t>
            </a:r>
            <a:endParaRPr lang="ru-RU" sz="5400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tx2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6" name="Picture 7" descr="19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2826760"/>
            <a:ext cx="4968552" cy="39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4" descr="1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3"/>
            <a:ext cx="3672408" cy="39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4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196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10" y="2511551"/>
            <a:ext cx="4968552" cy="396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40558" y="137538"/>
            <a:ext cx="5661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УЛЫБНЕМСЯ ДРУГ ДРУГУ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269159"/>
            <a:ext cx="80648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Segoe Script" panose="020B0504020000000003" pitchFamily="34" charset="0"/>
              </a:rPr>
              <a:t>Ты улыбкой, как </a:t>
            </a:r>
            <a:r>
              <a:rPr lang="ru-RU" sz="2800" b="1" dirty="0" smtClean="0">
                <a:latin typeface="Segoe Script" panose="020B0504020000000003" pitchFamily="34" charset="0"/>
              </a:rPr>
              <a:t>солнышком, </a:t>
            </a:r>
            <a:r>
              <a:rPr lang="ru-RU" sz="2800" b="1" dirty="0">
                <a:latin typeface="Segoe Script" panose="020B0504020000000003" pitchFamily="34" charset="0"/>
              </a:rPr>
              <a:t>брызни, </a:t>
            </a:r>
          </a:p>
          <a:p>
            <a:pPr algn="ctr"/>
            <a:r>
              <a:rPr lang="ru-RU" sz="2800" b="1" dirty="0">
                <a:latin typeface="Segoe Script" panose="020B0504020000000003" pitchFamily="34" charset="0"/>
              </a:rPr>
              <a:t>И сумей поделиться ей.</a:t>
            </a:r>
          </a:p>
          <a:p>
            <a:pPr algn="ctr"/>
            <a:r>
              <a:rPr lang="ru-RU" sz="2800" b="1" dirty="0">
                <a:latin typeface="Segoe Script" panose="020B0504020000000003" pitchFamily="34" charset="0"/>
              </a:rPr>
              <a:t>Ты улыбки ответную искру</a:t>
            </a:r>
          </a:p>
          <a:p>
            <a:pPr algn="ctr"/>
            <a:r>
              <a:rPr lang="ru-RU" sz="2800" b="1" dirty="0">
                <a:latin typeface="Segoe Script" panose="020B0504020000000003" pitchFamily="34" charset="0"/>
              </a:rPr>
              <a:t>Разбросай среди всех людей.</a:t>
            </a:r>
            <a:r>
              <a:rPr lang="ru-RU" sz="28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0558" y="137538"/>
            <a:ext cx="41032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92177" y="937275"/>
            <a:ext cx="500010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 однокоренных слова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4223" y="1585347"/>
            <a:ext cx="42831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действие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8724" y="2433632"/>
            <a:ext cx="4176465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зменяется по</a:t>
            </a:r>
          </a:p>
          <a:p>
            <a:pPr marL="285750" indent="-285750" algn="ctr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падежам,</a:t>
            </a:r>
          </a:p>
          <a:p>
            <a:pPr marL="285750" indent="-285750" algn="ctr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ислам,</a:t>
            </a:r>
          </a:p>
          <a:p>
            <a:pPr marL="285750" indent="-285750" algn="ctr">
              <a:buFontTx/>
              <a:buChar char="-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меет категорию рода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4871" y="2433632"/>
            <a:ext cx="2949757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зменяется по</a:t>
            </a:r>
          </a:p>
          <a:p>
            <a:pPr marL="285750" indent="-285750" algn="ctr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временам,</a:t>
            </a:r>
          </a:p>
          <a:p>
            <a:pPr marL="285750" indent="-285750" algn="ctr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лицам,</a:t>
            </a:r>
          </a:p>
          <a:p>
            <a:pPr marL="285750" indent="-285750" algn="ctr">
              <a:buFontTx/>
              <a:buChar char="-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числам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0727" y="4465667"/>
            <a:ext cx="294975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41126" y="4465667"/>
            <a:ext cx="383665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существительное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5818" y="5113739"/>
            <a:ext cx="48706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Ходить 			ход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968127" y="5375349"/>
            <a:ext cx="20516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405818" y="5806236"/>
            <a:ext cx="4870617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Бегать 			бег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3897194" y="6067846"/>
            <a:ext cx="205162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678724" y="1585347"/>
            <a:ext cx="428318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значение действия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Скругленный прямоугольник 25"/>
          <p:cNvSpPr/>
          <p:nvPr/>
        </p:nvSpPr>
        <p:spPr>
          <a:xfrm>
            <a:off x="5039604" y="2276872"/>
            <a:ext cx="3384376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83568" y="2276872"/>
            <a:ext cx="3384376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/>
          </a:p>
        </p:txBody>
      </p:sp>
      <p:sp>
        <p:nvSpPr>
          <p:cNvPr id="5" name="TextBox 4"/>
          <p:cNvSpPr txBox="1"/>
          <p:nvPr/>
        </p:nvSpPr>
        <p:spPr>
          <a:xfrm>
            <a:off x="40558" y="137538"/>
            <a:ext cx="9358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ОПРЕДЕЛИТЬ СПРЯЖЕНИЕ</a:t>
            </a:r>
            <a:endParaRPr lang="ru-RU" sz="31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1720" y="897778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ОКОНЧАНИЕ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УДАРНОЕ?</a:t>
            </a:r>
            <a:endParaRPr lang="ru-RU" sz="2400" b="1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195736" y="1378808"/>
            <a:ext cx="1584176" cy="2067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004048" y="1378808"/>
            <a:ext cx="1224136" cy="213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860808" y="160016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2160" y="1600163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>
            <a:stCxn id="9" idx="2"/>
          </p:cNvCxnSpPr>
          <p:nvPr/>
        </p:nvCxnSpPr>
        <p:spPr>
          <a:xfrm>
            <a:off x="2220848" y="2061828"/>
            <a:ext cx="0" cy="215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6480212" y="2053333"/>
            <a:ext cx="0" cy="2150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3568" y="227687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Определяем спряжение по гласной в окончании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2276872"/>
            <a:ext cx="338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Поставить глагол в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н.ф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определить гласную в ˄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334985"/>
              </p:ext>
            </p:extLst>
          </p:nvPr>
        </p:nvGraphicFramePr>
        <p:xfrm>
          <a:off x="1860808" y="4221088"/>
          <a:ext cx="6096000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спряжение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спряжение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у/-ю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-ем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у/-ю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-им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-ешь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-ишь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ите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/-ют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</a:t>
                      </a:r>
                      <a:r>
                        <a:rPr lang="ru-RU" sz="2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/-</a:t>
                      </a:r>
                      <a:r>
                        <a:rPr lang="ru-RU" sz="24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ят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243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558" y="137538"/>
            <a:ext cx="9358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ПРАВИЛЬНО ОПРЕДЕЛИТЬ СПРЯЖЕНИЕ</a:t>
            </a:r>
            <a:endParaRPr lang="ru-RU" sz="31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622" y="1628800"/>
            <a:ext cx="894046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Глаголы - исключения: 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брить, стелить –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глагола на –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слышать, гнать, держать, дышать – 2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глаголов на –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ть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видеть, ненавидеть, обидеть, </a:t>
            </a: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зависеть, вертеть, терпеть, смотреть – 2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509120"/>
            <a:ext cx="26003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01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40558" y="137538"/>
            <a:ext cx="8452699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ПРОВЕРОЧНАЯ РАБОТА (САМОПРОВЕРКА)</a:t>
            </a:r>
            <a:endParaRPr lang="ru-RU" sz="31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938336"/>
              </p:ext>
            </p:extLst>
          </p:nvPr>
        </p:nvGraphicFramePr>
        <p:xfrm>
          <a:off x="2086749" y="1854702"/>
          <a:ext cx="5100228" cy="36881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00076"/>
                <a:gridCol w="1700076"/>
                <a:gridCol w="1700076"/>
              </a:tblGrid>
              <a:tr h="12293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93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939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256155" y="1918098"/>
            <a:ext cx="10043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256155" y="3169716"/>
            <a:ext cx="10043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2328163" y="4288634"/>
            <a:ext cx="10043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065398" y="1918098"/>
            <a:ext cx="10043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892778" y="1918098"/>
            <a:ext cx="10043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137359" y="4321145"/>
            <a:ext cx="10043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976226" y="4341121"/>
            <a:ext cx="10043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120432" y="3137805"/>
            <a:ext cx="10043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5976227" y="3137805"/>
            <a:ext cx="100434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</a:t>
            </a:r>
            <a:endParaRPr lang="ru-RU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830336" y="2472096"/>
            <a:ext cx="0" cy="21337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830336" y="2472096"/>
            <a:ext cx="3485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8298" y="1023705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Лет…м, вер…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служ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…т, готов…т, смотр…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ть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прыга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шь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слыш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…м,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мо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…м,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чита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…т.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10141" y="5678048"/>
            <a:ext cx="72587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ПРЕДПОЛОЖЕНИЕ: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глаголы относятся либо к 1, </a:t>
            </a:r>
          </a:p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либо ко 2 спряжению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11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40558" y="137538"/>
            <a:ext cx="6285054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РАЗНОСПРЯГАЕМЫЕ ГЛАГОЛЫ</a:t>
            </a:r>
            <a:endParaRPr lang="ru-RU" sz="31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7584" y="112861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ХОТЕТЬ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55448" y="1128610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БЕЖАТЬ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651328"/>
              </p:ext>
            </p:extLst>
          </p:nvPr>
        </p:nvGraphicFramePr>
        <p:xfrm>
          <a:off x="323528" y="1772816"/>
          <a:ext cx="3528392" cy="2304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196"/>
                <a:gridCol w="1764196"/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-ИМ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-ЕШЬ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-ИТЕ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-ЕТ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-ЯТ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510753"/>
              </p:ext>
            </p:extLst>
          </p:nvPr>
        </p:nvGraphicFramePr>
        <p:xfrm>
          <a:off x="5364088" y="1772816"/>
          <a:ext cx="3528392" cy="23042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64196"/>
                <a:gridCol w="1764196"/>
              </a:tblGrid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-ИМ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-ИШЬ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-ИТЕ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68085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-ИТ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-УТ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9512" y="465313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ПРЕДПОЛОЖЕНИЕ: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правда ли, что некоторые глаголы могут иметь окончания как 1, так и 2 спряжения?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124000" y="2348880"/>
            <a:ext cx="7128792" cy="954107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40558" y="137538"/>
            <a:ext cx="4567661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МОРФЕМНЫЙ РАЗБОР</a:t>
            </a:r>
            <a:endParaRPr lang="ru-RU" sz="31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1600" y="1359442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РАЗН-О-СПРЯГ-А-ЕМ-ЫЕ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355976" y="1882662"/>
            <a:ext cx="45719" cy="466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1124000" y="2348880"/>
            <a:ext cx="71287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спрягаются по образцу и 1, и 2 спряжения</a:t>
            </a:r>
            <a:endParaRPr lang="ru-RU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6876256" y="3470778"/>
            <a:ext cx="45719" cy="466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2254074" y="3429000"/>
            <a:ext cx="45719" cy="466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7250"/>
              </p:ext>
            </p:extLst>
          </p:nvPr>
        </p:nvGraphicFramePr>
        <p:xfrm>
          <a:off x="179512" y="4149080"/>
          <a:ext cx="4199324" cy="2376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9662"/>
                <a:gridCol w="209966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Захочу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Захотим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Перехочешь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Перехотите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Расхочет 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Расхотят 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36403"/>
              </p:ext>
            </p:extLst>
          </p:nvPr>
        </p:nvGraphicFramePr>
        <p:xfrm>
          <a:off x="4788024" y="4149080"/>
          <a:ext cx="4199324" cy="23762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99662"/>
                <a:gridCol w="2099662"/>
              </a:tblGrid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Забегу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Забежим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Перебежишь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Перебежите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Разбежишься 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Разбежитесь </a:t>
                      </a:r>
                      <a:endParaRPr lang="ru-RU" sz="2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6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0558" y="137538"/>
            <a:ext cx="6906955" cy="5693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1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ЗАНИМАТЕЛЬНАЯ ЛИНГВИСТИКА</a:t>
            </a:r>
            <a:endParaRPr lang="ru-RU" sz="31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1196752"/>
            <a:ext cx="849694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 вы, почему именно эти глаголы так странно себя ведут? 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Бежати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бечи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бежать </a:t>
            </a:r>
          </a:p>
          <a:p>
            <a:pPr algn="just"/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бечь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бегит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бегим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653136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ведет себя глагол «хотеть»?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195736" y="2348880"/>
            <a:ext cx="1008112" cy="32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5796136" y="2348880"/>
            <a:ext cx="1296144" cy="325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3494035" y="3068960"/>
            <a:ext cx="861941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788024" y="3068960"/>
            <a:ext cx="792088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572000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5" descr="63daf16cc6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991" y="5229200"/>
            <a:ext cx="1706089" cy="146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cdb2004208gl">
  <a:themeElements>
    <a:clrScheme name="Тема Office 1">
      <a:dk1>
        <a:srgbClr val="000000"/>
      </a:dk1>
      <a:lt1>
        <a:srgbClr val="FFFFFF"/>
      </a:lt1>
      <a:dk2>
        <a:srgbClr val="1129A1"/>
      </a:dk2>
      <a:lt2>
        <a:srgbClr val="C0C0C0"/>
      </a:lt2>
      <a:accent1>
        <a:srgbClr val="4987E3"/>
      </a:accent1>
      <a:accent2>
        <a:srgbClr val="CE701A"/>
      </a:accent2>
      <a:accent3>
        <a:srgbClr val="FFFFFF"/>
      </a:accent3>
      <a:accent4>
        <a:srgbClr val="000000"/>
      </a:accent4>
      <a:accent5>
        <a:srgbClr val="B1C3EF"/>
      </a:accent5>
      <a:accent6>
        <a:srgbClr val="BA6516"/>
      </a:accent6>
      <a:hlink>
        <a:srgbClr val="36A1B6"/>
      </a:hlink>
      <a:folHlink>
        <a:srgbClr val="9CC769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1129A1"/>
        </a:dk2>
        <a:lt2>
          <a:srgbClr val="C0C0C0"/>
        </a:lt2>
        <a:accent1>
          <a:srgbClr val="4987E3"/>
        </a:accent1>
        <a:accent2>
          <a:srgbClr val="CE701A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A6516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7053CB"/>
        </a:accent1>
        <a:accent2>
          <a:srgbClr val="3282BE"/>
        </a:accent2>
        <a:accent3>
          <a:srgbClr val="FFFFFF"/>
        </a:accent3>
        <a:accent4>
          <a:srgbClr val="000000"/>
        </a:accent4>
        <a:accent5>
          <a:srgbClr val="BBB3E2"/>
        </a:accent5>
        <a:accent6>
          <a:srgbClr val="2C75AC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F4D5B"/>
        </a:dk2>
        <a:lt2>
          <a:srgbClr val="969696"/>
        </a:lt2>
        <a:accent1>
          <a:srgbClr val="1B7D6A"/>
        </a:accent1>
        <a:accent2>
          <a:srgbClr val="C69940"/>
        </a:accent2>
        <a:accent3>
          <a:srgbClr val="FFFFFF"/>
        </a:accent3>
        <a:accent4>
          <a:srgbClr val="000000"/>
        </a:accent4>
        <a:accent5>
          <a:srgbClr val="ABBFB9"/>
        </a:accent5>
        <a:accent6>
          <a:srgbClr val="B38A39"/>
        </a:accent6>
        <a:hlink>
          <a:srgbClr val="3790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cdb2004208gl</Template>
  <TotalTime>271</TotalTime>
  <Words>434</Words>
  <Application>Microsoft Office PowerPoint</Application>
  <PresentationFormat>Экран (4:3)</PresentationFormat>
  <Paragraphs>123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cdb2004208gl</vt:lpstr>
      <vt:lpstr>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Александр</cp:lastModifiedBy>
  <cp:revision>25</cp:revision>
  <dcterms:created xsi:type="dcterms:W3CDTF">2014-01-31T15:41:37Z</dcterms:created>
  <dcterms:modified xsi:type="dcterms:W3CDTF">2014-12-09T18:06:18Z</dcterms:modified>
</cp:coreProperties>
</file>