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72" r:id="rId7"/>
    <p:sldId id="263" r:id="rId8"/>
    <p:sldId id="264" r:id="rId9"/>
    <p:sldId id="273" r:id="rId10"/>
    <p:sldId id="265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4895" autoAdjust="0"/>
  </p:normalViewPr>
  <p:slideViewPr>
    <p:cSldViewPr snapToGrid="0"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AB38-5E77-412A-9791-14E444EB0D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BACFE-F69B-4091-98C7-2F916A66EE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ACFE-F69B-4091-98C7-2F916A66EEA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ACFE-F69B-4091-98C7-2F916A66EEA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55FF-086C-4C2E-9F26-08AD0006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CFB2-3141-4BCD-BBAF-AFB6AC24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DB-06F4-44DE-A1E9-6C0BC2A6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360D-7F1D-4FA2-B3D4-FD2820E4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A6EC-599D-4604-9E76-46070367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3E3B-17FC-4DBB-BC43-50C16BD1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4E70-EC96-4714-A5AC-6474832C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7FA7-563C-43F7-86A1-54F6DB5B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0CD1-4BE8-4763-866F-3BED94B8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0FA-47C5-4882-86DD-73040829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5053-AF7D-498E-BE1B-9017DC986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7CDAA-E773-43C9-9C4B-F2FB2793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2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Гражданско-патриотическое воспитание учащихся на уроках истории и во внеурочное время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846638" y="5440363"/>
            <a:ext cx="3946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Автор: </a:t>
            </a:r>
            <a:r>
              <a:rPr lang="ru-RU" dirty="0" smtClean="0"/>
              <a:t>Бугаева Татьяна Александровна, учитель истории и обществознания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КТД (по гражданско-патриотическому воспитанию)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81891" y="1354976"/>
            <a:ext cx="8449397" cy="43974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сфере воспитания гражданственности коллективная деятельность и коллективные творческие дела (КТД) занимают особое место. Эта замечательная методика, технология, прекрасно учитывающая психологию подросткового возраста, действительно способна творить чудеса.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01688" y="274638"/>
            <a:ext cx="477320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Внеурочная деятельность «Моя малая Родина»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06788"/>
            <a:ext cx="4468813" cy="3351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888" y="4779282"/>
            <a:ext cx="1227137" cy="1886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554" y="2664385"/>
            <a:ext cx="2506373" cy="1932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10" name="Picture 14" descr="http://cs623621.vk.me/v623621141/28082/Iuicvsbw6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0349" y="1"/>
            <a:ext cx="3233651" cy="23525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6239" y="4763878"/>
            <a:ext cx="1484832" cy="1850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8" name="Picture 12" descr="http://cs623621.vk.me/v623621141/28000/q8_lQA-iNk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1270" y="4821383"/>
            <a:ext cx="1448781" cy="1845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6" name="Picture 10" descr="http://cs624426.vk.me/v624426490/c51f/6lxN1_-3o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66145" y="1702230"/>
            <a:ext cx="3344083" cy="2460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3501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Республиканский </a:t>
            </a:r>
            <a:r>
              <a:rPr lang="ru-RU" sz="2400" b="1" dirty="0" smtClean="0">
                <a:solidFill>
                  <a:srgbClr val="C00000"/>
                </a:solidFill>
              </a:rPr>
              <a:t>межведомственный фестиваль «Судьбы героев России», посвященный 70-летию Победы в Великой Отечественной войне.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238" y="4419601"/>
            <a:ext cx="3852335" cy="243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290" y="1267075"/>
            <a:ext cx="2305879" cy="307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0883" y="1308430"/>
            <a:ext cx="3731342" cy="2911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84" y="1285509"/>
            <a:ext cx="2364662" cy="3083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Республиканской этап интеллектуальной игры «Война глазами поколений. 100 вопросов и ответов о войне»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Открыть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39" y="1622792"/>
            <a:ext cx="2782276" cy="2480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Открыть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877" y="1536822"/>
            <a:ext cx="2465021" cy="2465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Открыть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5230" y="1844431"/>
            <a:ext cx="2743200" cy="2431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Открыть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2676" y="3978031"/>
            <a:ext cx="3001107" cy="2653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013" y="168593"/>
            <a:ext cx="8507412" cy="5683250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      В ФГОС  определены личностные характеристики  выпускника «портрет выпускника школы», гражданско-патриотические качества, в котором играют определяющую роль:</a:t>
            </a:r>
          </a:p>
          <a:p>
            <a:pPr lvl="0"/>
            <a:r>
              <a:rPr lang="ru-RU" sz="2200" dirty="0" smtClean="0"/>
              <a:t>любящий свой край и свою Родину, уважающий свой народ, его культуру и духовные традиции;</a:t>
            </a:r>
          </a:p>
          <a:p>
            <a:pPr lvl="0"/>
            <a:r>
              <a:rPr lang="ru-RU" sz="2200" dirty="0" smtClean="0"/>
              <a:t>осознающий и принимающий традиционные ценности семьи, российского гражданского общества, многонационального российского народа, человечества, осознающий свою сопричастность судьбе Отечества;</a:t>
            </a:r>
          </a:p>
          <a:p>
            <a:pPr lvl="0"/>
            <a:r>
              <a:rPr lang="ru-RU" sz="2200" dirty="0" smtClean="0"/>
              <a:t>осознающий себя личностью, социально активный, уважающий закон и правопорядок, осознающий ответственность перед семьей, обществом, государством, человечеством.</a:t>
            </a:r>
          </a:p>
          <a:p>
            <a:pPr indent="342900">
              <a:buFontTx/>
              <a:buNone/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0619" y="30341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</a:t>
            </a:r>
            <a:r>
              <a:rPr lang="ru-RU" sz="2400" b="1" dirty="0" smtClean="0">
                <a:solidFill>
                  <a:srgbClr val="C00000"/>
                </a:solidFill>
              </a:rPr>
              <a:t>Сущность опыта</a:t>
            </a:r>
            <a:r>
              <a:rPr lang="ru-RU" sz="2400" dirty="0" smtClean="0"/>
              <a:t> состоит в выработке системы работы по формированию и развитию качеств гражданина и патриота на уроках истории и обществознания и во внеклассной работе с использованием традиционных и нетрадиционных методов и форм обучения.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Цель:</a:t>
            </a:r>
            <a:r>
              <a:rPr lang="ru-RU" sz="2400" dirty="0" smtClean="0"/>
              <a:t> формирование гражданина-члена общества, обладающего комплексом неотчуждаемых прав и свобод и ответственного перед обществом за свои действия, освоившего достижения мировой и отечественной культуры, патриота, сохраняющего уважительное отношение к другим странам, к культурам, и народам.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01688" y="440576"/>
            <a:ext cx="7860174" cy="5685588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    Задачи:</a:t>
            </a:r>
            <a:endParaRPr lang="ru-RU" sz="2200" dirty="0" smtClean="0">
              <a:solidFill>
                <a:srgbClr val="C00000"/>
              </a:solidFill>
            </a:endParaRPr>
          </a:p>
          <a:p>
            <a:r>
              <a:rPr lang="ru-RU" sz="2200" dirty="0" smtClean="0"/>
              <a:t>Распространение среди учащихся гражданских ценностей.</a:t>
            </a:r>
          </a:p>
          <a:p>
            <a:r>
              <a:rPr lang="ru-RU" sz="2200" dirty="0" smtClean="0"/>
              <a:t>Формирование здорового образа жизни.</a:t>
            </a:r>
          </a:p>
          <a:p>
            <a:r>
              <a:rPr lang="ru-RU" sz="2200" dirty="0" smtClean="0"/>
              <a:t>Повышение правовой и политической культуры.</a:t>
            </a:r>
          </a:p>
          <a:p>
            <a:r>
              <a:rPr lang="ru-RU" sz="2200" dirty="0" smtClean="0"/>
              <a:t>Формирование культурно-социальных ценностей.</a:t>
            </a:r>
          </a:p>
          <a:p>
            <a:r>
              <a:rPr lang="ru-RU" sz="2200" dirty="0" smtClean="0"/>
              <a:t>Воспитание любви и уважения к Отечеству, к малой Родине, предкам, семье.</a:t>
            </a:r>
          </a:p>
          <a:p>
            <a:r>
              <a:rPr lang="ru-RU" sz="2200" dirty="0" smtClean="0"/>
              <a:t>Воспитание гуманности и человечности.</a:t>
            </a:r>
          </a:p>
          <a:p>
            <a:r>
              <a:rPr lang="ru-RU" sz="2200" dirty="0" smtClean="0"/>
              <a:t>Расширение мотивации изучения обществознания и истории.</a:t>
            </a:r>
          </a:p>
          <a:p>
            <a:r>
              <a:rPr lang="ru-RU" sz="2200" dirty="0" smtClean="0"/>
              <a:t>Привитие навыков исследовательской работы.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088" y="473075"/>
            <a:ext cx="8229600" cy="563721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Создание условий для проявления творческих способностей каждого ребенка.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    Моя задача помочь современному подростку в становлении своей жизненной позиции.</a:t>
            </a:r>
          </a:p>
          <a:p>
            <a:pPr indent="342900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516" y="706582"/>
            <a:ext cx="8432772" cy="100584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Основными принципами данной системы работы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принципы бесконфликтности;</a:t>
            </a:r>
          </a:p>
          <a:p>
            <a:r>
              <a:rPr lang="ru-RU" sz="2800" dirty="0" smtClean="0"/>
              <a:t>система друга;</a:t>
            </a:r>
          </a:p>
          <a:p>
            <a:r>
              <a:rPr lang="ru-RU" sz="2800" dirty="0" smtClean="0"/>
              <a:t>принцип открытых перспектив;</a:t>
            </a:r>
          </a:p>
          <a:p>
            <a:r>
              <a:rPr lang="ru-RU" sz="2800" dirty="0" smtClean="0"/>
              <a:t>принцип равных условий;</a:t>
            </a:r>
          </a:p>
          <a:p>
            <a:r>
              <a:rPr lang="ru-RU" sz="2800" dirty="0" smtClean="0"/>
              <a:t>принцип посильности;</a:t>
            </a:r>
          </a:p>
          <a:p>
            <a:r>
              <a:rPr lang="ru-RU" sz="2800" dirty="0" smtClean="0"/>
              <a:t>принципа сотрудничества.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771" y="216131"/>
            <a:ext cx="70491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Для формирования гражданственности мною используется весь арсенал методических средств: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/>
              <a:t>семинары, практикумы, конференции, работа с документами, материалами СМИ, подготовка проектов, исследовательских работ и т.д.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Учебная  деятельность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В воспитании патриотизма и гражданственности уроки истории и обществознания играют большую роль.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71" y="274637"/>
            <a:ext cx="8266517" cy="145440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Внеурочная деятельность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   Формы работы внеурочной деятельности разнообразны. Самыми распространенными являются: тематические заседания, КВН, викторины, конкурсы, экскурсии, исследовательская и проектная деятельность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296</TotalTime>
  <Words>366</Words>
  <Application>Microsoft Office PowerPoint</Application>
  <PresentationFormat>Экран (4:3)</PresentationFormat>
  <Paragraphs>40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карта России</vt:lpstr>
      <vt:lpstr>Гражданско-патриотическое воспитание учащихся на уроках истории и во внеурочное время </vt:lpstr>
      <vt:lpstr>Слайд 2</vt:lpstr>
      <vt:lpstr>Слайд 3</vt:lpstr>
      <vt:lpstr>Слайд 4</vt:lpstr>
      <vt:lpstr>Слайд 5</vt:lpstr>
      <vt:lpstr>Основными принципами данной системы работы являются: </vt:lpstr>
      <vt:lpstr>Слайд 7</vt:lpstr>
      <vt:lpstr>Учебная  деятельность</vt:lpstr>
      <vt:lpstr>Внеурочная деятельность </vt:lpstr>
      <vt:lpstr> КТД (по гражданско-патриотическому воспитанию) </vt:lpstr>
      <vt:lpstr>Внеурочная деятельность «Моя малая Родина»</vt:lpstr>
      <vt:lpstr>Республиканский межведомственный фестиваль «Судьбы героев России», посвященный 70-летию Победы в Великой Отечественной войне. </vt:lpstr>
      <vt:lpstr>Республиканской этап интеллектуальной игры «Война глазами поколений. 100 вопросов и ответов о войне»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патриотом России?</dc:title>
  <dc:creator>Admin</dc:creator>
  <cp:lastModifiedBy>Admin</cp:lastModifiedBy>
  <cp:revision>32</cp:revision>
  <dcterms:created xsi:type="dcterms:W3CDTF">2011-11-30T20:11:58Z</dcterms:created>
  <dcterms:modified xsi:type="dcterms:W3CDTF">2015-03-29T17:28:21Z</dcterms:modified>
</cp:coreProperties>
</file>