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A4D2-E0A7-439E-8703-3D2EE3DB7877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3444-32F0-4F27-AA6E-DB2E6E96B8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18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A4D2-E0A7-439E-8703-3D2EE3DB7877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3444-32F0-4F27-AA6E-DB2E6E96B8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191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A4D2-E0A7-439E-8703-3D2EE3DB7877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3444-32F0-4F27-AA6E-DB2E6E96B8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093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A4D2-E0A7-439E-8703-3D2EE3DB7877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3444-32F0-4F27-AA6E-DB2E6E96B8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268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A4D2-E0A7-439E-8703-3D2EE3DB7877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3444-32F0-4F27-AA6E-DB2E6E96B8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333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A4D2-E0A7-439E-8703-3D2EE3DB7877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3444-32F0-4F27-AA6E-DB2E6E96B8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168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A4D2-E0A7-439E-8703-3D2EE3DB7877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3444-32F0-4F27-AA6E-DB2E6E96B8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376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A4D2-E0A7-439E-8703-3D2EE3DB7877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3444-32F0-4F27-AA6E-DB2E6E96B8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910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A4D2-E0A7-439E-8703-3D2EE3DB7877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3444-32F0-4F27-AA6E-DB2E6E96B8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84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A4D2-E0A7-439E-8703-3D2EE3DB7877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3444-32F0-4F27-AA6E-DB2E6E96B8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295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A4D2-E0A7-439E-8703-3D2EE3DB7877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3444-32F0-4F27-AA6E-DB2E6E96B8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825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CA4D2-E0A7-439E-8703-3D2EE3DB7877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23444-32F0-4F27-AA6E-DB2E6E96B8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46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800" dirty="0" smtClean="0">
                <a:latin typeface="Arial Black" pitchFamily="34" charset="0"/>
              </a:rPr>
              <a:t>ТЕМА: </a:t>
            </a:r>
            <a:endParaRPr lang="ru-RU" sz="4800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800" dirty="0" smtClean="0">
                <a:latin typeface="Arial Black" pitchFamily="34" charset="0"/>
              </a:rPr>
              <a:t>ПОЧЕМУ МЫ ТАК ГОВОРИМ?</a:t>
            </a:r>
            <a:endParaRPr lang="ru-RU" sz="4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66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Arial Narrow" pitchFamily="34" charset="0"/>
              </a:rPr>
              <a:t>древняя библейская мудрость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ru-RU" sz="4400" dirty="0" smtClean="0">
              <a:latin typeface="Arial Narrow" pitchFamily="34" charset="0"/>
            </a:endParaRPr>
          </a:p>
          <a:p>
            <a:pPr marL="0" indent="0" algn="ctr">
              <a:buNone/>
            </a:pPr>
            <a:r>
              <a:rPr lang="ru-RU" sz="4400" dirty="0" smtClean="0">
                <a:latin typeface="Arial Narrow" pitchFamily="34" charset="0"/>
              </a:rPr>
              <a:t>«</a:t>
            </a:r>
            <a:r>
              <a:rPr lang="ru-RU" sz="4400" dirty="0">
                <a:latin typeface="Arial Narrow" pitchFamily="34" charset="0"/>
              </a:rPr>
              <a:t>Если тебя преследуют неудачи, </a:t>
            </a:r>
            <a:endParaRPr lang="ru-RU" sz="4400" dirty="0" smtClean="0">
              <a:latin typeface="Arial Narrow" pitchFamily="34" charset="0"/>
            </a:endParaRPr>
          </a:p>
          <a:p>
            <a:pPr marL="0" indent="0" algn="ctr">
              <a:buNone/>
            </a:pPr>
            <a:r>
              <a:rPr lang="ru-RU" sz="4400" dirty="0" smtClean="0">
                <a:latin typeface="Arial Narrow" pitchFamily="34" charset="0"/>
              </a:rPr>
              <a:t>наведи </a:t>
            </a:r>
            <a:r>
              <a:rPr lang="ru-RU" sz="4400" dirty="0">
                <a:latin typeface="Arial Narrow" pitchFamily="34" charset="0"/>
              </a:rPr>
              <a:t>порядок в своей голове»</a:t>
            </a:r>
          </a:p>
        </p:txBody>
      </p:sp>
    </p:spTree>
    <p:extLst>
      <p:ext uri="{BB962C8B-B14F-4D97-AF65-F5344CB8AC3E}">
        <p14:creationId xmlns:p14="http://schemas.microsoft.com/office/powerpoint/2010/main" val="378860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u="sng" dirty="0" smtClean="0">
                <a:latin typeface="Arial Narrow" pitchFamily="34" charset="0"/>
              </a:rPr>
              <a:t/>
            </a:r>
            <a:br>
              <a:rPr lang="ru-RU" b="1" u="sng" dirty="0" smtClean="0">
                <a:latin typeface="Arial Narrow" pitchFamily="34" charset="0"/>
              </a:rPr>
            </a:br>
            <a:r>
              <a:rPr lang="ru-RU" b="1" u="sng" dirty="0" smtClean="0">
                <a:latin typeface="Arial Narrow" pitchFamily="34" charset="0"/>
              </a:rPr>
              <a:t>Вопросы </a:t>
            </a:r>
            <a:r>
              <a:rPr lang="ru-RU" b="1" u="sng" dirty="0">
                <a:latin typeface="Arial Narrow" pitchFamily="34" charset="0"/>
              </a:rPr>
              <a:t>к учащимся:</a:t>
            </a:r>
            <a:r>
              <a:rPr lang="ru-RU" dirty="0">
                <a:latin typeface="Arial Narrow" pitchFamily="34" charset="0"/>
              </a:rPr>
              <a:t/>
            </a:r>
            <a:br>
              <a:rPr lang="ru-RU" dirty="0">
                <a:latin typeface="Arial Narrow" pitchFamily="34" charset="0"/>
              </a:rPr>
            </a:br>
            <a:endParaRPr lang="ru-RU" dirty="0">
              <a:latin typeface="Arial Narrow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/>
            <a:endParaRPr lang="ru-RU" dirty="0" smtClean="0"/>
          </a:p>
          <a:p>
            <a:pPr lvl="0" algn="just"/>
            <a:r>
              <a:rPr lang="ru-RU" sz="4000" dirty="0" smtClean="0">
                <a:latin typeface="Arial Narrow" pitchFamily="34" charset="0"/>
              </a:rPr>
              <a:t>Изменилось </a:t>
            </a:r>
            <a:r>
              <a:rPr lang="ru-RU" sz="4000" dirty="0">
                <a:latin typeface="Arial Narrow" pitchFamily="34" charset="0"/>
              </a:rPr>
              <a:t>ли ваше отношение к сленгу и сквернословию?</a:t>
            </a:r>
          </a:p>
          <a:p>
            <a:pPr lvl="0" algn="just"/>
            <a:r>
              <a:rPr lang="ru-RU" sz="4000" dirty="0">
                <a:latin typeface="Arial Narrow" pitchFamily="34" charset="0"/>
              </a:rPr>
              <a:t>Трудно ли будет отказаться от этой вредной привычки?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430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ЦЕЛЬ: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endParaRPr lang="ru-RU" dirty="0">
              <a:latin typeface="Arial Narrow" pitchFamily="34" charset="0"/>
            </a:endParaRPr>
          </a:p>
          <a:p>
            <a:r>
              <a:rPr lang="ru-RU" sz="4000" dirty="0" smtClean="0">
                <a:solidFill>
                  <a:schemeClr val="tx1"/>
                </a:solidFill>
                <a:latin typeface="Arial Narrow" pitchFamily="34" charset="0"/>
              </a:rPr>
              <a:t>ФОРМИРОВАНИЕ СОБСТВЕННОЙ УСТОЙЧИВОЙ ЖИЗНЕННОЙ ПОЗИЦИИ УЧАЩИХСЯ В ОТНОШЕНИИ К СКВЕРНОСЛОВИЮ И МОЛОДЁЖНОМУ СЛЕНГУ.</a:t>
            </a:r>
            <a:endParaRPr lang="ru-RU" sz="400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9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ЗАДАЧИ: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ПОЗНАКОМИТЬ УЧАЩИХСЯ С ГУБИТЕЛЬНЫМ ВЛИЯНИЕМ СКВЕРНОСЛОВИЯ И СЛЕНГА НА ЗДОРОВЬЕ, С ПАГУБНЫМ ВЛИЯНИЕМ НА ЛИЧНОСТЬ.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ПОБУЖДАТЬ К НРАВСТВЕННОМУ САМОСОВЕРШЕНСТВОВАНИЮ, САМОРАЗВИТИЮ.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65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ЭПИГРОФЫ К УРОКУ: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ru-RU" sz="3600" b="1" dirty="0" smtClean="0">
              <a:latin typeface="Arial Black" pitchFamily="34" charset="0"/>
            </a:endParaRPr>
          </a:p>
          <a:p>
            <a:r>
              <a:rPr lang="ru-RU" sz="3600" b="1" dirty="0" smtClean="0">
                <a:latin typeface="Arial Black" pitchFamily="34" charset="0"/>
              </a:rPr>
              <a:t>Нет </a:t>
            </a:r>
            <a:r>
              <a:rPr lang="ru-RU" sz="3600" b="1" dirty="0">
                <a:latin typeface="Arial Black" pitchFamily="34" charset="0"/>
              </a:rPr>
              <a:t>ничего заразнее </a:t>
            </a:r>
            <a:r>
              <a:rPr lang="ru-RU" sz="3600" b="1" dirty="0" smtClean="0">
                <a:latin typeface="Arial Black" pitchFamily="34" charset="0"/>
              </a:rPr>
              <a:t>слова.</a:t>
            </a:r>
            <a:endParaRPr lang="ru-RU" sz="3600" dirty="0" smtClean="0">
              <a:latin typeface="Arial Black" pitchFamily="34" charset="0"/>
            </a:endParaRPr>
          </a:p>
          <a:p>
            <a:pPr marL="0" indent="0" algn="r">
              <a:buNone/>
            </a:pPr>
            <a:r>
              <a:rPr lang="ru-RU" sz="3600" dirty="0" smtClean="0">
                <a:latin typeface="Arial Black" pitchFamily="34" charset="0"/>
              </a:rPr>
              <a:t>Восточная </a:t>
            </a:r>
            <a:r>
              <a:rPr lang="ru-RU" sz="3600" dirty="0">
                <a:latin typeface="Arial Black" pitchFamily="34" charset="0"/>
              </a:rPr>
              <a:t>мудрость</a:t>
            </a:r>
            <a:r>
              <a:rPr lang="ru-RU" sz="3600" dirty="0" smtClean="0">
                <a:latin typeface="Arial Black" pitchFamily="34" charset="0"/>
              </a:rPr>
              <a:t>.</a:t>
            </a:r>
          </a:p>
          <a:p>
            <a:r>
              <a:rPr lang="ru-RU" sz="3600" b="1" dirty="0">
                <a:latin typeface="Arial Black" pitchFamily="34" charset="0"/>
              </a:rPr>
              <a:t>От гнилого сердца и гнилые слова.</a:t>
            </a:r>
            <a:endParaRPr lang="ru-RU" sz="3600" dirty="0">
              <a:latin typeface="Arial Black" pitchFamily="34" charset="0"/>
            </a:endParaRPr>
          </a:p>
          <a:p>
            <a:pPr marL="0" indent="0" algn="r">
              <a:buNone/>
            </a:pPr>
            <a:r>
              <a:rPr lang="ru-RU" sz="3600" dirty="0">
                <a:latin typeface="Arial Black" pitchFamily="34" charset="0"/>
              </a:rPr>
              <a:t>Русская пословица.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714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4000" dirty="0" smtClean="0">
              <a:latin typeface="Arial Black" pitchFamily="34" charset="0"/>
            </a:endParaRPr>
          </a:p>
          <a:p>
            <a:endParaRPr lang="ru-RU" sz="4000" dirty="0">
              <a:latin typeface="Arial Black" pitchFamily="34" charset="0"/>
            </a:endParaRPr>
          </a:p>
          <a:p>
            <a:pPr marL="0" indent="0">
              <a:buNone/>
            </a:pPr>
            <a:r>
              <a:rPr lang="ru-RU" sz="4000" dirty="0" smtClean="0">
                <a:latin typeface="Arial Black" pitchFamily="34" charset="0"/>
              </a:rPr>
              <a:t>Как </a:t>
            </a:r>
            <a:r>
              <a:rPr lang="ru-RU" sz="4000" dirty="0">
                <a:latin typeface="Arial Black" pitchFamily="34" charset="0"/>
              </a:rPr>
              <a:t>вы думаете, что имеет в виду Ахматова: какое-то конкретное слово или слово как божий дар? </a:t>
            </a:r>
          </a:p>
        </p:txBody>
      </p:sp>
    </p:spTree>
    <p:extLst>
      <p:ext uri="{BB962C8B-B14F-4D97-AF65-F5344CB8AC3E}">
        <p14:creationId xmlns:p14="http://schemas.microsoft.com/office/powerpoint/2010/main" val="127279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4000" dirty="0" smtClean="0">
              <a:latin typeface="Arial Black" pitchFamily="34" charset="0"/>
            </a:endParaRPr>
          </a:p>
          <a:p>
            <a:endParaRPr lang="ru-RU" sz="4000" dirty="0">
              <a:latin typeface="Arial Black" pitchFamily="34" charset="0"/>
            </a:endParaRPr>
          </a:p>
          <a:p>
            <a:r>
              <a:rPr lang="ru-RU" sz="4000" dirty="0" smtClean="0">
                <a:latin typeface="Arial Black" pitchFamily="34" charset="0"/>
              </a:rPr>
              <a:t>Можем </a:t>
            </a:r>
            <a:r>
              <a:rPr lang="ru-RU" sz="4000" dirty="0">
                <a:latin typeface="Arial Black" pitchFamily="34" charset="0"/>
              </a:rPr>
              <a:t>ли мы сказать, что сохранили русское слово свободным, чистым, что не стыдно его передать следующим поколениям? </a:t>
            </a:r>
          </a:p>
        </p:txBody>
      </p:sp>
    </p:spTree>
    <p:extLst>
      <p:ext uri="{BB962C8B-B14F-4D97-AF65-F5344CB8AC3E}">
        <p14:creationId xmlns:p14="http://schemas.microsoft.com/office/powerpoint/2010/main" val="391784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756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игра </a:t>
            </a:r>
            <a:r>
              <a:rPr lang="ru-RU" b="1" dirty="0"/>
              <a:t>«Эстафета добрых слов»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785"/>
            <a:ext cx="9144000" cy="53705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sz="4400" dirty="0">
                <a:latin typeface="Arial Narrow" pitchFamily="34" charset="0"/>
              </a:rPr>
              <a:t>Начиная с меня, каждый по цепочке должен передать соседу какое-нибудь доброе слово, не забыв при этом назвать соседа по имени.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906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>
                <a:latin typeface="Arial Black" pitchFamily="34" charset="0"/>
              </a:rPr>
              <a:t>«</a:t>
            </a:r>
            <a:r>
              <a:rPr lang="ru-RU" dirty="0" err="1">
                <a:latin typeface="Arial Black" pitchFamily="34" charset="0"/>
              </a:rPr>
              <a:t>копролалия</a:t>
            </a:r>
            <a:r>
              <a:rPr lang="ru-RU" dirty="0">
                <a:latin typeface="Arial Black" pitchFamily="34" charset="0"/>
              </a:rPr>
              <a:t>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sz="4000" dirty="0">
                <a:latin typeface="Arial Narrow" pitchFamily="34" charset="0"/>
              </a:rPr>
              <a:t>от греческого </a:t>
            </a:r>
            <a:r>
              <a:rPr lang="en-US" sz="4000" dirty="0" err="1">
                <a:latin typeface="Arial Narrow" pitchFamily="34" charset="0"/>
              </a:rPr>
              <a:t>koproc</a:t>
            </a:r>
            <a:r>
              <a:rPr lang="ru-RU" sz="4000" dirty="0">
                <a:latin typeface="Arial Narrow" pitchFamily="34" charset="0"/>
              </a:rPr>
              <a:t> – кал, грязь </a:t>
            </a:r>
            <a:r>
              <a:rPr lang="ru-RU" sz="4000" dirty="0" smtClean="0">
                <a:latin typeface="Arial Narrow" pitchFamily="34" charset="0"/>
              </a:rPr>
              <a:t>                 и </a:t>
            </a:r>
            <a:r>
              <a:rPr lang="en-US" sz="4000" dirty="0" err="1">
                <a:latin typeface="Arial Narrow" pitchFamily="34" charset="0"/>
              </a:rPr>
              <a:t>lalia</a:t>
            </a:r>
            <a:r>
              <a:rPr lang="ru-RU" sz="4000" dirty="0">
                <a:latin typeface="Arial Narrow" pitchFamily="34" charset="0"/>
              </a:rPr>
              <a:t> – речь. </a:t>
            </a:r>
            <a:endParaRPr lang="ru-RU" sz="4000" dirty="0" smtClean="0">
              <a:latin typeface="Arial Narrow" pitchFamily="34" charset="0"/>
            </a:endParaRPr>
          </a:p>
          <a:p>
            <a:pPr algn="just"/>
            <a:r>
              <a:rPr lang="ru-RU" sz="4000" dirty="0" smtClean="0">
                <a:latin typeface="Arial Narrow" pitchFamily="34" charset="0"/>
              </a:rPr>
              <a:t>Так </a:t>
            </a:r>
            <a:r>
              <a:rPr lang="ru-RU" sz="4000" dirty="0">
                <a:latin typeface="Arial Narrow" pitchFamily="34" charset="0"/>
              </a:rPr>
              <a:t>в медицине называют болезненное, иногда непреодолимое влечение к циничной и нецензурной брани без всякого повода.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04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atin typeface="Arial Narrow" pitchFamily="34" charset="0"/>
              </a:rPr>
              <a:t/>
            </a:r>
            <a:br>
              <a:rPr lang="ru-RU" dirty="0" smtClean="0">
                <a:latin typeface="Arial Narrow" pitchFamily="34" charset="0"/>
              </a:rPr>
            </a:br>
            <a:r>
              <a:rPr lang="ru-RU" dirty="0" smtClean="0">
                <a:latin typeface="Arial Narrow" pitchFamily="34" charset="0"/>
              </a:rPr>
              <a:t>В </a:t>
            </a:r>
            <a:r>
              <a:rPr lang="ru-RU" dirty="0">
                <a:latin typeface="Arial Narrow" pitchFamily="34" charset="0"/>
              </a:rPr>
              <a:t>этом процессе </a:t>
            </a:r>
            <a:r>
              <a:rPr lang="ru-RU" dirty="0" smtClean="0">
                <a:latin typeface="Arial Narrow" pitchFamily="34" charset="0"/>
              </a:rPr>
              <a:t/>
            </a:r>
            <a:br>
              <a:rPr lang="ru-RU" dirty="0" smtClean="0">
                <a:latin typeface="Arial Narrow" pitchFamily="34" charset="0"/>
              </a:rPr>
            </a:br>
            <a:r>
              <a:rPr lang="ru-RU" dirty="0" smtClean="0">
                <a:latin typeface="Arial Narrow" pitchFamily="34" charset="0"/>
              </a:rPr>
              <a:t>наблюдается </a:t>
            </a:r>
            <a:r>
              <a:rPr lang="ru-RU" dirty="0">
                <a:latin typeface="Arial Narrow" pitchFamily="34" charset="0"/>
              </a:rPr>
              <a:t>3 стадии:</a:t>
            </a:r>
            <a:br>
              <a:rPr lang="ru-RU" dirty="0">
                <a:latin typeface="Arial Narrow" pitchFamily="34" charset="0"/>
              </a:rPr>
            </a:br>
            <a:endParaRPr lang="ru-RU" dirty="0">
              <a:latin typeface="Arial Narrow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b="1" u="sng" dirty="0">
                <a:latin typeface="Arial Narrow" pitchFamily="34" charset="0"/>
              </a:rPr>
              <a:t>Первая стадия,</a:t>
            </a:r>
            <a:r>
              <a:rPr lang="ru-RU" dirty="0">
                <a:latin typeface="Arial Narrow" pitchFamily="34" charset="0"/>
              </a:rPr>
              <a:t> когда человек впервые слышит нецензурное слово, он испытывает стыд, отвращение.</a:t>
            </a:r>
          </a:p>
          <a:p>
            <a:pPr algn="just"/>
            <a:r>
              <a:rPr lang="ru-RU" b="1" u="sng" dirty="0">
                <a:latin typeface="Arial Narrow" pitchFamily="34" charset="0"/>
              </a:rPr>
              <a:t>Вторая стадия</a:t>
            </a:r>
            <a:r>
              <a:rPr lang="ru-RU" dirty="0">
                <a:latin typeface="Arial Narrow" pitchFamily="34" charset="0"/>
              </a:rPr>
              <a:t>, когда человек впервые употребляет такое слово – за компанию, для разрядки или ради напускной удали.</a:t>
            </a:r>
          </a:p>
          <a:p>
            <a:pPr algn="just"/>
            <a:r>
              <a:rPr lang="ru-RU" b="1" u="sng" dirty="0">
                <a:latin typeface="Arial Narrow" pitchFamily="34" charset="0"/>
              </a:rPr>
              <a:t>Третья стадия</a:t>
            </a:r>
            <a:r>
              <a:rPr lang="ru-RU" dirty="0">
                <a:latin typeface="Arial Narrow" pitchFamily="34" charset="0"/>
              </a:rPr>
              <a:t> человек, привыкая к этому слову, ему уже не стыдно употреблять его. В дальнейшем человек уже использует эти слова, не замечая этого. Ещё позже – он уже не может вообще изъясняться без мата, забывая другие слова.</a:t>
            </a:r>
          </a:p>
        </p:txBody>
      </p:sp>
    </p:spTree>
    <p:extLst>
      <p:ext uri="{BB962C8B-B14F-4D97-AF65-F5344CB8AC3E}">
        <p14:creationId xmlns:p14="http://schemas.microsoft.com/office/powerpoint/2010/main" val="104936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286</Words>
  <Application>Microsoft Office PowerPoint</Application>
  <PresentationFormat>Экран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ТЕМА: </vt:lpstr>
      <vt:lpstr>ЦЕЛЬ:</vt:lpstr>
      <vt:lpstr>ЗАДАЧИ:</vt:lpstr>
      <vt:lpstr>ЭПИГРОФЫ К УРОКУ:</vt:lpstr>
      <vt:lpstr>Презентация PowerPoint</vt:lpstr>
      <vt:lpstr>Презентация PowerPoint</vt:lpstr>
      <vt:lpstr>игра «Эстафета добрых слов»</vt:lpstr>
      <vt:lpstr>«копролалия»</vt:lpstr>
      <vt:lpstr> В этом процессе  наблюдается 3 стадии: </vt:lpstr>
      <vt:lpstr>древняя библейская мудрость</vt:lpstr>
      <vt:lpstr> Вопросы к учащимся: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</dc:title>
  <dc:creator>Таня</dc:creator>
  <cp:lastModifiedBy>Таня</cp:lastModifiedBy>
  <cp:revision>5</cp:revision>
  <dcterms:created xsi:type="dcterms:W3CDTF">2014-04-14T19:06:47Z</dcterms:created>
  <dcterms:modified xsi:type="dcterms:W3CDTF">2014-04-16T19:17:38Z</dcterms:modified>
</cp:coreProperties>
</file>