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87" r:id="rId6"/>
    <p:sldId id="282" r:id="rId7"/>
    <p:sldId id="291" r:id="rId8"/>
    <p:sldId id="273" r:id="rId9"/>
    <p:sldId id="263" r:id="rId10"/>
    <p:sldId id="267" r:id="rId11"/>
    <p:sldId id="278" r:id="rId12"/>
    <p:sldId id="279" r:id="rId13"/>
    <p:sldId id="271" r:id="rId14"/>
    <p:sldId id="27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25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FF30C-A5DB-4AF0-A7E0-114A44229858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CD40-BECA-405C-81FB-E25FB0EC2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Существует традиция отождествлять патриотическое воспитание с военным. И это естественно: память о Великой отечественной войне ещё долго будет жива. Ведь практически каждая семья заплатила страшную цену за победу над фашизмом. Но в свободной демократической России задачи гражданско-патриотического воспитания ставятся шире, исходя из того, что патриотизм – это ощущение человеком сопричастности к настоящему и прошлому Родины и ответственности за её будущее.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         В этом году вместе с родителями перед праздником Великой победы мы начинаем исследовательскую работу. Родители и дети с огромным интересом готовят</a:t>
            </a:r>
            <a:r>
              <a:rPr lang="ru-RU" baseline="0" dirty="0" smtClean="0"/>
              <a:t> </a:t>
            </a:r>
            <a:r>
              <a:rPr lang="ru-RU" dirty="0" smtClean="0"/>
              <a:t>проект по</a:t>
            </a:r>
            <a:r>
              <a:rPr lang="ru-RU" baseline="0" dirty="0" smtClean="0"/>
              <a:t> </a:t>
            </a:r>
            <a:r>
              <a:rPr lang="ru-RU" dirty="0" smtClean="0"/>
              <a:t>теме «Моя</a:t>
            </a:r>
            <a:r>
              <a:rPr lang="ru-RU" baseline="0" dirty="0" smtClean="0"/>
              <a:t> семья причастна к той победе</a:t>
            </a:r>
            <a:r>
              <a:rPr lang="ru-RU" dirty="0" smtClean="0"/>
              <a:t>» (рисунки, семейные  фотографии, рассказы о героическом прошлом</a:t>
            </a:r>
            <a:r>
              <a:rPr lang="ru-RU" baseline="0" dirty="0" smtClean="0"/>
              <a:t> и повседневной реальности военных лет</a:t>
            </a:r>
            <a:r>
              <a:rPr lang="ru-RU" dirty="0" smtClean="0"/>
              <a:t> собираются в единый альбом).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Смотр песни и строя, разного рода спортивные конкурсы тематической направленности, «Весёлые старты» помогают продемонстрировать учащимся не только силу и ловкость, но и  организованность, сплочённость в коллективе, желание придти на помощь, умение поддержать товарища.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Интересно проходят встречи с людьми мужественных профессий, которые являются примером служения обществу в сегодняшней жизни. Среди них военнослужащие, самоотверженные врачи, спасатели, выдающиеся учёные, люди, организующие благотворительную помощь нуждающимся.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современным педагогом стоит задача воспитать патриота, то есть человека, который любит свою Родину, и мы стараемся решать эту задачу , охватив в различных формах все области жизнедеятельности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Традиционно учебный</a:t>
            </a:r>
            <a:r>
              <a:rPr lang="ru-RU" baseline="0" dirty="0" smtClean="0"/>
              <a:t> год начинается с беседы о Родине большой и малой, о своём городе и школе. Происходит знакомство с первым документом «Правила поведения учащихся  в школе».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Формированию мотивации активного проявления любви к Родине в конкретных поступках способствует материал учебников по литературному чтению.</a:t>
            </a:r>
            <a:r>
              <a:rPr lang="ru-RU" baseline="0" dirty="0" smtClean="0"/>
              <a:t> Однако учителя в своей работе не ограничиваются этим, активно используют средства музейной педагогики.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Путешествовать в прошлое Москвы позволяют музейные экскурсии,</a:t>
            </a:r>
            <a:r>
              <a:rPr lang="ru-RU" baseline="0" dirty="0" smtClean="0"/>
              <a:t> которые наглядно демонстрируют</a:t>
            </a:r>
            <a:r>
              <a:rPr lang="ru-RU" dirty="0" smtClean="0"/>
              <a:t> предметы</a:t>
            </a:r>
            <a:r>
              <a:rPr lang="ru-RU" baseline="0" dirty="0" smtClean="0"/>
              <a:t> быта, одежду москвича в старину, знакомят </a:t>
            </a:r>
            <a:r>
              <a:rPr lang="ru-RU" dirty="0" smtClean="0"/>
              <a:t>с народными</a:t>
            </a:r>
            <a:r>
              <a:rPr lang="ru-RU" baseline="0" dirty="0" smtClean="0"/>
              <a:t> традициями, обрядами,  фольклорными жанрами культурной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Традиционно проводится посещение историко-мемориального комплекса памятников с целью сохранение исторической памяти, расширения знаний о событиях Отечественной войны 1812 г. , их значимости для истории страны</a:t>
            </a:r>
            <a:r>
              <a:rPr lang="ru-RU" baseline="0" dirty="0" smtClean="0"/>
              <a:t> на наиболее ярком примере патриотов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Стали традиционными</a:t>
            </a:r>
            <a:r>
              <a:rPr lang="ru-RU" baseline="0" dirty="0" smtClean="0"/>
              <a:t> поездки наших первоклассников и выпускников на Красную площадь, посещение Исторического музея.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митинге у памятника Солдату Отечества в </a:t>
            </a:r>
            <a:r>
              <a:rPr lang="ru-RU" dirty="0" err="1" smtClean="0"/>
              <a:t>Марьино</a:t>
            </a:r>
            <a:r>
              <a:rPr lang="ru-RU" dirty="0" smtClean="0"/>
              <a:t> присутствовали все учащиеся начальной школы. Прозвучали слова благодарности фронтовикам, которые</a:t>
            </a:r>
            <a:r>
              <a:rPr lang="ru-RU" baseline="0" dirty="0" smtClean="0"/>
              <a:t> являются примером мужества и самоотверженности. Победители конкурса чтецов , прошедшего накануне, читали в их честь стихи. Торжественность обстановки усилили самолёты, готовившиеся в небе над городом к параду.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Каждый год посещают наши</a:t>
            </a:r>
            <a:r>
              <a:rPr lang="ru-RU" baseline="0" dirty="0" smtClean="0"/>
              <a:t> </a:t>
            </a:r>
            <a:r>
              <a:rPr lang="ru-RU" dirty="0" smtClean="0"/>
              <a:t>ученики школьный музей,</a:t>
            </a:r>
            <a:r>
              <a:rPr lang="ru-RU" baseline="0" dirty="0" smtClean="0"/>
              <a:t> экспонаты которого постоянно пополняются. Ребята с интересом слушают рассказы экскурсоводов-старшеклассников, построенные на воспоминаниях солдат и сборниках писем военных лет. Здесь ребята узнали много интересного из биографии маршала авиации А. Е. Голованова, чьё имя носит наша школа. Очень обрадовались, узнав модели самолётов, сделанные своими руками.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CD40-BECA-405C-81FB-E25FB0EC239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7064-0B68-4A17-A683-1BC38789EEEC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E7E7-8498-48A3-ABFB-B17E09811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Воспитание гражданственности и патриотизма младших школьников.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( Из опыта работы учителей начальной школы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ГБОУ СОШ № 499 г. Москвы)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Автор презентации: Немирова Вера Алексеевна, учитель </a:t>
            </a:r>
            <a:r>
              <a:rPr lang="ru-RU" sz="2400" smtClean="0">
                <a:solidFill>
                  <a:srgbClr val="002060"/>
                </a:solidFill>
              </a:rPr>
              <a:t>начальных классов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 памятника Солдату Отечества.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Когда мы этот праздник отмечаем,</a:t>
            </a:r>
          </a:p>
          <a:p>
            <a:r>
              <a:rPr lang="ru-RU" sz="1800" dirty="0" smtClean="0"/>
              <a:t>То в честь погибших головы склоняем.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А всех живых сердечно поздравляем,</a:t>
            </a:r>
          </a:p>
          <a:p>
            <a:r>
              <a:rPr lang="ru-RU" sz="1800" dirty="0" smtClean="0"/>
              <a:t>Удачи и здоровья им желаем.</a:t>
            </a:r>
            <a:endParaRPr lang="ru-RU" sz="1800" dirty="0"/>
          </a:p>
        </p:txBody>
      </p:sp>
      <p:pic>
        <p:nvPicPr>
          <p:cNvPr id="3075" name="Picture 3" descr="D:\vera\Военно_патр_восп_фото\Фото от Оксаны\Изображение 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00372"/>
            <a:ext cx="4040188" cy="227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школьном музее боевой славы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«Никто не забыт,</a:t>
            </a:r>
          </a:p>
          <a:p>
            <a:r>
              <a:rPr lang="ru-RU" sz="1800" dirty="0" smtClean="0"/>
              <a:t> и ничто не забыто»</a:t>
            </a:r>
            <a:endParaRPr lang="ru-RU" sz="1800" dirty="0"/>
          </a:p>
        </p:txBody>
      </p:sp>
      <p:pic>
        <p:nvPicPr>
          <p:cNvPr id="2051" name="Picture 3" descr="D:\vera\Военно_патр_восп_фото\школьный музей 1Б\CIMG02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71670" y="2714620"/>
            <a:ext cx="4039985" cy="3029989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Каким ты был, главный маршал авиации?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 чего начинается исследовательская деятельность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Может, именно этот снаряд когда-то изготовила на заводе моя бабушка 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Что я узнал из домашнего архива?</a:t>
            </a:r>
            <a:endParaRPr lang="ru-RU" dirty="0"/>
          </a:p>
        </p:txBody>
      </p:sp>
      <p:pic>
        <p:nvPicPr>
          <p:cNvPr id="3074" name="Picture 2" descr="D:\vera\Военно_патр_восп_фото\школьный музей 1Б\CIMG02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3075" name="Picture 3" descr="D:\vera\Военно_патр_восп_фото\фото\фото\DSC_00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797693"/>
            <a:ext cx="4041775" cy="270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Военно-спортивная игра «Зарница»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Пока ты юн... Но ежели враги</a:t>
            </a:r>
          </a:p>
          <a:p>
            <a:r>
              <a:rPr lang="ru-RU" sz="1200" dirty="0" smtClean="0"/>
              <a:t>Вдруг вздумают пойти на нас войной,</a:t>
            </a:r>
          </a:p>
          <a:p>
            <a:r>
              <a:rPr lang="ru-RU" sz="1200" dirty="0" smtClean="0"/>
              <a:t>Наденешь ты бушлат и сапоги</a:t>
            </a:r>
          </a:p>
          <a:p>
            <a:r>
              <a:rPr lang="ru-RU" sz="1200" dirty="0" smtClean="0"/>
              <a:t>И встанешь за свою страну стеной!</a:t>
            </a:r>
            <a:endParaRPr lang="ru-RU" sz="1200" dirty="0"/>
          </a:p>
        </p:txBody>
      </p:sp>
      <p:pic>
        <p:nvPicPr>
          <p:cNvPr id="8" name="Picture 2" descr="D:\vera\Военно_патр_восп_фото\для Веры Алексеевны\мой класс 4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51694" y="2931319"/>
            <a:ext cx="3251200" cy="2438400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Ведь если предстоит войне</a:t>
            </a:r>
          </a:p>
          <a:p>
            <a:r>
              <a:rPr lang="ru-RU" sz="1200" dirty="0" smtClean="0"/>
              <a:t>Внести в наш дом огонь, разруху,</a:t>
            </a:r>
          </a:p>
          <a:p>
            <a:r>
              <a:rPr lang="ru-RU" sz="1200" dirty="0" smtClean="0"/>
              <a:t>Стоять не будешь в стороне – </a:t>
            </a:r>
          </a:p>
          <a:p>
            <a:r>
              <a:rPr lang="ru-RU" sz="1200" dirty="0" smtClean="0"/>
              <a:t>Мать защитишь, сестру, подругу!</a:t>
            </a:r>
            <a:endParaRPr lang="ru-RU" sz="1200" dirty="0"/>
          </a:p>
        </p:txBody>
      </p:sp>
      <p:pic>
        <p:nvPicPr>
          <p:cNvPr id="2050" name="Picture 2" descr="D:\vera\Военно_патр_восп_фото\для Веры Алексеевны\мой класс 4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40312" y="2931319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Встречи с интересными людьми.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>
            <a:normAutofit/>
          </a:bodyPr>
          <a:lstStyle/>
          <a:p>
            <a:r>
              <a:rPr lang="ru-RU" dirty="0" smtClean="0"/>
              <a:t>С главнокомандующим игры «Зарница»</a:t>
            </a:r>
            <a:endParaRPr lang="ru-RU" dirty="0"/>
          </a:p>
        </p:txBody>
      </p:sp>
      <p:pic>
        <p:nvPicPr>
          <p:cNvPr id="2051" name="Picture 3" descr="D:\vera\Военно_патр_восп_фото\Фото от Оксаны\Последние фото 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301" y="3013753"/>
            <a:ext cx="4039985" cy="2273531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965194"/>
          </a:xfrm>
        </p:spPr>
        <p:txBody>
          <a:bodyPr/>
          <a:lstStyle/>
          <a:p>
            <a:r>
              <a:rPr lang="ru-RU" dirty="0" smtClean="0"/>
              <a:t>Как работают спасатели?</a:t>
            </a:r>
            <a:endParaRPr lang="ru-RU" dirty="0"/>
          </a:p>
        </p:txBody>
      </p:sp>
      <p:pic>
        <p:nvPicPr>
          <p:cNvPr id="2050" name="Picture 2" descr="D:\vera\Военно_патр_восп_фото\фото от Оксаны 2\Встреча с интересными людьм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5920" y="3013753"/>
            <a:ext cx="4039985" cy="2273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Критерии и показатели патриотизма:</a:t>
            </a:r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05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 -эмоционально-чувственный (выражение сопереживания родному дому, культурному наследию, природе малой Родины);</a:t>
            </a:r>
          </a:p>
          <a:p>
            <a:r>
              <a:rPr lang="ru-RU" sz="2000" dirty="0" smtClean="0"/>
              <a:t> -когнитивный (наличие представления о родном доме, культурном наследии, природе малой Родины, проявление любознательности);</a:t>
            </a:r>
          </a:p>
          <a:p>
            <a:r>
              <a:rPr lang="ru-RU" sz="2000" dirty="0" smtClean="0"/>
              <a:t> -мотивационный (желание и стремление к познавательной и другим видам деятельности); </a:t>
            </a:r>
          </a:p>
          <a:p>
            <a:r>
              <a:rPr lang="ru-RU" sz="2000" dirty="0" smtClean="0"/>
              <a:t>-практический (умение заботиться о ближнем, оказывать помощь окружающим);</a:t>
            </a:r>
          </a:p>
          <a:p>
            <a:r>
              <a:rPr lang="ru-RU" sz="2000" dirty="0" smtClean="0"/>
              <a:t> самым важным показателем, несомненно, является потребность самого ребенка активно участвовать во всех делах на благо окружающих людей, на благо родной природы, наличие у него гордости за свой народ и свою Родину, осознание себя частью своего народа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92935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	</a:t>
            </a:r>
            <a:r>
              <a:rPr lang="ru-RU" sz="1800" b="1" dirty="0" smtClean="0"/>
              <a:t>Воспитание гражданственности, патриотизма, уважения к правам, свободам и обязанностям человека </a:t>
            </a:r>
            <a:r>
              <a:rPr lang="ru-RU" sz="1800" dirty="0" smtClean="0"/>
              <a:t>– одно из основных направлений духовно-нравственного развития и воспитания обучающихся на ступени начального общего образования. </a:t>
            </a:r>
            <a:br>
              <a:rPr lang="ru-RU" sz="1800" dirty="0" smtClean="0"/>
            </a:br>
            <a:r>
              <a:rPr lang="ru-RU" sz="1800" dirty="0" smtClean="0"/>
              <a:t>	Нормативно-правовой и документальной основой Примерной программы духовно-нравственного развития и воспитания обучающихся  являются Закон Российской Федерации «Об образовании», Стандарт, Концепция духовно-нравственного развития и воспитания личности гражданина России. На основе этих документов обоснован идеал и  сформулирована высшая цель образования – «высоконравственный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 Федерации.»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b="1" dirty="0" smtClean="0"/>
              <a:t>Основная педагогическая цель - воспитание, социально–педагогическая поддержка становления и развития высоконравственного, ответственного, инициативного и компетентного гражданина России.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</a:rPr>
              <a:t>	Содержание задач по воспитанию </a:t>
            </a:r>
            <a:r>
              <a:rPr lang="ru-RU" sz="1800" b="1" dirty="0">
                <a:solidFill>
                  <a:srgbClr val="0070C0"/>
                </a:solidFill>
              </a:rPr>
              <a:t>гражданственности </a:t>
            </a:r>
            <a:r>
              <a:rPr lang="ru-RU" sz="1800" b="1" dirty="0" smtClean="0">
                <a:solidFill>
                  <a:srgbClr val="0070C0"/>
                </a:solidFill>
              </a:rPr>
              <a:t>, патриотизма, уважения к правам, </a:t>
            </a:r>
            <a:r>
              <a:rPr lang="ru-RU" sz="1800" b="1" dirty="0">
                <a:solidFill>
                  <a:srgbClr val="0070C0"/>
                </a:solidFill>
              </a:rPr>
              <a:t>с</a:t>
            </a:r>
            <a:r>
              <a:rPr lang="ru-RU" sz="1800" b="1" dirty="0" smtClean="0">
                <a:solidFill>
                  <a:srgbClr val="0070C0"/>
                </a:solidFill>
              </a:rPr>
              <a:t>вободам и обязанностям человека: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- элементарные представления о политическом устройстве Российского государства, их роли в жизни общества, о его важнейших законах;</a:t>
            </a:r>
            <a:br>
              <a:rPr lang="ru-RU" sz="1800" dirty="0" smtClean="0"/>
            </a:br>
            <a:r>
              <a:rPr lang="ru-RU" sz="1800" dirty="0" smtClean="0"/>
              <a:t> - представления о символах государства – Флаге и Гербе России;</a:t>
            </a:r>
            <a:br>
              <a:rPr lang="ru-RU" sz="1800" dirty="0" smtClean="0"/>
            </a:br>
            <a:r>
              <a:rPr lang="ru-RU" sz="1800" dirty="0" smtClean="0"/>
              <a:t> - элементарные представления о правах и обязанностях гражданина России;</a:t>
            </a:r>
            <a:br>
              <a:rPr lang="ru-RU" sz="1800" dirty="0" smtClean="0"/>
            </a:br>
            <a:r>
              <a:rPr lang="ru-RU" sz="1800" dirty="0" smtClean="0"/>
              <a:t> - интерес к общественным явлениям, понимание активной роли человека в обществе;</a:t>
            </a:r>
            <a:br>
              <a:rPr lang="ru-RU" sz="1800" dirty="0" smtClean="0"/>
            </a:br>
            <a:r>
              <a:rPr lang="ru-RU" sz="1800" dirty="0" smtClean="0"/>
              <a:t> - уважительное отношение к русскому языку как государственному, языку межнационального общения;</a:t>
            </a:r>
            <a:br>
              <a:rPr lang="ru-RU" sz="1800" dirty="0" smtClean="0"/>
            </a:br>
            <a:r>
              <a:rPr lang="ru-RU" sz="1800" dirty="0" smtClean="0"/>
              <a:t> - начальные представления о народах России, об их общей исторической судьбе;</a:t>
            </a:r>
            <a:br>
              <a:rPr lang="ru-RU" sz="1800" dirty="0" smtClean="0"/>
            </a:br>
            <a:r>
              <a:rPr lang="ru-RU" sz="1800" dirty="0" smtClean="0"/>
              <a:t> - элементарные представления о национальных героях и важнейших событиях -истории России и её народов;</a:t>
            </a:r>
            <a:br>
              <a:rPr lang="ru-RU" sz="1800" dirty="0" smtClean="0"/>
            </a:br>
            <a:r>
              <a:rPr lang="ru-RU" sz="1800" dirty="0" smtClean="0"/>
              <a:t> - интерес к государственным праздникам и важнейшим событиям в жизни России;</a:t>
            </a:r>
            <a:br>
              <a:rPr lang="ru-RU" sz="1800" dirty="0" smtClean="0"/>
            </a:br>
            <a:r>
              <a:rPr lang="ru-RU" sz="1800" dirty="0" smtClean="0"/>
              <a:t> - стремление активно участвовать в делах класса, школы, своей семьи, своего города;</a:t>
            </a:r>
            <a:br>
              <a:rPr lang="ru-RU" sz="1800" dirty="0" smtClean="0"/>
            </a:br>
            <a:r>
              <a:rPr lang="ru-RU" sz="1800" dirty="0" smtClean="0"/>
              <a:t> - любовь к России, своему народу, городу, школе;</a:t>
            </a:r>
            <a:br>
              <a:rPr lang="ru-RU" sz="1800" dirty="0" smtClean="0"/>
            </a:br>
            <a:r>
              <a:rPr lang="ru-RU" sz="1800" dirty="0" smtClean="0"/>
              <a:t> - уважение к защитникам Родины;</a:t>
            </a:r>
            <a:br>
              <a:rPr lang="ru-RU" sz="1800" dirty="0" smtClean="0"/>
            </a:br>
            <a:r>
              <a:rPr lang="ru-RU" sz="1800" dirty="0" smtClean="0"/>
              <a:t> - умение отвечать за свои поступки;</a:t>
            </a:r>
            <a:br>
              <a:rPr lang="ru-RU" sz="1800" dirty="0" smtClean="0"/>
            </a:br>
            <a:r>
              <a:rPr lang="ru-RU" sz="1800" dirty="0" smtClean="0"/>
              <a:t> - негативное отношение к нарушениям порядка, к невыполнению своих обязанностей. </a:t>
            </a:r>
            <a:br>
              <a:rPr lang="ru-RU" sz="1800" dirty="0" smtClean="0"/>
            </a:br>
            <a:r>
              <a:rPr lang="ru-RU" sz="1800" dirty="0" smtClean="0"/>
              <a:t>						(Из материалов ФГОС)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8332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	Для решения воспитательных задач учителя начальных классов нашей школы работают в едином ключе последовательно и непрерывно, осуществляя гражданско-патриотическое воспитание детей с момента их поступления в школу, учитывая возрастные и индивидуальные особенности каждой группы, идя по пути усложнения тематического материала . </a:t>
            </a:r>
            <a:br>
              <a:rPr lang="ru-RU" sz="1800" dirty="0" smtClean="0"/>
            </a:br>
            <a:r>
              <a:rPr lang="ru-RU" sz="1800" dirty="0" smtClean="0"/>
              <a:t>	В работе со своими учениками  педагоги обращаются к </a:t>
            </a:r>
            <a:r>
              <a:rPr lang="ru-RU" sz="1800" b="1" dirty="0" smtClean="0"/>
              <a:t>содержанию: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 -общеобразовательных дисциплин;</a:t>
            </a:r>
            <a:br>
              <a:rPr lang="ru-RU" sz="1800" dirty="0" smtClean="0"/>
            </a:br>
            <a:r>
              <a:rPr lang="ru-RU" sz="1800" dirty="0" smtClean="0"/>
              <a:t>	 - произведений искусства;</a:t>
            </a:r>
            <a:br>
              <a:rPr lang="ru-RU" sz="1800" dirty="0" smtClean="0"/>
            </a:br>
            <a:r>
              <a:rPr lang="ru-RU" sz="1800" dirty="0" smtClean="0"/>
              <a:t>	 - периодической литературы, публикаций радио- и телепередач, 	отражающих современную жизнь;</a:t>
            </a:r>
            <a:br>
              <a:rPr lang="ru-RU" sz="1800" dirty="0" smtClean="0"/>
            </a:br>
            <a:r>
              <a:rPr lang="ru-RU" sz="1800" dirty="0" smtClean="0"/>
              <a:t>	 - духовной культуры и фольклора народов России;</a:t>
            </a:r>
            <a:br>
              <a:rPr lang="ru-RU" sz="1800" dirty="0" smtClean="0"/>
            </a:br>
            <a:r>
              <a:rPr lang="ru-RU" sz="1800" dirty="0" smtClean="0"/>
              <a:t>	 - истории, традиций и современной жизни своей Родины, своего края, 	своей школы, своей семьи; 	</a:t>
            </a:r>
            <a:br>
              <a:rPr lang="ru-RU" sz="1800" dirty="0" smtClean="0"/>
            </a:br>
            <a:r>
              <a:rPr lang="ru-RU" sz="1800" dirty="0" smtClean="0"/>
              <a:t>	 - жизненного опыта своих родителей и прародителей;</a:t>
            </a:r>
            <a:br>
              <a:rPr lang="ru-RU" sz="1800" dirty="0" smtClean="0"/>
            </a:br>
            <a:r>
              <a:rPr lang="ru-RU" sz="1800" dirty="0" smtClean="0"/>
              <a:t>	 - общественно полезной и личностно значимой деятельности.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«В сердце ты у каждого, Родина-Россия»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928794" y="1643050"/>
            <a:ext cx="4041775" cy="639762"/>
          </a:xfrm>
        </p:spPr>
        <p:txBody>
          <a:bodyPr/>
          <a:lstStyle/>
          <a:p>
            <a:r>
              <a:rPr lang="ru-RU" dirty="0" smtClean="0"/>
              <a:t>Поговорим о Москве…</a:t>
            </a:r>
            <a:endParaRPr lang="ru-RU" dirty="0"/>
          </a:p>
        </p:txBody>
      </p:sp>
      <p:pic>
        <p:nvPicPr>
          <p:cNvPr id="9" name="Picture 2" descr="D:\vera\Военно_патр_восп_фото\для Веры Алексеевны\первочки 0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643182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музее К.Г.Паустовского.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мае 2012 </a:t>
            </a:r>
            <a:r>
              <a:rPr lang="ru-RU" smtClean="0"/>
              <a:t>года исполнилось </a:t>
            </a:r>
            <a:r>
              <a:rPr lang="ru-RU" dirty="0" smtClean="0"/>
              <a:t>120 лет со дня рождения русского писателя Константина Георгиевича Паустовского. </a:t>
            </a:r>
          </a:p>
          <a:p>
            <a:r>
              <a:rPr lang="ru-RU" dirty="0" smtClean="0"/>
              <a:t>В феврале 2012 года учащиеся 3-4 классов посетили литературный музей имени К.Г. Паустовского в Кузьминках. </a:t>
            </a:r>
            <a:r>
              <a:rPr lang="ru-RU" b="1" dirty="0" smtClean="0"/>
              <a:t>Учащиеся познакомились с жизнью писателя и его творчеством, которые являются образцом служения Родине и ярким примером истинного патриотизма.</a:t>
            </a:r>
          </a:p>
          <a:p>
            <a:r>
              <a:rPr lang="ru-RU" dirty="0" smtClean="0"/>
              <a:t>В своей жизни К.Г. Паустовский пережил Февральскую и Октябрьскую революции и три войны: Первую мировую, Гражданскую и Великую Отечественную. Он принимал активное участие во всех этих событиях, был братом милосердия, работал военным корреспондентом. </a:t>
            </a:r>
          </a:p>
          <a:p>
            <a:r>
              <a:rPr lang="ru-RU" b="1" dirty="0" smtClean="0"/>
              <a:t>В мирное время он занимался литературной деятельностью и написал много замечательных произведений, которые проникнуты любовью к родной природе, к родной земле, к Родине.</a:t>
            </a:r>
            <a:endParaRPr lang="ru-RU" b="1" dirty="0"/>
          </a:p>
        </p:txBody>
      </p:sp>
      <p:pic>
        <p:nvPicPr>
          <p:cNvPr id="5" name="Picture 6" descr="D:\vera\Военно_патр_восп_фото\Attachments_tatiana.anna11@yandex.ru_2012-03-17_22-22-58\100_2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497767"/>
            <a:ext cx="5111750" cy="340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м</a:t>
            </a:r>
            <a:r>
              <a:rPr lang="ru-RU" dirty="0" smtClean="0">
                <a:solidFill>
                  <a:srgbClr val="0070C0"/>
                </a:solidFill>
              </a:rPr>
              <a:t>узее истории Москвы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vera\Военно_патр_восп_фото\Фото от Оксаны\Изображение 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14546" y="2643182"/>
            <a:ext cx="4039985" cy="2273531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428860" y="1643050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деревянном доме у москвича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«Так благодарная Москва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Чтит память воинов-героев.»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 descr="D:\vera\Военно_патр_восп_фото\Фото от Оксаны\Изображение 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27325"/>
            <a:ext cx="4038600" cy="2271713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2012 году будет отмечаться славная дата – 200-летие Победы России в Отечественной войне 1812 года. В победе, одержанной русскими армиями над самой сильной, самой организованной и победоносной армией Европы того времени - над армией Наполеона, – особая роль принадлежит</a:t>
            </a:r>
            <a:r>
              <a:rPr lang="ru-RU" b="1" dirty="0" smtClean="0"/>
              <a:t> </a:t>
            </a:r>
            <a:r>
              <a:rPr lang="ru-RU" dirty="0" smtClean="0"/>
              <a:t>М. И. Кутузову. Корифей военного искусства, первоклассный дипломат, замечательный государственный деятель – М. И. Кутузов, прежде всего, был русским патриотом. Кутузов жил для России и служил России.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«Сердце Родины моей»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79"/>
          </a:xfrm>
        </p:spPr>
        <p:txBody>
          <a:bodyPr>
            <a:normAutofit fontScale="77500" lnSpcReduction="20000"/>
          </a:bodyPr>
          <a:lstStyle/>
          <a:p>
            <a:r>
              <a:rPr lang="ru-RU" sz="1400" dirty="0" smtClean="0"/>
              <a:t>По Красной площади в колоннах  народ проходит каждый год.</a:t>
            </a:r>
          </a:p>
          <a:p>
            <a:r>
              <a:rPr lang="ru-RU" sz="1400" dirty="0" smtClean="0"/>
              <a:t>В Москве военной, затемнённой, здесь  клялся Родине народ.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8434" name="Picture 2" descr="D:\vera\Военно_патр_восп_фото\Фото от Оксаны\Изображение последнее 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7422" y="2928934"/>
            <a:ext cx="4039985" cy="2273531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И прямо с площади, отсюда, от стен Кремля, с Москвы-реки</a:t>
            </a:r>
          </a:p>
          <a:p>
            <a:r>
              <a:rPr lang="ru-RU" sz="1100" dirty="0" smtClean="0"/>
              <a:t>Прикрыв Москву своею грудью пошли на фронт большевики.</a:t>
            </a:r>
            <a:endParaRPr lang="ru-RU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2416</TotalTime>
  <Words>916</Words>
  <Application>Microsoft Office PowerPoint</Application>
  <PresentationFormat>Экран (4:3)</PresentationFormat>
  <Paragraphs>79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Воспитание гражданственности и патриотизма младших школьников.</vt:lpstr>
      <vt:lpstr> Воспитание гражданственности, патриотизма, уважения к правам, свободам и обязанностям человека – одно из основных направлений духовно-нравственного развития и воспитания обучающихся на ступени начального общего образования.   Нормативно-правовой и документальной основой Примерной программы духовно-нравственного развития и воспитания обучающихся  являются Закон Российской Федерации «Об образовании», Стандарт, Концепция духовно-нравственного развития и воспитания личности гражданина России. На основе этих документов обоснован идеал и  сформулирована высшая цель образования – «высоконравственный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 Федерации.»  Основная педагогическая цель - воспитание, социально–педагогическая поддержка становления и развития высоконравственного, ответственного, инициативного и компетентного гражданина России.    </vt:lpstr>
      <vt:lpstr> Содержание задач по воспитанию гражданственности , патриотизма, уважения к правам, свободам и обязанностям человека:   - элементарные представления о политическом устройстве Российского государства, их роли в жизни общества, о его важнейших законах;  - представления о символах государства – Флаге и Гербе России;  - элементарные представления о правах и обязанностях гражданина России;  - интерес к общественным явлениям, понимание активной роли человека в обществе;  - уважительное отношение к русскому языку как государственному, языку межнационального общения;  - начальные представления о народах России, об их общей исторической судьбе;  - элементарные представления о национальных героях и важнейших событиях -истории России и её народов;  - интерес к государственным праздникам и важнейшим событиям в жизни России;  - стремление активно участвовать в делах класса, школы, своей семьи, своего города;  - любовь к России, своему народу, городу, школе;  - уважение к защитникам Родины;  - умение отвечать за свои поступки;  - негативное отношение к нарушениям порядка, к невыполнению своих обязанностей.        (Из материалов ФГОС) </vt:lpstr>
      <vt:lpstr> Для решения воспитательных задач учителя начальных классов нашей школы работают в едином ключе последовательно и непрерывно, осуществляя гражданско-патриотическое воспитание детей с момента их поступления в школу, учитывая возрастные и индивидуальные особенности каждой группы, идя по пути усложнения тематического материала .   В работе со своими учениками  педагоги обращаются к содержанию:    -общеобразовательных дисциплин;   - произведений искусства;   - периодической литературы, публикаций радио- и телепередач,  отражающих современную жизнь;   - духовной культуры и фольклора народов России;   - истории, традиций и современной жизни своей Родины, своего края,  своей школы, своей семьи;     - жизненного опыта своих родителей и прародителей;   - общественно полезной и личностно значимой деятельности.</vt:lpstr>
      <vt:lpstr>«В сердце ты у каждого, Родина-Россия»</vt:lpstr>
      <vt:lpstr>В музее К.Г.Паустовского.</vt:lpstr>
      <vt:lpstr>В музее истории Москвы</vt:lpstr>
      <vt:lpstr>«Так благодарная Москва Чтит память воинов-героев.»</vt:lpstr>
      <vt:lpstr>«Сердце Родины моей»</vt:lpstr>
      <vt:lpstr>У памятника Солдату Отечества.</vt:lpstr>
      <vt:lpstr>В школьном музее боевой славы</vt:lpstr>
      <vt:lpstr>С чего начинается исследовательская деятельность</vt:lpstr>
      <vt:lpstr>Военно-спортивная игра «Зарница»</vt:lpstr>
      <vt:lpstr>Встречи с интересными людьми.</vt:lpstr>
      <vt:lpstr>Критерии и показатели патриотизма: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Военно-патриотическое воспитание в начальной школе.</dc:title>
  <dc:creator>User</dc:creator>
  <cp:lastModifiedBy>user</cp:lastModifiedBy>
  <cp:revision>291</cp:revision>
  <dcterms:created xsi:type="dcterms:W3CDTF">2012-03-24T09:36:30Z</dcterms:created>
  <dcterms:modified xsi:type="dcterms:W3CDTF">2012-08-28T13:28:19Z</dcterms:modified>
</cp:coreProperties>
</file>