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11-12 лет </c:v>
                </c:pt>
                <c:pt idx="1">
                  <c:v>13-14 лет</c:v>
                </c:pt>
                <c:pt idx="2">
                  <c:v>15-16 лет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42</c:v>
                </c:pt>
                <c:pt idx="1">
                  <c:v>32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11-12 лет </c:v>
                </c:pt>
                <c:pt idx="1">
                  <c:v>13-14 лет</c:v>
                </c:pt>
                <c:pt idx="2">
                  <c:v>15-16 лет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11-12 лет </c:v>
                </c:pt>
                <c:pt idx="1">
                  <c:v>13-14 лет</c:v>
                </c:pt>
                <c:pt idx="2">
                  <c:v>15-16 лет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57070720"/>
        <c:axId val="57072256"/>
      </c:barChart>
      <c:catAx>
        <c:axId val="57070720"/>
        <c:scaling>
          <c:orientation val="minMax"/>
        </c:scaling>
        <c:axPos val="b"/>
        <c:tickLblPos val="nextTo"/>
        <c:crossAx val="57072256"/>
        <c:crosses val="autoZero"/>
        <c:auto val="1"/>
        <c:lblAlgn val="ctr"/>
        <c:lblOffset val="100"/>
      </c:catAx>
      <c:valAx>
        <c:axId val="57072256"/>
        <c:scaling>
          <c:orientation val="minMax"/>
        </c:scaling>
        <c:axPos val="l"/>
        <c:majorGridlines/>
        <c:numFmt formatCode="General" sourceLinked="1"/>
        <c:tickLblPos val="nextTo"/>
        <c:crossAx val="570707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</c:v>
                </c:pt>
                <c:pt idx="1">
                  <c:v>17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иногда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1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постоянно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</c:ser>
        <c:axId val="68222976"/>
        <c:axId val="68224512"/>
      </c:barChart>
      <c:catAx>
        <c:axId val="68222976"/>
        <c:scaling>
          <c:orientation val="minMax"/>
        </c:scaling>
        <c:axPos val="b"/>
        <c:tickLblPos val="nextTo"/>
        <c:crossAx val="68224512"/>
        <c:crosses val="autoZero"/>
        <c:auto val="1"/>
        <c:lblAlgn val="ctr"/>
        <c:lblOffset val="100"/>
      </c:catAx>
      <c:valAx>
        <c:axId val="68224512"/>
        <c:scaling>
          <c:orientation val="minMax"/>
        </c:scaling>
        <c:axPos val="l"/>
        <c:majorGridlines/>
        <c:numFmt formatCode="General" sourceLinked="1"/>
        <c:tickLblPos val="nextTo"/>
        <c:crossAx val="682229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</c:v>
                </c:pt>
                <c:pt idx="1">
                  <c:v>15</c:v>
                </c:pt>
                <c:pt idx="2">
                  <c:v>4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иногда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</c:v>
                </c:pt>
                <c:pt idx="1">
                  <c:v>7</c:v>
                </c:pt>
                <c:pt idx="2">
                  <c:v>3</c:v>
                </c:pt>
                <c:pt idx="3">
                  <c:v>5</c:v>
                </c:pt>
                <c:pt idx="4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постоянно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4">
                  <c:v>2</c:v>
                </c:pt>
              </c:numCache>
            </c:numRef>
          </c:val>
        </c:ser>
        <c:axId val="68407296"/>
        <c:axId val="68408832"/>
      </c:barChart>
      <c:catAx>
        <c:axId val="68407296"/>
        <c:scaling>
          <c:orientation val="minMax"/>
        </c:scaling>
        <c:axPos val="b"/>
        <c:tickLblPos val="nextTo"/>
        <c:crossAx val="68408832"/>
        <c:crosses val="autoZero"/>
        <c:auto val="1"/>
        <c:lblAlgn val="ctr"/>
        <c:lblOffset val="100"/>
      </c:catAx>
      <c:valAx>
        <c:axId val="68408832"/>
        <c:scaling>
          <c:orientation val="minMax"/>
        </c:scaling>
        <c:axPos val="l"/>
        <c:majorGridlines/>
        <c:numFmt formatCode="General" sourceLinked="1"/>
        <c:tickLblPos val="nextTo"/>
        <c:crossAx val="684072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</c:v>
                </c:pt>
                <c:pt idx="1">
                  <c:v>12</c:v>
                </c:pt>
                <c:pt idx="2">
                  <c:v>5</c:v>
                </c:pt>
                <c:pt idx="3">
                  <c:v>7</c:v>
                </c:pt>
                <c:pt idx="4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</c:v>
                </c:pt>
                <c:pt idx="1">
                  <c:v>10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иногда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постоянно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2">
                  <c:v>2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shape val="box"/>
        <c:axId val="67168128"/>
        <c:axId val="67169664"/>
        <c:axId val="0"/>
      </c:bar3DChart>
      <c:catAx>
        <c:axId val="67168128"/>
        <c:scaling>
          <c:orientation val="minMax"/>
        </c:scaling>
        <c:axPos val="b"/>
        <c:tickLblPos val="nextTo"/>
        <c:crossAx val="67169664"/>
        <c:crosses val="autoZero"/>
        <c:auto val="1"/>
        <c:lblAlgn val="ctr"/>
        <c:lblOffset val="100"/>
      </c:catAx>
      <c:valAx>
        <c:axId val="67169664"/>
        <c:scaling>
          <c:orientation val="minMax"/>
        </c:scaling>
        <c:axPos val="l"/>
        <c:majorGridlines/>
        <c:numFmt formatCode="General" sourceLinked="1"/>
        <c:tickLblPos val="nextTo"/>
        <c:crossAx val="671681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</c:v>
                </c:pt>
                <c:pt idx="1">
                  <c:v>17</c:v>
                </c:pt>
                <c:pt idx="2">
                  <c:v>7</c:v>
                </c:pt>
                <c:pt idx="3">
                  <c:v>8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иногда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2</c:v>
                </c:pt>
                <c:pt idx="3">
                  <c:v>7</c:v>
                </c:pt>
                <c:pt idx="4">
                  <c:v>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постоянно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4</c:v>
                </c:pt>
                <c:pt idx="1">
                  <c:v>2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</c:ser>
        <c:axId val="68040960"/>
        <c:axId val="68050944"/>
      </c:barChart>
      <c:catAx>
        <c:axId val="68040960"/>
        <c:scaling>
          <c:orientation val="minMax"/>
        </c:scaling>
        <c:axPos val="b"/>
        <c:tickLblPos val="nextTo"/>
        <c:crossAx val="68050944"/>
        <c:crosses val="autoZero"/>
        <c:auto val="1"/>
        <c:lblAlgn val="ctr"/>
        <c:lblOffset val="100"/>
      </c:catAx>
      <c:valAx>
        <c:axId val="68050944"/>
        <c:scaling>
          <c:orientation val="minMax"/>
        </c:scaling>
        <c:axPos val="l"/>
        <c:majorGridlines/>
        <c:numFmt formatCode="General" sourceLinked="1"/>
        <c:tickLblPos val="nextTo"/>
        <c:crossAx val="680409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выполн дом зад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дневник 1 раз в нед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</c:v>
                </c:pt>
                <c:pt idx="1">
                  <c:v>7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спрашивают учителя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редко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постоянно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10</c:v>
                </c:pt>
                <c:pt idx="1">
                  <c:v>8</c:v>
                </c:pt>
                <c:pt idx="3">
                  <c:v>3</c:v>
                </c:pt>
                <c:pt idx="4">
                  <c:v>7</c:v>
                </c:pt>
              </c:numCache>
            </c:numRef>
          </c:val>
        </c:ser>
        <c:axId val="67766528"/>
        <c:axId val="67772416"/>
      </c:barChart>
      <c:catAx>
        <c:axId val="67766528"/>
        <c:scaling>
          <c:orientation val="minMax"/>
        </c:scaling>
        <c:axPos val="b"/>
        <c:tickLblPos val="nextTo"/>
        <c:crossAx val="67772416"/>
        <c:crosses val="autoZero"/>
        <c:auto val="1"/>
        <c:lblAlgn val="ctr"/>
        <c:lblOffset val="100"/>
      </c:catAx>
      <c:valAx>
        <c:axId val="67772416"/>
        <c:scaling>
          <c:orientation val="minMax"/>
        </c:scaling>
        <c:axPos val="l"/>
        <c:majorGridlines/>
        <c:numFmt formatCode="General" sourceLinked="1"/>
        <c:tickLblPos val="nextTo"/>
        <c:crossAx val="677665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нет</c:v>
                </c:pt>
                <c:pt idx="1">
                  <c:v>глаз</c:v>
                </c:pt>
                <c:pt idx="2">
                  <c:v>опорно-дв</c:v>
                </c:pt>
                <c:pt idx="3">
                  <c:v>жел-кишечн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72</c:v>
                </c:pt>
                <c:pt idx="1">
                  <c:v>10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нет</c:v>
                </c:pt>
                <c:pt idx="1">
                  <c:v>глаз</c:v>
                </c:pt>
                <c:pt idx="2">
                  <c:v>опорно-дв</c:v>
                </c:pt>
                <c:pt idx="3">
                  <c:v>жел-кишечн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hape val="cylinder"/>
        <c:axId val="63761792"/>
        <c:axId val="63763584"/>
        <c:axId val="0"/>
      </c:bar3DChart>
      <c:catAx>
        <c:axId val="63761792"/>
        <c:scaling>
          <c:orientation val="minMax"/>
        </c:scaling>
        <c:axPos val="b"/>
        <c:tickLblPos val="nextTo"/>
        <c:crossAx val="63763584"/>
        <c:crosses val="autoZero"/>
        <c:auto val="1"/>
        <c:lblAlgn val="ctr"/>
        <c:lblOffset val="100"/>
      </c:catAx>
      <c:valAx>
        <c:axId val="63763584"/>
        <c:scaling>
          <c:orientation val="minMax"/>
        </c:scaling>
        <c:axPos val="l"/>
        <c:majorGridlines/>
        <c:numFmt formatCode="General" sourceLinked="1"/>
        <c:tickLblPos val="nextTo"/>
        <c:crossAx val="6376179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вкусно </c:v>
                </c:pt>
                <c:pt idx="1">
                  <c:v>рек кл.рук.</c:v>
                </c:pt>
                <c:pt idx="2">
                  <c:v>рек родители14</c:v>
                </c:pt>
                <c:pt idx="3">
                  <c:v>не ем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</c:v>
                </c:pt>
                <c:pt idx="1">
                  <c:v>16</c:v>
                </c:pt>
                <c:pt idx="2">
                  <c:v>1.4</c:v>
                </c:pt>
                <c:pt idx="3">
                  <c:v>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Лист1!$A$2:$A$5</c:f>
              <c:strCache>
                <c:ptCount val="3"/>
                <c:pt idx="0">
                  <c:v>да </c:v>
                </c:pt>
                <c:pt idx="1">
                  <c:v>она выше</c:v>
                </c:pt>
                <c:pt idx="2">
                  <c:v>она ниже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78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firstSliceAng val="0"/>
      </c:pieChart>
    </c:plotArea>
    <c:legend>
      <c:legendPos val="r"/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  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</c:v>
                </c:pt>
                <c:pt idx="1">
                  <c:v>14</c:v>
                </c:pt>
                <c:pt idx="2">
                  <c:v>6</c:v>
                </c:pt>
                <c:pt idx="3">
                  <c:v>14</c:v>
                </c:pt>
                <c:pt idx="4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1-2 раза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   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</c:v>
                </c:pt>
                <c:pt idx="1">
                  <c:v>9</c:v>
                </c:pt>
                <c:pt idx="2">
                  <c:v>4</c:v>
                </c:pt>
                <c:pt idx="3">
                  <c:v>1</c:v>
                </c:pt>
                <c:pt idx="4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постоянно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   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</c:numCache>
            </c:numRef>
          </c:val>
        </c:ser>
        <c:axId val="66127360"/>
        <c:axId val="66128896"/>
      </c:barChart>
      <c:catAx>
        <c:axId val="66127360"/>
        <c:scaling>
          <c:orientation val="minMax"/>
        </c:scaling>
        <c:axPos val="b"/>
        <c:tickLblPos val="nextTo"/>
        <c:crossAx val="66128896"/>
        <c:crosses val="autoZero"/>
        <c:auto val="1"/>
        <c:lblAlgn val="ctr"/>
        <c:lblOffset val="100"/>
      </c:catAx>
      <c:valAx>
        <c:axId val="66128896"/>
        <c:scaling>
          <c:orientation val="minMax"/>
        </c:scaling>
        <c:axPos val="l"/>
        <c:majorGridlines/>
        <c:numFmt formatCode="General" sourceLinked="1"/>
        <c:tickLblPos val="nextTo"/>
        <c:crossAx val="661273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от 3 до 4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5</c:v>
                </c:pt>
                <c:pt idx="2">
                  <c:v>2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более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11</c:v>
                </c:pt>
                <c:pt idx="1">
                  <c:v>11</c:v>
                </c:pt>
                <c:pt idx="2">
                  <c:v>3</c:v>
                </c:pt>
                <c:pt idx="3">
                  <c:v>5</c:v>
                </c:pt>
                <c:pt idx="4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более 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</c:v>
                </c:pt>
                <c:pt idx="1">
                  <c:v>7</c:v>
                </c:pt>
                <c:pt idx="2">
                  <c:v>5</c:v>
                </c:pt>
                <c:pt idx="3">
                  <c:v>4</c:v>
                </c:pt>
                <c:pt idx="4">
                  <c:v>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выполняю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66423424"/>
        <c:axId val="66441600"/>
      </c:barChart>
      <c:catAx>
        <c:axId val="66423424"/>
        <c:scaling>
          <c:orientation val="minMax"/>
        </c:scaling>
        <c:axPos val="b"/>
        <c:tickLblPos val="nextTo"/>
        <c:crossAx val="66441600"/>
        <c:crosses val="autoZero"/>
        <c:auto val="1"/>
        <c:lblAlgn val="ctr"/>
        <c:lblOffset val="100"/>
      </c:catAx>
      <c:valAx>
        <c:axId val="66441600"/>
        <c:scaling>
          <c:orientation val="minMax"/>
        </c:scaling>
        <c:axPos val="l"/>
        <c:majorGridlines/>
        <c:numFmt formatCode="General" sourceLinked="1"/>
        <c:tickLblPos val="nextTo"/>
        <c:crossAx val="6642342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всегда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</c:v>
                </c:pt>
                <c:pt idx="1">
                  <c:v>10</c:v>
                </c:pt>
                <c:pt idx="2">
                  <c:v>4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рек учит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4</c:v>
                </c:pt>
                <c:pt idx="4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8</c:v>
                </c:pt>
                <c:pt idx="1">
                  <c:v>12</c:v>
                </c:pt>
                <c:pt idx="2">
                  <c:v>6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shape val="box"/>
        <c:axId val="66508672"/>
        <c:axId val="66510208"/>
        <c:axId val="0"/>
      </c:bar3DChart>
      <c:catAx>
        <c:axId val="66508672"/>
        <c:scaling>
          <c:orientation val="minMax"/>
        </c:scaling>
        <c:axPos val="b"/>
        <c:tickLblPos val="nextTo"/>
        <c:crossAx val="66510208"/>
        <c:crosses val="autoZero"/>
        <c:auto val="1"/>
        <c:lblAlgn val="ctr"/>
        <c:lblOffset val="100"/>
      </c:catAx>
      <c:valAx>
        <c:axId val="66510208"/>
        <c:scaling>
          <c:orientation val="minMax"/>
        </c:scaling>
        <c:axPos val="l"/>
        <c:majorGridlines/>
        <c:numFmt formatCode="General" sourceLinked="1"/>
        <c:tickLblPos val="nextTo"/>
        <c:crossAx val="665086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3195659570331492E-2"/>
          <c:y val="3.0831228624714799E-2"/>
          <c:w val="0.73214773500534669"/>
          <c:h val="0.8438069423015611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</c:v>
                </c:pt>
                <c:pt idx="1">
                  <c:v>20</c:v>
                </c:pt>
                <c:pt idx="2">
                  <c:v>9</c:v>
                </c:pt>
                <c:pt idx="3">
                  <c:v>15</c:v>
                </c:pt>
                <c:pt idx="4">
                  <c:v>12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планируем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</c:numCache>
            </c:numRef>
          </c:val>
        </c:ser>
        <c:axId val="66724992"/>
        <c:axId val="66726528"/>
      </c:barChart>
      <c:catAx>
        <c:axId val="66724992"/>
        <c:scaling>
          <c:orientation val="minMax"/>
        </c:scaling>
        <c:axPos val="b"/>
        <c:tickLblPos val="nextTo"/>
        <c:crossAx val="66726528"/>
        <c:crosses val="autoZero"/>
        <c:auto val="1"/>
        <c:lblAlgn val="ctr"/>
        <c:lblOffset val="100"/>
      </c:catAx>
      <c:valAx>
        <c:axId val="66726528"/>
        <c:scaling>
          <c:orientation val="minMax"/>
        </c:scaling>
        <c:axPos val="l"/>
        <c:majorGridlines/>
        <c:numFmt formatCode="General" sourceLinked="1"/>
        <c:tickLblPos val="nextTo"/>
        <c:crossAx val="667249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</c:v>
                </c:pt>
                <c:pt idx="1">
                  <c:v>11</c:v>
                </c:pt>
                <c:pt idx="2">
                  <c:v>4</c:v>
                </c:pt>
                <c:pt idx="3">
                  <c:v>12</c:v>
                </c:pt>
                <c:pt idx="4">
                  <c:v>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</c:v>
                </c:pt>
                <c:pt idx="1">
                  <c:v>13</c:v>
                </c:pt>
                <c:pt idx="2">
                  <c:v>5</c:v>
                </c:pt>
                <c:pt idx="3">
                  <c:v>3</c:v>
                </c:pt>
                <c:pt idx="4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план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не нужен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5 кл</c:v>
                </c:pt>
                <c:pt idx="1">
                  <c:v>6 кл</c:v>
                </c:pt>
                <c:pt idx="2">
                  <c:v>7 кл</c:v>
                </c:pt>
                <c:pt idx="3">
                  <c:v>8 кл</c:v>
                </c:pt>
                <c:pt idx="4">
                  <c:v>9 кл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hape val="box"/>
        <c:axId val="66894848"/>
        <c:axId val="66904832"/>
        <c:axId val="0"/>
      </c:bar3DChart>
      <c:catAx>
        <c:axId val="66894848"/>
        <c:scaling>
          <c:orientation val="minMax"/>
        </c:scaling>
        <c:axPos val="b"/>
        <c:tickLblPos val="nextTo"/>
        <c:crossAx val="66904832"/>
        <c:crosses val="autoZero"/>
        <c:auto val="1"/>
        <c:lblAlgn val="ctr"/>
        <c:lblOffset val="100"/>
      </c:catAx>
      <c:valAx>
        <c:axId val="66904832"/>
        <c:scaling>
          <c:orientation val="minMax"/>
        </c:scaling>
        <c:axPos val="l"/>
        <c:majorGridlines/>
        <c:numFmt formatCode="General" sourceLinked="1"/>
        <c:tickLblPos val="nextTo"/>
        <c:crossAx val="668948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5889-9BCA-4F80-819C-9435316BED42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6F649-16A4-4786-9C66-95507B86C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5889-9BCA-4F80-819C-9435316BED42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6F649-16A4-4786-9C66-95507B86C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5889-9BCA-4F80-819C-9435316BED42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6F649-16A4-4786-9C66-95507B86C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5889-9BCA-4F80-819C-9435316BED42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6F649-16A4-4786-9C66-95507B86C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5889-9BCA-4F80-819C-9435316BED42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6F649-16A4-4786-9C66-95507B86C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5889-9BCA-4F80-819C-9435316BED42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6F649-16A4-4786-9C66-95507B86C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5889-9BCA-4F80-819C-9435316BED42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6F649-16A4-4786-9C66-95507B86C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5889-9BCA-4F80-819C-9435316BED42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6F649-16A4-4786-9C66-95507B86C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5889-9BCA-4F80-819C-9435316BED42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6F649-16A4-4786-9C66-95507B86C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5889-9BCA-4F80-819C-9435316BED42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6F649-16A4-4786-9C66-95507B86C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5889-9BCA-4F80-819C-9435316BED42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6F649-16A4-4786-9C66-95507B86C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95889-9BCA-4F80-819C-9435316BED42}" type="datetimeFigureOut">
              <a:rPr lang="ru-RU" smtClean="0"/>
              <a:pPr/>
              <a:t>20.02.2011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6F649-16A4-4786-9C66-95507B86C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Школьная перепись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Работу выполняли учащиеся 8 класса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Есть ли выход в </a:t>
            </a:r>
            <a:r>
              <a:rPr lang="en-US" dirty="0" smtClean="0"/>
              <a:t>Internet</a:t>
            </a:r>
            <a:r>
              <a:rPr lang="ru-RU" dirty="0" smtClean="0"/>
              <a:t>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Разговариваешь ли ты с родителями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 взаимоотношениях с друзьями ?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Об отношениях между мальчиками и девочками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Разговариваешь ли ты с родителями</a:t>
            </a:r>
            <a:br>
              <a:rPr lang="ru-RU" dirty="0" smtClean="0"/>
            </a:br>
            <a:r>
              <a:rPr lang="ru-RU" dirty="0" smtClean="0"/>
              <a:t>о выборе профессии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Разговариваешь ли ты с родителями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Об учебе ?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142844" y="2143116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Как родители интересуются твоей учебой ?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286248" y="2143116"/>
          <a:ext cx="4500594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Возраст школьников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Есть ли заболевания?</a:t>
            </a:r>
            <a:br>
              <a:rPr lang="ru-RU" dirty="0" smtClean="0"/>
            </a:br>
            <a:r>
              <a:rPr lang="ru-RU" dirty="0" smtClean="0"/>
              <a:t>(по мнению учащихся)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 ем в школьной столовой, т.к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Подходит ли тебе парта по росту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Количество опозданий в школу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выполнение домашнего задания затрачиваю (час)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Смотрю познавательные передачи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Есть ли компьютер?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86</Words>
  <Application>Microsoft Office PowerPoint</Application>
  <PresentationFormat>Экран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Школьная перепись </vt:lpstr>
      <vt:lpstr>Возраст школьников</vt:lpstr>
      <vt:lpstr>Есть ли заболевания? (по мнению учащихся)</vt:lpstr>
      <vt:lpstr>Я ем в школьной столовой, т.к</vt:lpstr>
      <vt:lpstr>Подходит ли тебе парта по росту</vt:lpstr>
      <vt:lpstr>Количество опозданий в школу</vt:lpstr>
      <vt:lpstr>На выполнение домашнего задания затрачиваю (час)</vt:lpstr>
      <vt:lpstr>Смотрю познавательные передачи</vt:lpstr>
      <vt:lpstr>Есть ли компьютер? </vt:lpstr>
      <vt:lpstr>Есть ли выход в Internet?</vt:lpstr>
      <vt:lpstr>Разговариваешь ли ты с родителями</vt:lpstr>
      <vt:lpstr>Разговариваешь ли ты с родителями о выборе профессии</vt:lpstr>
      <vt:lpstr>Разговариваешь ли ты с родителями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10</cp:revision>
  <dcterms:created xsi:type="dcterms:W3CDTF">2011-02-17T17:28:54Z</dcterms:created>
  <dcterms:modified xsi:type="dcterms:W3CDTF">2011-02-20T14:34:39Z</dcterms:modified>
</cp:coreProperties>
</file>