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6" r:id="rId3"/>
    <p:sldId id="257" r:id="rId4"/>
    <p:sldId id="258" r:id="rId5"/>
    <p:sldId id="269" r:id="rId6"/>
    <p:sldId id="261" r:id="rId7"/>
    <p:sldId id="262" r:id="rId8"/>
    <p:sldId id="263" r:id="rId9"/>
    <p:sldId id="270" r:id="rId10"/>
    <p:sldId id="260" r:id="rId11"/>
    <p:sldId id="259" r:id="rId12"/>
    <p:sldId id="271" r:id="rId13"/>
    <p:sldId id="264" r:id="rId14"/>
    <p:sldId id="265" r:id="rId15"/>
    <p:sldId id="267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74130577427821"/>
          <c:y val="3.4335875984251966E-2"/>
          <c:w val="0.79567536089238844"/>
          <c:h val="0.6317135826771653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глаз</c:v>
                </c:pt>
                <c:pt idx="2">
                  <c:v>опорно-двиг</c:v>
                </c:pt>
                <c:pt idx="3">
                  <c:v>желуд-кишечн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глаз</c:v>
                </c:pt>
                <c:pt idx="2">
                  <c:v>опорно-двиг</c:v>
                </c:pt>
                <c:pt idx="3">
                  <c:v>желуд-кишечн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84</c:v>
                </c:pt>
                <c:pt idx="1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глаз</c:v>
                </c:pt>
                <c:pt idx="2">
                  <c:v>опорно-двиг</c:v>
                </c:pt>
                <c:pt idx="3">
                  <c:v>желуд-кишечн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80</c:v>
                </c:pt>
                <c:pt idx="1">
                  <c:v>10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глаз</c:v>
                </c:pt>
                <c:pt idx="2">
                  <c:v>опорно-двиг</c:v>
                </c:pt>
                <c:pt idx="3">
                  <c:v>желуд-кишечн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87</c:v>
                </c:pt>
                <c:pt idx="1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глаз</c:v>
                </c:pt>
                <c:pt idx="2">
                  <c:v>опорно-двиг</c:v>
                </c:pt>
                <c:pt idx="3">
                  <c:v>желуд-кишечн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74</c:v>
                </c:pt>
                <c:pt idx="1">
                  <c:v>10</c:v>
                </c:pt>
                <c:pt idx="2">
                  <c:v>16</c:v>
                </c:pt>
              </c:numCache>
            </c:numRef>
          </c:val>
        </c:ser>
        <c:axId val="56587392"/>
        <c:axId val="56588928"/>
      </c:barChart>
      <c:catAx>
        <c:axId val="56587392"/>
        <c:scaling>
          <c:orientation val="minMax"/>
        </c:scaling>
        <c:axPos val="b"/>
        <c:tickLblPos val="nextTo"/>
        <c:crossAx val="56588928"/>
        <c:crosses val="autoZero"/>
        <c:auto val="1"/>
        <c:lblAlgn val="ctr"/>
        <c:lblOffset val="100"/>
      </c:catAx>
      <c:valAx>
        <c:axId val="56588928"/>
        <c:scaling>
          <c:orientation val="minMax"/>
        </c:scaling>
        <c:axPos val="l"/>
        <c:majorGridlines/>
        <c:numFmt formatCode="General" sourceLinked="1"/>
        <c:tickLblPos val="nextTo"/>
        <c:crossAx val="56587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не опаздываю</c:v>
                </c:pt>
                <c:pt idx="1">
                  <c:v>1-2 раза/нед</c:v>
                </c:pt>
                <c:pt idx="2">
                  <c:v>постоянно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</c:v>
                </c:pt>
                <c:pt idx="1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не опаздываю</c:v>
                </c:pt>
                <c:pt idx="1">
                  <c:v>1-2 раза/нед</c:v>
                </c:pt>
                <c:pt idx="2">
                  <c:v>постоянно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</c:v>
                </c:pt>
                <c:pt idx="1">
                  <c:v>36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не опаздываю</c:v>
                </c:pt>
                <c:pt idx="1">
                  <c:v>1-2 раза/нед</c:v>
                </c:pt>
                <c:pt idx="2">
                  <c:v>постоянно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не опаздываю</c:v>
                </c:pt>
                <c:pt idx="1">
                  <c:v>1-2 раза/нед</c:v>
                </c:pt>
                <c:pt idx="2">
                  <c:v>постоянно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93</c:v>
                </c:pt>
                <c:pt idx="1">
                  <c:v>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не опаздываю</c:v>
                </c:pt>
                <c:pt idx="1">
                  <c:v>1-2 раза/нед</c:v>
                </c:pt>
                <c:pt idx="2">
                  <c:v>постоянно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63</c:v>
                </c:pt>
                <c:pt idx="1">
                  <c:v>26</c:v>
                </c:pt>
                <c:pt idx="2">
                  <c:v>11</c:v>
                </c:pt>
              </c:numCache>
            </c:numRef>
          </c:val>
        </c:ser>
        <c:axId val="68552192"/>
        <c:axId val="68553728"/>
      </c:barChart>
      <c:catAx>
        <c:axId val="68552192"/>
        <c:scaling>
          <c:orientation val="minMax"/>
        </c:scaling>
        <c:axPos val="b"/>
        <c:tickLblPos val="nextTo"/>
        <c:crossAx val="68553728"/>
        <c:crosses val="autoZero"/>
        <c:auto val="1"/>
        <c:lblAlgn val="ctr"/>
        <c:lblOffset val="100"/>
      </c:catAx>
      <c:valAx>
        <c:axId val="68553728"/>
        <c:scaling>
          <c:orientation val="minMax"/>
        </c:scaling>
        <c:axPos val="l"/>
        <c:majorGridlines/>
        <c:numFmt formatCode="General" sourceLinked="1"/>
        <c:tickLblPos val="nextTo"/>
        <c:crossAx val="68552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5кл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дом зад и его выполнение</c:v>
                </c:pt>
                <c:pt idx="1">
                  <c:v>дневник 1 раз/нед</c:v>
                </c:pt>
                <c:pt idx="2">
                  <c:v>спрашивают у учителя</c:v>
                </c:pt>
                <c:pt idx="3">
                  <c:v>редко</c:v>
                </c:pt>
                <c:pt idx="4">
                  <c:v>постоянно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12</c:v>
                </c:pt>
                <c:pt idx="2">
                  <c:v>5.5</c:v>
                </c:pt>
                <c:pt idx="3">
                  <c:v>5.5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дом зад и его выполнение</c:v>
                </c:pt>
                <c:pt idx="1">
                  <c:v>дневник 1 раз/нед</c:v>
                </c:pt>
                <c:pt idx="2">
                  <c:v>спрашивают у учителя</c:v>
                </c:pt>
                <c:pt idx="3">
                  <c:v>редко</c:v>
                </c:pt>
                <c:pt idx="4">
                  <c:v>постоянно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28</c:v>
                </c:pt>
                <c:pt idx="4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дом зад и его выполнение</c:v>
                </c:pt>
                <c:pt idx="1">
                  <c:v>дневник 1 раз/нед</c:v>
                </c:pt>
                <c:pt idx="2">
                  <c:v>спрашивают у учителя</c:v>
                </c:pt>
                <c:pt idx="3">
                  <c:v>редко</c:v>
                </c:pt>
                <c:pt idx="4">
                  <c:v>постоянно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60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дом зад и его выполнение</c:v>
                </c:pt>
                <c:pt idx="1">
                  <c:v>дневник 1 раз/нед</c:v>
                </c:pt>
                <c:pt idx="2">
                  <c:v>спрашивают у учителя</c:v>
                </c:pt>
                <c:pt idx="3">
                  <c:v>редко</c:v>
                </c:pt>
                <c:pt idx="4">
                  <c:v>постоянно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40</c:v>
                </c:pt>
                <c:pt idx="1">
                  <c:v>27</c:v>
                </c:pt>
                <c:pt idx="3">
                  <c:v>7</c:v>
                </c:pt>
                <c:pt idx="4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дом зад и его выполнение</c:v>
                </c:pt>
                <c:pt idx="1">
                  <c:v>дневник 1 раз/нед</c:v>
                </c:pt>
                <c:pt idx="2">
                  <c:v>спрашивают у учителя</c:v>
                </c:pt>
                <c:pt idx="3">
                  <c:v>редко</c:v>
                </c:pt>
                <c:pt idx="4">
                  <c:v>постоянно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21</c:v>
                </c:pt>
                <c:pt idx="1">
                  <c:v>37</c:v>
                </c:pt>
                <c:pt idx="3">
                  <c:v>5</c:v>
                </c:pt>
                <c:pt idx="4">
                  <c:v>37</c:v>
                </c:pt>
              </c:numCache>
            </c:numRef>
          </c:val>
        </c:ser>
        <c:axId val="37042048"/>
        <c:axId val="37193600"/>
      </c:barChart>
      <c:catAx>
        <c:axId val="37042048"/>
        <c:scaling>
          <c:orientation val="minMax"/>
        </c:scaling>
        <c:axPos val="b"/>
        <c:tickLblPos val="nextTo"/>
        <c:crossAx val="37193600"/>
        <c:crosses val="autoZero"/>
        <c:auto val="1"/>
        <c:lblAlgn val="ctr"/>
        <c:lblOffset val="100"/>
      </c:catAx>
      <c:valAx>
        <c:axId val="37193600"/>
        <c:scaling>
          <c:orientation val="minMax"/>
        </c:scaling>
        <c:axPos val="l"/>
        <c:majorGridlines/>
        <c:numFmt formatCode="General" sourceLinked="1"/>
        <c:tickLblPos val="nextTo"/>
        <c:crossAx val="37042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</c:v>
                </c:pt>
                <c:pt idx="1">
                  <c:v>5</c:v>
                </c:pt>
                <c:pt idx="2">
                  <c:v>12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</c:v>
                </c:pt>
                <c:pt idx="1">
                  <c:v>8</c:v>
                </c:pt>
                <c:pt idx="2">
                  <c:v>16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53</c:v>
                </c:pt>
                <c:pt idx="2">
                  <c:v>47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53</c:v>
                </c:pt>
                <c:pt idx="1">
                  <c:v>37</c:v>
                </c:pt>
              </c:numCache>
            </c:numRef>
          </c:val>
        </c:ser>
        <c:axId val="67408640"/>
        <c:axId val="67410176"/>
      </c:barChart>
      <c:catAx>
        <c:axId val="67408640"/>
        <c:scaling>
          <c:orientation val="minMax"/>
        </c:scaling>
        <c:axPos val="b"/>
        <c:tickLblPos val="nextTo"/>
        <c:crossAx val="67410176"/>
        <c:crosses val="autoZero"/>
        <c:auto val="1"/>
        <c:lblAlgn val="ctr"/>
        <c:lblOffset val="100"/>
      </c:catAx>
      <c:valAx>
        <c:axId val="67410176"/>
        <c:scaling>
          <c:orientation val="minMax"/>
        </c:scaling>
        <c:axPos val="l"/>
        <c:majorGridlines/>
        <c:numFmt formatCode="General" sourceLinked="1"/>
        <c:tickLblPos val="nextTo"/>
        <c:crossAx val="67408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29</c:v>
                </c:pt>
                <c:pt idx="2">
                  <c:v>24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</c:v>
                </c:pt>
                <c:pt idx="1">
                  <c:v>12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27</c:v>
                </c:pt>
                <c:pt idx="1">
                  <c:v>33</c:v>
                </c:pt>
                <c:pt idx="2">
                  <c:v>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26</c:v>
                </c:pt>
                <c:pt idx="1">
                  <c:v>42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</c:ser>
        <c:axId val="65204992"/>
        <c:axId val="65206528"/>
      </c:barChart>
      <c:catAx>
        <c:axId val="65204992"/>
        <c:scaling>
          <c:orientation val="minMax"/>
        </c:scaling>
        <c:axPos val="b"/>
        <c:tickLblPos val="nextTo"/>
        <c:crossAx val="65206528"/>
        <c:crosses val="autoZero"/>
        <c:auto val="1"/>
        <c:lblAlgn val="ctr"/>
        <c:lblOffset val="100"/>
      </c:catAx>
      <c:valAx>
        <c:axId val="65206528"/>
        <c:scaling>
          <c:orientation val="minMax"/>
        </c:scaling>
        <c:axPos val="l"/>
        <c:majorGridlines/>
        <c:numFmt formatCode="General" sourceLinked="1"/>
        <c:tickLblPos val="nextTo"/>
        <c:crossAx val="65204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41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</c:v>
                </c:pt>
                <c:pt idx="1">
                  <c:v>40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47</c:v>
                </c:pt>
                <c:pt idx="1">
                  <c:v>20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47</c:v>
                </c:pt>
                <c:pt idx="1">
                  <c:v>5</c:v>
                </c:pt>
                <c:pt idx="2">
                  <c:v>32</c:v>
                </c:pt>
                <c:pt idx="3">
                  <c:v>16</c:v>
                </c:pt>
              </c:numCache>
            </c:numRef>
          </c:val>
        </c:ser>
        <c:axId val="64925056"/>
        <c:axId val="64930944"/>
      </c:barChart>
      <c:catAx>
        <c:axId val="64925056"/>
        <c:scaling>
          <c:orientation val="minMax"/>
        </c:scaling>
        <c:axPos val="b"/>
        <c:tickLblPos val="nextTo"/>
        <c:crossAx val="64930944"/>
        <c:crosses val="autoZero"/>
        <c:auto val="1"/>
        <c:lblAlgn val="ctr"/>
        <c:lblOffset val="100"/>
      </c:catAx>
      <c:valAx>
        <c:axId val="64930944"/>
        <c:scaling>
          <c:orientation val="minMax"/>
        </c:scaling>
        <c:axPos val="l"/>
        <c:majorGridlines/>
        <c:numFmt formatCode="General" sourceLinked="1"/>
        <c:tickLblPos val="nextTo"/>
        <c:crossAx val="64925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 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65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 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60</c:v>
                </c:pt>
                <c:pt idx="2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 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30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 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13</c:v>
                </c:pt>
                <c:pt idx="1">
                  <c:v>53</c:v>
                </c:pt>
                <c:pt idx="2">
                  <c:v>34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 </c:v>
                </c:pt>
                <c:pt idx="1">
                  <c:v>нет</c:v>
                </c:pt>
                <c:pt idx="2">
                  <c:v>иногда</c:v>
                </c:pt>
                <c:pt idx="3">
                  <c:v>постоянно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16</c:v>
                </c:pt>
                <c:pt idx="1">
                  <c:v>42</c:v>
                </c:pt>
                <c:pt idx="2">
                  <c:v>32</c:v>
                </c:pt>
                <c:pt idx="3">
                  <c:v>10</c:v>
                </c:pt>
              </c:numCache>
            </c:numRef>
          </c:val>
        </c:ser>
        <c:axId val="58594048"/>
        <c:axId val="58595584"/>
      </c:barChart>
      <c:catAx>
        <c:axId val="58594048"/>
        <c:scaling>
          <c:orientation val="minMax"/>
        </c:scaling>
        <c:axPos val="b"/>
        <c:tickLblPos val="nextTo"/>
        <c:crossAx val="58595584"/>
        <c:crosses val="autoZero"/>
        <c:auto val="1"/>
        <c:lblAlgn val="ctr"/>
        <c:lblOffset val="100"/>
      </c:catAx>
      <c:valAx>
        <c:axId val="58595584"/>
        <c:scaling>
          <c:orientation val="minMax"/>
        </c:scaling>
        <c:axPos val="l"/>
        <c:majorGridlines/>
        <c:numFmt formatCode="General" sourceLinked="1"/>
        <c:tickLblPos val="nextTo"/>
        <c:crossAx val="58594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вкусно</c:v>
                </c:pt>
                <c:pt idx="1">
                  <c:v>реком кл.рук</c:v>
                </c:pt>
                <c:pt idx="2">
                  <c:v>рек родители</c:v>
                </c:pt>
                <c:pt idx="3">
                  <c:v>не ем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6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вкусно</c:v>
                </c:pt>
                <c:pt idx="1">
                  <c:v>реком кл.рук</c:v>
                </c:pt>
                <c:pt idx="2">
                  <c:v>рек родители</c:v>
                </c:pt>
                <c:pt idx="3">
                  <c:v>не ем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28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вкусно</c:v>
                </c:pt>
                <c:pt idx="1">
                  <c:v>реком кл.рук</c:v>
                </c:pt>
                <c:pt idx="2">
                  <c:v>рек родители</c:v>
                </c:pt>
                <c:pt idx="3">
                  <c:v>не ем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30</c:v>
                </c:pt>
                <c:pt idx="1">
                  <c:v>40</c:v>
                </c:pt>
                <c:pt idx="2">
                  <c:v>30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вкусно</c:v>
                </c:pt>
                <c:pt idx="1">
                  <c:v>реком кл.рук</c:v>
                </c:pt>
                <c:pt idx="2">
                  <c:v>рек родители</c:v>
                </c:pt>
                <c:pt idx="3">
                  <c:v>не ем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20.2</c:v>
                </c:pt>
                <c:pt idx="1">
                  <c:v>26.6</c:v>
                </c:pt>
                <c:pt idx="2">
                  <c:v>26.6</c:v>
                </c:pt>
                <c:pt idx="3">
                  <c:v>26.6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вкусно</c:v>
                </c:pt>
                <c:pt idx="1">
                  <c:v>реком кл.рук</c:v>
                </c:pt>
                <c:pt idx="2">
                  <c:v>рек родители</c:v>
                </c:pt>
                <c:pt idx="3">
                  <c:v>не ем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89</c:v>
                </c:pt>
                <c:pt idx="3">
                  <c:v>11</c:v>
                </c:pt>
              </c:numCache>
            </c:numRef>
          </c:val>
        </c:ser>
        <c:axId val="67418752"/>
        <c:axId val="67854720"/>
      </c:barChart>
      <c:catAx>
        <c:axId val="67418752"/>
        <c:scaling>
          <c:orientation val="minMax"/>
        </c:scaling>
        <c:axPos val="b"/>
        <c:tickLblPos val="nextTo"/>
        <c:crossAx val="67854720"/>
        <c:crosses val="autoZero"/>
        <c:auto val="1"/>
        <c:lblAlgn val="ctr"/>
        <c:lblOffset val="100"/>
      </c:catAx>
      <c:valAx>
        <c:axId val="67854720"/>
        <c:scaling>
          <c:orientation val="minMax"/>
        </c:scaling>
        <c:axPos val="l"/>
        <c:majorGridlines/>
        <c:numFmt formatCode="General" sourceLinked="1"/>
        <c:tickLblPos val="nextTo"/>
        <c:crossAx val="67418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нет,выше</c:v>
                </c:pt>
                <c:pt idx="2">
                  <c:v>нет, ниже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гуляю</c:v>
                </c:pt>
                <c:pt idx="1">
                  <c:v>кружки, секции</c:v>
                </c:pt>
                <c:pt idx="2">
                  <c:v>телевизор, комп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18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гуляю</c:v>
                </c:pt>
                <c:pt idx="1">
                  <c:v>кружки, секции</c:v>
                </c:pt>
                <c:pt idx="2">
                  <c:v>телевизор, комп</c:v>
                </c:pt>
                <c:pt idx="3">
                  <c:v>другое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32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гуляю</c:v>
                </c:pt>
                <c:pt idx="1">
                  <c:v>кружки, секции</c:v>
                </c:pt>
                <c:pt idx="2">
                  <c:v>телевизор, комп</c:v>
                </c:pt>
                <c:pt idx="3">
                  <c:v>другое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</c:v>
                </c:pt>
                <c:pt idx="1">
                  <c:v>10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гуляю</c:v>
                </c:pt>
                <c:pt idx="1">
                  <c:v>кружки, секции</c:v>
                </c:pt>
                <c:pt idx="2">
                  <c:v>телевизор, комп</c:v>
                </c:pt>
                <c:pt idx="3">
                  <c:v>другое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60</c:v>
                </c:pt>
                <c:pt idx="1">
                  <c:v>13</c:v>
                </c:pt>
                <c:pt idx="2">
                  <c:v>7</c:v>
                </c:pt>
                <c:pt idx="3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гуляю</c:v>
                </c:pt>
                <c:pt idx="1">
                  <c:v>кружки, секции</c:v>
                </c:pt>
                <c:pt idx="2">
                  <c:v>телевизор, комп</c:v>
                </c:pt>
                <c:pt idx="3">
                  <c:v>другое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58</c:v>
                </c:pt>
                <c:pt idx="1">
                  <c:v>26</c:v>
                </c:pt>
                <c:pt idx="2">
                  <c:v>0</c:v>
                </c:pt>
              </c:numCache>
            </c:numRef>
          </c:val>
        </c:ser>
        <c:axId val="69399296"/>
        <c:axId val="69400832"/>
      </c:barChart>
      <c:catAx>
        <c:axId val="69399296"/>
        <c:scaling>
          <c:orientation val="minMax"/>
        </c:scaling>
        <c:axPos val="b"/>
        <c:tickLblPos val="nextTo"/>
        <c:crossAx val="69400832"/>
        <c:crosses val="autoZero"/>
        <c:auto val="1"/>
        <c:lblAlgn val="ctr"/>
        <c:lblOffset val="100"/>
      </c:catAx>
      <c:valAx>
        <c:axId val="69400832"/>
        <c:scaling>
          <c:orientation val="minMax"/>
        </c:scaling>
        <c:axPos val="l"/>
        <c:majorGridlines/>
        <c:numFmt formatCode="General" sourceLinked="1"/>
        <c:tickLblPos val="nextTo"/>
        <c:crossAx val="69399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по рек омендацииучителя</c:v>
                </c:pt>
                <c:pt idx="2">
                  <c:v>не смотрю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2">
                  <c:v>47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по рек омендацииучителя</c:v>
                </c:pt>
                <c:pt idx="2">
                  <c:v>не смотрю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  <c:pt idx="1">
                  <c:v>48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по рек омендацииучителя</c:v>
                </c:pt>
                <c:pt idx="2">
                  <c:v>не смотрю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40</c:v>
                </c:pt>
                <c:pt idx="2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по рек омендацииучителя</c:v>
                </c:pt>
                <c:pt idx="2">
                  <c:v>не смотрю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60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всегда</c:v>
                </c:pt>
                <c:pt idx="1">
                  <c:v>по рек омендацииучителя</c:v>
                </c:pt>
                <c:pt idx="2">
                  <c:v>не смотрю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21</c:v>
                </c:pt>
                <c:pt idx="1">
                  <c:v>37</c:v>
                </c:pt>
                <c:pt idx="2">
                  <c:v>42</c:v>
                </c:pt>
              </c:numCache>
            </c:numRef>
          </c:val>
        </c:ser>
        <c:axId val="69637632"/>
        <c:axId val="69639168"/>
      </c:barChart>
      <c:catAx>
        <c:axId val="69637632"/>
        <c:scaling>
          <c:orientation val="minMax"/>
        </c:scaling>
        <c:axPos val="b"/>
        <c:tickLblPos val="nextTo"/>
        <c:crossAx val="69639168"/>
        <c:crosses val="autoZero"/>
        <c:auto val="1"/>
        <c:lblAlgn val="ctr"/>
        <c:lblOffset val="100"/>
      </c:catAx>
      <c:valAx>
        <c:axId val="69639168"/>
        <c:scaling>
          <c:orientation val="minMax"/>
        </c:scaling>
        <c:axPos val="l"/>
        <c:majorGridlines/>
        <c:numFmt formatCode="General" sourceLinked="1"/>
        <c:tickLblPos val="nextTo"/>
        <c:crossAx val="69637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он не нежен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он не нежен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</c:v>
                </c:pt>
                <c:pt idx="1">
                  <c:v>12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он не нежен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он не нежен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он не нежен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63</c:v>
                </c:pt>
                <c:pt idx="1">
                  <c:v>32</c:v>
                </c:pt>
              </c:numCache>
            </c:numRef>
          </c:val>
        </c:ser>
        <c:axId val="65193088"/>
        <c:axId val="65194624"/>
      </c:barChart>
      <c:catAx>
        <c:axId val="65193088"/>
        <c:scaling>
          <c:orientation val="minMax"/>
        </c:scaling>
        <c:axPos val="b"/>
        <c:tickLblPos val="nextTo"/>
        <c:crossAx val="65194624"/>
        <c:crosses val="autoZero"/>
        <c:auto val="1"/>
        <c:lblAlgn val="ctr"/>
        <c:lblOffset val="100"/>
      </c:catAx>
      <c:valAx>
        <c:axId val="65194624"/>
        <c:scaling>
          <c:orientation val="minMax"/>
        </c:scaling>
        <c:axPos val="l"/>
        <c:majorGridlines/>
        <c:numFmt formatCode="General" sourceLinked="1"/>
        <c:tickLblPos val="nextTo"/>
        <c:crossAx val="65193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не нужен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29</c:v>
                </c:pt>
                <c:pt idx="2">
                  <c:v>7</c:v>
                </c:pt>
                <c:pt idx="3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не нужен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44</c:v>
                </c:pt>
                <c:pt idx="1">
                  <c:v>52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не нужен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не нужен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80</c:v>
                </c:pt>
                <c:pt idx="1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планируем купить</c:v>
                </c:pt>
                <c:pt idx="3">
                  <c:v>не нужен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47</c:v>
                </c:pt>
                <c:pt idx="1">
                  <c:v>53</c:v>
                </c:pt>
              </c:numCache>
            </c:numRef>
          </c:val>
        </c:ser>
        <c:axId val="66906752"/>
        <c:axId val="66990464"/>
      </c:barChart>
      <c:catAx>
        <c:axId val="66906752"/>
        <c:scaling>
          <c:orientation val="minMax"/>
        </c:scaling>
        <c:axPos val="b"/>
        <c:tickLblPos val="nextTo"/>
        <c:crossAx val="66990464"/>
        <c:crosses val="autoZero"/>
        <c:auto val="1"/>
        <c:lblAlgn val="ctr"/>
        <c:lblOffset val="100"/>
      </c:catAx>
      <c:valAx>
        <c:axId val="66990464"/>
        <c:scaling>
          <c:orientation val="minMax"/>
        </c:scaling>
        <c:axPos val="l"/>
        <c:majorGridlines/>
        <c:numFmt formatCode="General" sourceLinked="1"/>
        <c:tickLblPos val="nextTo"/>
        <c:crossAx val="66906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для игр</c:v>
                </c:pt>
                <c:pt idx="1">
                  <c:v>для учебы</c:v>
                </c:pt>
                <c:pt idx="2">
                  <c:v>инт информация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</c:v>
                </c:pt>
                <c:pt idx="1">
                  <c:v>18</c:v>
                </c:pt>
                <c:pt idx="2">
                  <c:v>23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для игр</c:v>
                </c:pt>
                <c:pt idx="1">
                  <c:v>для учебы</c:v>
                </c:pt>
                <c:pt idx="2">
                  <c:v>инт информация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</c:v>
                </c:pt>
                <c:pt idx="1">
                  <c:v>8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для игр</c:v>
                </c:pt>
                <c:pt idx="1">
                  <c:v>для учебы</c:v>
                </c:pt>
                <c:pt idx="2">
                  <c:v>инт информация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для игр</c:v>
                </c:pt>
                <c:pt idx="1">
                  <c:v>для учебы</c:v>
                </c:pt>
                <c:pt idx="2">
                  <c:v>инт информация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67</c:v>
                </c:pt>
                <c:pt idx="1">
                  <c:v>20</c:v>
                </c:pt>
                <c:pt idx="2">
                  <c:v>23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 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для игр</c:v>
                </c:pt>
                <c:pt idx="1">
                  <c:v>для учебы</c:v>
                </c:pt>
                <c:pt idx="2">
                  <c:v>инт информация</c:v>
                </c:pt>
                <c:pt idx="3">
                  <c:v>не использую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32</c:v>
                </c:pt>
                <c:pt idx="1">
                  <c:v>4</c:v>
                </c:pt>
                <c:pt idx="2">
                  <c:v>27</c:v>
                </c:pt>
                <c:pt idx="3">
                  <c:v>37</c:v>
                </c:pt>
              </c:numCache>
            </c:numRef>
          </c:val>
        </c:ser>
        <c:axId val="69489792"/>
        <c:axId val="69491328"/>
      </c:barChart>
      <c:catAx>
        <c:axId val="69489792"/>
        <c:scaling>
          <c:orientation val="minMax"/>
        </c:scaling>
        <c:axPos val="b"/>
        <c:tickLblPos val="nextTo"/>
        <c:crossAx val="69491328"/>
        <c:crosses val="autoZero"/>
        <c:auto val="1"/>
        <c:lblAlgn val="ctr"/>
        <c:lblOffset val="100"/>
      </c:catAx>
      <c:valAx>
        <c:axId val="69491328"/>
        <c:scaling>
          <c:orientation val="minMax"/>
        </c:scaling>
        <c:axPos val="l"/>
        <c:majorGridlines/>
        <c:numFmt formatCode="General" sourceLinked="1"/>
        <c:tickLblPos val="nextTo"/>
        <c:crossAx val="69489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 3 до4 час</c:v>
                </c:pt>
                <c:pt idx="1">
                  <c:v>более часа</c:v>
                </c:pt>
                <c:pt idx="2">
                  <c:v>более 2 часов</c:v>
                </c:pt>
                <c:pt idx="3">
                  <c:v>не выполняю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65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 3 до4 час</c:v>
                </c:pt>
                <c:pt idx="1">
                  <c:v>более часа</c:v>
                </c:pt>
                <c:pt idx="2">
                  <c:v>более 2 часов</c:v>
                </c:pt>
                <c:pt idx="3">
                  <c:v>не выполняю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44</c:v>
                </c:pt>
                <c:pt idx="2">
                  <c:v>28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 3 до4 час</c:v>
                </c:pt>
                <c:pt idx="1">
                  <c:v>более часа</c:v>
                </c:pt>
                <c:pt idx="2">
                  <c:v>более 2 часов</c:v>
                </c:pt>
                <c:pt idx="3">
                  <c:v>не выполняю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 3 до4 час</c:v>
                </c:pt>
                <c:pt idx="1">
                  <c:v>более часа</c:v>
                </c:pt>
                <c:pt idx="2">
                  <c:v>более 2 часов</c:v>
                </c:pt>
                <c:pt idx="3">
                  <c:v>не выполняю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40</c:v>
                </c:pt>
                <c:pt idx="1">
                  <c:v>33</c:v>
                </c:pt>
                <c:pt idx="2">
                  <c:v>27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9кл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 3 до4 час</c:v>
                </c:pt>
                <c:pt idx="1">
                  <c:v>более часа</c:v>
                </c:pt>
                <c:pt idx="2">
                  <c:v>более 2 часов</c:v>
                </c:pt>
                <c:pt idx="3">
                  <c:v>не выполняю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16</c:v>
                </c:pt>
                <c:pt idx="1">
                  <c:v>53</c:v>
                </c:pt>
                <c:pt idx="2">
                  <c:v>31</c:v>
                </c:pt>
              </c:numCache>
            </c:numRef>
          </c:val>
        </c:ser>
        <c:axId val="69357952"/>
        <c:axId val="69359488"/>
      </c:barChart>
      <c:catAx>
        <c:axId val="69357952"/>
        <c:scaling>
          <c:orientation val="minMax"/>
        </c:scaling>
        <c:axPos val="b"/>
        <c:tickLblPos val="nextTo"/>
        <c:crossAx val="69359488"/>
        <c:crosses val="autoZero"/>
        <c:auto val="1"/>
        <c:lblAlgn val="ctr"/>
        <c:lblOffset val="100"/>
      </c:catAx>
      <c:valAx>
        <c:axId val="69359488"/>
        <c:scaling>
          <c:orientation val="minMax"/>
        </c:scaling>
        <c:axPos val="l"/>
        <c:majorGridlines/>
        <c:numFmt formatCode="General" sourceLinked="1"/>
        <c:tickLblPos val="nextTo"/>
        <c:crossAx val="69357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B6FDD-88F4-41C6-B2EA-C4CDBC348CAC}" type="datetimeFigureOut">
              <a:rPr lang="ru-RU" smtClean="0"/>
              <a:t>20.02.2011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D06C4-9907-44EC-8C16-555BDC42A9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D06C4-9907-44EC-8C16-555BDC42A93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D06C4-9907-44EC-8C16-555BDC42A939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8758-04C3-4181-91ED-303DE2E49649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80E8-6538-4B7A-817F-FDC3BF35C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Акция «</a:t>
            </a:r>
            <a:r>
              <a:rPr lang="ru-RU" dirty="0" smtClean="0">
                <a:solidFill>
                  <a:srgbClr val="FF0000"/>
                </a:solidFill>
              </a:rPr>
              <a:t>Ш</a:t>
            </a:r>
            <a:r>
              <a:rPr lang="ru-RU" dirty="0" smtClean="0">
                <a:solidFill>
                  <a:srgbClr val="FF0000"/>
                </a:solidFill>
              </a:rPr>
              <a:t>кольная перепись»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18-23 октября 2010 год</a:t>
            </a:r>
          </a:p>
          <a:p>
            <a:pPr>
              <a:buNone/>
            </a:pPr>
            <a:r>
              <a:rPr lang="ru-RU" dirty="0" smtClean="0"/>
              <a:t>          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Ответственные  за сбор, группировку и наглядное представление статистических данных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учащиеся  8 класса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выполнение домашнего задания я затрачиваю…(%)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опозданий в школу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Как родители интересуются твоей учебой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Разговариваешь ли ты с родителями об учебе?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Разговариваешь ли ты с родителями о взаимоотношениях с друзьями?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Разговариваешь ли ты с родителями  о выборе профессии?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Разговариваешь ли ты с родителями о взаимоотношениях между мальчиками и девочками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Есть ли у тебя заболевания(по мнению детей) (%)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500174"/>
            <a:ext cx="6343672" cy="4572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ем в школьной столовой, т.к.(%)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Подходит ли тебе парта по росту?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ты проводишь </a:t>
            </a:r>
            <a:r>
              <a:rPr lang="ru-RU" smtClean="0"/>
              <a:t>свой досуг</a:t>
            </a: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Смотрю познавательные передачи по телевизору или на диске 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ли компьютер? 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ли выход в </a:t>
            </a:r>
            <a:r>
              <a:rPr lang="en-US" dirty="0" smtClean="0"/>
              <a:t>Internet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 используется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133</Words>
  <Application>Microsoft Office PowerPoint</Application>
  <PresentationFormat>Экран (4:3)</PresentationFormat>
  <Paragraphs>22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Акция «Школьная перепись»</vt:lpstr>
      <vt:lpstr>Есть ли у тебя заболевания(по мнению детей) (%)</vt:lpstr>
      <vt:lpstr>Я ем в школьной столовой, т.к.(%)</vt:lpstr>
      <vt:lpstr>Подходит ли тебе парта по росту?</vt:lpstr>
      <vt:lpstr>Как ты проводишь свой досуг</vt:lpstr>
      <vt:lpstr>Смотрю познавательные передачи по телевизору или на диске (%)</vt:lpstr>
      <vt:lpstr>Есть ли компьютер? (%)</vt:lpstr>
      <vt:lpstr>Есть ли выход в Internet?</vt:lpstr>
      <vt:lpstr>Компьютер используется</vt:lpstr>
      <vt:lpstr>На выполнение домашнего задания я затрачиваю…(%)</vt:lpstr>
      <vt:lpstr>Количество опозданий в школу</vt:lpstr>
      <vt:lpstr>Как родители интересуются твоей учебой</vt:lpstr>
      <vt:lpstr>Разговариваешь ли ты с родителями об учебе?</vt:lpstr>
      <vt:lpstr>Разговариваешь ли ты с родителями о взаимоотношениях с друзьями?</vt:lpstr>
      <vt:lpstr>Разговариваешь ли ты с родителями  о выборе профессии?</vt:lpstr>
      <vt:lpstr>Разговариваешь ли ты с родителями о взаимоотношениях между мальчиками и девочками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Есть ли у тебя заболевания(по мнению детей) (%)</dc:title>
  <dc:creator>User</dc:creator>
  <cp:lastModifiedBy>Admin</cp:lastModifiedBy>
  <cp:revision>21</cp:revision>
  <dcterms:created xsi:type="dcterms:W3CDTF">2011-02-18T05:15:00Z</dcterms:created>
  <dcterms:modified xsi:type="dcterms:W3CDTF">2011-02-20T14:32:24Z</dcterms:modified>
</cp:coreProperties>
</file>