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18A57-6BD7-4B4E-80FE-CED37DC8FBD1}" type="datetimeFigureOut">
              <a:rPr lang="ru-RU" smtClean="0"/>
              <a:pPr/>
              <a:t>29.09.2013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BAD79-E1FC-41D1-8F2F-462FBD9DA4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CBAD79-E1FC-41D1-8F2F-462FBD9DA420}"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50B7DD6-05A1-42B5-BF85-0A025B92ECF3}" type="datetimeFigureOut">
              <a:rPr lang="ru-RU" smtClean="0"/>
              <a:pPr/>
              <a:t>29.09.2013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AE996F-3CF9-4E68-BA47-D3E9ABF8126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AE996F-3CF9-4E68-BA47-D3E9ABF8126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D50B7DD6-05A1-42B5-BF85-0A025B92ECF3}" type="datetimeFigureOut">
              <a:rPr lang="ru-RU" smtClean="0"/>
              <a:pPr/>
              <a:t>29.09.2013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CFAE996F-3CF9-4E68-BA47-D3E9ABF8126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CFAE996F-3CF9-4E68-BA47-D3E9ABF8126E}"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AE996F-3CF9-4E68-BA47-D3E9ABF8126E}"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D50B7DD6-05A1-42B5-BF85-0A025B92ECF3}" type="datetimeFigureOut">
              <a:rPr lang="ru-RU" smtClean="0"/>
              <a:pPr/>
              <a:t>29.09.2013</a:t>
            </a:fld>
            <a:endParaRPr lang="ru-RU"/>
          </a:p>
        </p:txBody>
      </p:sp>
      <p:sp>
        <p:nvSpPr>
          <p:cNvPr id="10" name="Номер слайда 9"/>
          <p:cNvSpPr>
            <a:spLocks noGrp="1"/>
          </p:cNvSpPr>
          <p:nvPr>
            <p:ph type="sldNum" sz="quarter" idx="16"/>
          </p:nvPr>
        </p:nvSpPr>
        <p:spPr/>
        <p:txBody>
          <a:bodyPr rtlCol="0"/>
          <a:lstStyle/>
          <a:p>
            <a:fld id="{CFAE996F-3CF9-4E68-BA47-D3E9ABF8126E}"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D50B7DD6-05A1-42B5-BF85-0A025B92ECF3}" type="datetimeFigureOut">
              <a:rPr lang="ru-RU" smtClean="0"/>
              <a:pPr/>
              <a:t>29.09.2013</a:t>
            </a:fld>
            <a:endParaRPr lang="ru-RU"/>
          </a:p>
        </p:txBody>
      </p:sp>
      <p:sp>
        <p:nvSpPr>
          <p:cNvPr id="12" name="Номер слайда 11"/>
          <p:cNvSpPr>
            <a:spLocks noGrp="1"/>
          </p:cNvSpPr>
          <p:nvPr>
            <p:ph type="sldNum" sz="quarter" idx="16"/>
          </p:nvPr>
        </p:nvSpPr>
        <p:spPr/>
        <p:txBody>
          <a:bodyPr rtlCol="0"/>
          <a:lstStyle/>
          <a:p>
            <a:fld id="{CFAE996F-3CF9-4E68-BA47-D3E9ABF8126E}"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CFAE996F-3CF9-4E68-BA47-D3E9ABF8126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CFAE996F-3CF9-4E68-BA47-D3E9ABF8126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50B7DD6-05A1-42B5-BF85-0A025B92ECF3}"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CFAE996F-3CF9-4E68-BA47-D3E9ABF8126E}"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D50B7DD6-05A1-42B5-BF85-0A025B92ECF3}" type="datetimeFigureOut">
              <a:rPr lang="ru-RU" smtClean="0"/>
              <a:pPr/>
              <a:t>29.09.2013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CFAE996F-3CF9-4E68-BA47-D3E9ABF8126E}"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50B7DD6-05A1-42B5-BF85-0A025B92ECF3}" type="datetimeFigureOut">
              <a:rPr lang="ru-RU" smtClean="0"/>
              <a:pPr/>
              <a:t>29.09.2013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AE996F-3CF9-4E68-BA47-D3E9ABF8126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038600"/>
            <a:ext cx="5000660" cy="1828800"/>
          </a:xfrm>
        </p:spPr>
        <p:txBody>
          <a:bodyPr>
            <a:normAutofit fontScale="90000"/>
          </a:bodyPr>
          <a:lstStyle/>
          <a:p>
            <a:r>
              <a:rPr lang="ru-RU" sz="3200" dirty="0" smtClean="0"/>
              <a:t>Блокада </a:t>
            </a:r>
            <a:r>
              <a:rPr lang="ru-RU" sz="3200" dirty="0" smtClean="0"/>
              <a:t>Ленинграда  </a:t>
            </a:r>
            <a:r>
              <a:rPr lang="ru-RU" sz="3200" dirty="0" smtClean="0"/>
              <a:t/>
            </a:r>
            <a:br>
              <a:rPr lang="ru-RU" sz="3200" dirty="0" smtClean="0"/>
            </a:br>
            <a:r>
              <a:rPr lang="ru-RU" sz="3200" dirty="0" smtClean="0"/>
              <a:t>8 </a:t>
            </a:r>
            <a:r>
              <a:rPr lang="ru-RU" sz="3200" dirty="0" smtClean="0"/>
              <a:t>сентября 1941 </a:t>
            </a:r>
            <a:r>
              <a:rPr lang="ru-RU" sz="3200" dirty="0" smtClean="0"/>
              <a:t>года</a:t>
            </a:r>
            <a:br>
              <a:rPr lang="ru-RU" sz="3200" dirty="0" smtClean="0"/>
            </a:br>
            <a:r>
              <a:rPr lang="ru-RU" sz="3200" dirty="0" smtClean="0"/>
              <a:t> </a:t>
            </a:r>
            <a:r>
              <a:rPr lang="ru-RU" sz="3200" dirty="0" smtClean="0"/>
              <a:t>по 27 января 1944 года</a:t>
            </a:r>
            <a:br>
              <a:rPr lang="ru-RU" sz="3200" dirty="0" smtClean="0"/>
            </a:br>
            <a:endParaRPr lang="ru-RU" sz="2800" dirty="0"/>
          </a:p>
        </p:txBody>
      </p:sp>
      <p:sp>
        <p:nvSpPr>
          <p:cNvPr id="3" name="Подзаголовок 2"/>
          <p:cNvSpPr>
            <a:spLocks noGrp="1"/>
          </p:cNvSpPr>
          <p:nvPr>
            <p:ph type="subTitle" idx="1"/>
          </p:nvPr>
        </p:nvSpPr>
        <p:spPr>
          <a:xfrm>
            <a:off x="2571736" y="6286520"/>
            <a:ext cx="6419848" cy="285752"/>
          </a:xfrm>
        </p:spPr>
        <p:txBody>
          <a:bodyPr>
            <a:noAutofit/>
          </a:bodyPr>
          <a:lstStyle/>
          <a:p>
            <a:r>
              <a:rPr lang="ru-RU" sz="2800" dirty="0" smtClean="0"/>
              <a:t>Иванова </a:t>
            </a:r>
            <a:r>
              <a:rPr lang="ru-RU" sz="2800" dirty="0" smtClean="0"/>
              <a:t>Жанна </a:t>
            </a:r>
            <a:r>
              <a:rPr lang="ru-RU" sz="2800" dirty="0" smtClean="0"/>
              <a:t>Леонидовна</a:t>
            </a:r>
          </a:p>
          <a:p>
            <a:endParaRPr lang="ru-RU" sz="2800" dirty="0"/>
          </a:p>
        </p:txBody>
      </p:sp>
      <p:pic>
        <p:nvPicPr>
          <p:cNvPr id="1026" name="Picture 2"/>
          <p:cNvPicPr>
            <a:picLocks noChangeAspect="1" noChangeArrowheads="1"/>
          </p:cNvPicPr>
          <p:nvPr/>
        </p:nvPicPr>
        <p:blipFill>
          <a:blip r:embed="rId2"/>
          <a:srcRect/>
          <a:stretch>
            <a:fillRect/>
          </a:stretch>
        </p:blipFill>
        <p:spPr bwMode="auto">
          <a:xfrm>
            <a:off x="785786" y="1285860"/>
            <a:ext cx="2928958" cy="2571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14942" y="357167"/>
            <a:ext cx="3570864" cy="2571767"/>
          </a:xfrm>
          <a:prstGeom prst="rect">
            <a:avLst/>
          </a:prstGeom>
          <a:noFill/>
          <a:ln w="9525">
            <a:noFill/>
            <a:miter lim="800000"/>
            <a:headEnd/>
            <a:tailEnd/>
          </a:ln>
          <a:effectLst/>
        </p:spPr>
      </p:pic>
      <p:sp>
        <p:nvSpPr>
          <p:cNvPr id="6" name="Прямоугольник 5"/>
          <p:cNvSpPr/>
          <p:nvPr/>
        </p:nvSpPr>
        <p:spPr>
          <a:xfrm>
            <a:off x="285720" y="642918"/>
            <a:ext cx="5840007" cy="523220"/>
          </a:xfrm>
          <a:prstGeom prst="rect">
            <a:avLst/>
          </a:prstGeom>
        </p:spPr>
        <p:txBody>
          <a:bodyPr wrap="square">
            <a:spAutoFit/>
          </a:bodyPr>
          <a:lstStyle/>
          <a:p>
            <a:r>
              <a:rPr lang="ru-RU" sz="2800" dirty="0" smtClean="0"/>
              <a:t>Нападение Германии на СССР</a:t>
            </a:r>
            <a:endParaRPr lang="ru-RU" sz="2800" dirty="0"/>
          </a:p>
        </p:txBody>
      </p:sp>
      <p:pic>
        <p:nvPicPr>
          <p:cNvPr id="1028" name="Picture 4"/>
          <p:cNvPicPr>
            <a:picLocks noChangeAspect="1" noChangeArrowheads="1"/>
          </p:cNvPicPr>
          <p:nvPr/>
        </p:nvPicPr>
        <p:blipFill>
          <a:blip r:embed="rId4"/>
          <a:srcRect/>
          <a:stretch>
            <a:fillRect/>
          </a:stretch>
        </p:blipFill>
        <p:spPr bwMode="auto">
          <a:xfrm>
            <a:off x="5214942" y="3286124"/>
            <a:ext cx="3643338" cy="1928826"/>
          </a:xfrm>
          <a:prstGeom prst="rect">
            <a:avLst/>
          </a:prstGeom>
          <a:noFill/>
          <a:ln w="9525">
            <a:noFill/>
            <a:miter lim="800000"/>
            <a:headEnd/>
            <a:tailEnd/>
          </a:ln>
          <a:effectLst/>
        </p:spPr>
      </p:pic>
      <p:sp>
        <p:nvSpPr>
          <p:cNvPr id="8" name="Прямоугольник 7"/>
          <p:cNvSpPr/>
          <p:nvPr/>
        </p:nvSpPr>
        <p:spPr>
          <a:xfrm>
            <a:off x="2578056" y="3167390"/>
            <a:ext cx="3987887" cy="523220"/>
          </a:xfrm>
          <a:prstGeom prst="rect">
            <a:avLst/>
          </a:prstGeom>
        </p:spPr>
        <p:txBody>
          <a:bodyPr wrap="none">
            <a:spAutoFit/>
          </a:bodyPr>
          <a:lstStyle/>
          <a:p>
            <a:r>
              <a:rPr lang="ru-RU" dirty="0" smtClean="0"/>
              <a:t>составила учитель начальных классов</a:t>
            </a:r>
            <a:r>
              <a:rPr lang="ru-RU" sz="2800"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0000" lnSpcReduction="20000"/>
          </a:bodyPr>
          <a:lstStyle/>
          <a:p>
            <a:endParaRPr lang="ru-RU" dirty="0" smtClean="0"/>
          </a:p>
          <a:p>
            <a:r>
              <a:rPr lang="ru-RU" dirty="0" smtClean="0"/>
              <a:t>Врач и соавтор книги «Медики и блокада» Татьяна Михайловна </a:t>
            </a:r>
            <a:r>
              <a:rPr lang="ru-RU" dirty="0" err="1" smtClean="0"/>
              <a:t>Голубева</a:t>
            </a:r>
            <a:r>
              <a:rPr lang="ru-RU" dirty="0" smtClean="0"/>
              <a:t>:	Самым тяжёлым во время блокады был голод, вследствие чего у жителей развивалась дистрофия. В конце марта 1942 года вспыхнула эпидемия холеры, брюшного тифа, сыпного тифа, но за счёт профессионализма и высокой квалификации медиков вспышка была сведена к минимуму[27].</a:t>
            </a:r>
            <a:endParaRPr lang="ru-RU"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4572000" y="1928802"/>
            <a:ext cx="4286280" cy="44291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Изменение тактики ведения войны</a:t>
            </a:r>
            <a:endParaRPr lang="ru-RU" dirty="0"/>
          </a:p>
        </p:txBody>
      </p:sp>
      <p:sp>
        <p:nvSpPr>
          <p:cNvPr id="4" name="Содержимое 3"/>
          <p:cNvSpPr>
            <a:spLocks noGrp="1"/>
          </p:cNvSpPr>
          <p:nvPr>
            <p:ph sz="quarter" idx="2"/>
          </p:nvPr>
        </p:nvSpPr>
        <p:spPr/>
        <p:txBody>
          <a:bodyPr>
            <a:normAutofit fontScale="40000" lnSpcReduction="20000"/>
          </a:bodyPr>
          <a:lstStyle/>
          <a:p>
            <a:r>
              <a:rPr lang="ru-RU" dirty="0" smtClean="0"/>
              <a:t>Бои под Ленинградом не прекратились, но изменился их характер. Немецкие войска приступили к разрушению города массированными артиллерийскими обстрелами и бомбёжками. Особенно сильными были бомбовые и артиллерийские удары в октябре — ноябре 1941 года. Немцы сбросили на Ленинград несколько тысяч зажигательных бомб с целью вызвать массовые пожары[35]. Особое внимание уделялось ими уничтожению складов с продовольствием, и им данная задача удалась. Так, в частности, 10 сентября им удалось разбомбить знаменитые </a:t>
            </a:r>
            <a:r>
              <a:rPr lang="ru-RU" dirty="0" err="1" smtClean="0"/>
              <a:t>Бадаевские</a:t>
            </a:r>
            <a:r>
              <a:rPr lang="ru-RU" dirty="0" smtClean="0"/>
              <a:t> склады, где находились значительные запасы продовольствия. Пожар был грандиозным, тысячи тонн продуктов сгорели, расплавленный сахар тёк по городу, впитывался в землю. Тем не менее, вопреки распространенному мнению, эта бомбардировка не могла стать основной причиной последовавшего продовольственного кризиса, поскольку Ленинград, как и любой другой мегаполис, снабжается «с колес», и продуктовых запасов, уничтоженных вместе со складами, городу хватило бы лишь на несколько дней.</a:t>
            </a:r>
            <a:endParaRPr lang="ru-RU"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500034" y="1571612"/>
            <a:ext cx="4143404" cy="392909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Они защищали Родину</a:t>
            </a:r>
            <a:endParaRPr lang="ru-RU"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571472" y="1714488"/>
            <a:ext cx="3786214" cy="4000528"/>
          </a:xfrm>
          <a:prstGeom prst="rect">
            <a:avLst/>
          </a:prstGeom>
          <a:noFill/>
          <a:ln w="9525">
            <a:noFill/>
            <a:miter lim="800000"/>
            <a:headEnd/>
            <a:tailEnd/>
          </a:ln>
          <a:effectLst/>
        </p:spPr>
      </p:pic>
      <p:sp>
        <p:nvSpPr>
          <p:cNvPr id="6" name="Прямоугольник 5"/>
          <p:cNvSpPr/>
          <p:nvPr/>
        </p:nvSpPr>
        <p:spPr>
          <a:xfrm>
            <a:off x="642910" y="1142984"/>
            <a:ext cx="6236709" cy="369332"/>
          </a:xfrm>
          <a:prstGeom prst="rect">
            <a:avLst/>
          </a:prstGeom>
        </p:spPr>
        <p:txBody>
          <a:bodyPr wrap="square">
            <a:spAutoFit/>
          </a:bodyPr>
          <a:lstStyle/>
          <a:p>
            <a:r>
              <a:rPr lang="ru-RU" dirty="0" smtClean="0"/>
              <a:t>Мобилизация в Ленинграде летом 1941 года</a:t>
            </a:r>
            <a:endParaRPr lang="ru-RU" dirty="0"/>
          </a:p>
        </p:txBody>
      </p:sp>
      <p:pic>
        <p:nvPicPr>
          <p:cNvPr id="7171" name="Picture 3"/>
          <p:cNvPicPr>
            <a:picLocks noGrp="1" noChangeAspect="1" noChangeArrowheads="1"/>
          </p:cNvPicPr>
          <p:nvPr>
            <p:ph sz="quarter" idx="2"/>
          </p:nvPr>
        </p:nvPicPr>
        <p:blipFill>
          <a:blip r:embed="rId3"/>
          <a:srcRect/>
          <a:stretch>
            <a:fillRect/>
          </a:stretch>
        </p:blipFill>
        <p:spPr bwMode="auto">
          <a:xfrm>
            <a:off x="4572000" y="2000240"/>
            <a:ext cx="4071966" cy="3786214"/>
          </a:xfrm>
          <a:prstGeom prst="rect">
            <a:avLst/>
          </a:prstGeom>
          <a:noFill/>
          <a:ln w="9525">
            <a:noFill/>
            <a:miter lim="800000"/>
            <a:headEnd/>
            <a:tailEnd/>
          </a:ln>
          <a:effectLst/>
        </p:spPr>
      </p:pic>
      <p:sp>
        <p:nvSpPr>
          <p:cNvPr id="8" name="Прямоугольник 7"/>
          <p:cNvSpPr/>
          <p:nvPr/>
        </p:nvSpPr>
        <p:spPr>
          <a:xfrm>
            <a:off x="2286000" y="5552656"/>
            <a:ext cx="6429404" cy="646331"/>
          </a:xfrm>
          <a:prstGeom prst="rect">
            <a:avLst/>
          </a:prstGeom>
        </p:spPr>
        <p:txBody>
          <a:bodyPr wrap="square">
            <a:spAutoFit/>
          </a:bodyPr>
          <a:lstStyle/>
          <a:p>
            <a:r>
              <a:rPr lang="ru-RU" dirty="0" smtClean="0"/>
              <a:t>Моряки идут на фронт по улицам Ленинграда, октябрь 1941, фото Б. </a:t>
            </a:r>
            <a:r>
              <a:rPr lang="ru-RU" dirty="0" err="1" smtClean="0"/>
              <a:t>Кудоярова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Зима 1941—1942 годов</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В колхозах и совхозах блокадного кольца с полей и огородов собирали все, что могло пригодиться в пищу. Однако все эти меры не могли спасти от голода. 20 ноября — в пятый раз населению и в третий раз войскам — пришлось сократить нормы выдачи хлеба. Воины на передовой стали получать 500 граммов в сутки; рабочие — 250 граммов; служащие, иждивенцы и воины, не находящиеся на передовой, — 125 граммов. И кроме хлеба, почти ничего. В блокированном Ленинграде начался голод[37].</a:t>
            </a:r>
            <a:endParaRPr lang="ru-RU" dirty="0"/>
          </a:p>
        </p:txBody>
      </p:sp>
      <p:pic>
        <p:nvPicPr>
          <p:cNvPr id="8194" name="Picture 2"/>
          <p:cNvPicPr>
            <a:picLocks noGrp="1" noChangeAspect="1" noChangeArrowheads="1"/>
          </p:cNvPicPr>
          <p:nvPr>
            <p:ph sz="quarter" idx="2"/>
          </p:nvPr>
        </p:nvPicPr>
        <p:blipFill>
          <a:blip r:embed="rId2"/>
          <a:srcRect/>
          <a:stretch>
            <a:fillRect/>
          </a:stretch>
        </p:blipFill>
        <p:spPr bwMode="auto">
          <a:xfrm>
            <a:off x="5000628" y="1643050"/>
            <a:ext cx="3786214" cy="374651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Нормы отпуска товаров </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 Размер продовольственного пайка составлял:</a:t>
            </a:r>
          </a:p>
          <a:p>
            <a:r>
              <a:rPr lang="ru-RU" dirty="0" smtClean="0"/>
              <a:t>Рабочим — 250 граммов хлеба в сутки,</a:t>
            </a:r>
          </a:p>
          <a:p>
            <a:r>
              <a:rPr lang="ru-RU" dirty="0" smtClean="0"/>
              <a:t>Служащим, иждивенцам и детям до 12 лет — по 125 граммов,</a:t>
            </a:r>
          </a:p>
          <a:p>
            <a:r>
              <a:rPr lang="ru-RU" dirty="0" smtClean="0"/>
              <a:t>Личному составу военизированной охраны, пожарных команд, истребительных отрядов, ремесленных училищ и школ ФЗО, находившемуся на котловом довольствии — 300 граммов,</a:t>
            </a:r>
          </a:p>
          <a:p>
            <a:r>
              <a:rPr lang="ru-RU" dirty="0" smtClean="0"/>
              <a:t>Войскам первой линии — 500 граммов.</a:t>
            </a:r>
            <a:endParaRPr lang="ru-RU" dirty="0"/>
          </a:p>
        </p:txBody>
      </p:sp>
      <p:pic>
        <p:nvPicPr>
          <p:cNvPr id="9218" name="Picture 2"/>
          <p:cNvPicPr>
            <a:picLocks noGrp="1" noChangeAspect="1" noChangeArrowheads="1"/>
          </p:cNvPicPr>
          <p:nvPr>
            <p:ph sz="quarter" idx="2"/>
          </p:nvPr>
        </p:nvPicPr>
        <p:blipFill>
          <a:blip r:embed="rId2"/>
          <a:srcRect/>
          <a:stretch>
            <a:fillRect/>
          </a:stretch>
        </p:blipFill>
        <p:spPr bwMode="auto">
          <a:xfrm>
            <a:off x="4714876" y="1714488"/>
            <a:ext cx="4000528" cy="4071966"/>
          </a:xfrm>
          <a:prstGeom prst="rect">
            <a:avLst/>
          </a:prstGeom>
          <a:noFill/>
          <a:ln w="9525">
            <a:noFill/>
            <a:miter lim="800000"/>
            <a:headEnd/>
            <a:tailEnd/>
          </a:ln>
          <a:effectLst/>
        </p:spPr>
      </p:pic>
      <p:sp>
        <p:nvSpPr>
          <p:cNvPr id="6" name="Прямоугольник 5"/>
          <p:cNvSpPr/>
          <p:nvPr/>
        </p:nvSpPr>
        <p:spPr>
          <a:xfrm>
            <a:off x="4143372" y="5857892"/>
            <a:ext cx="5000628" cy="646331"/>
          </a:xfrm>
          <a:prstGeom prst="rect">
            <a:avLst/>
          </a:prstGeom>
        </p:spPr>
        <p:txBody>
          <a:bodyPr wrap="square">
            <a:spAutoFit/>
          </a:bodyPr>
          <a:lstStyle/>
          <a:p>
            <a:r>
              <a:rPr lang="ru-RU" dirty="0" smtClean="0"/>
              <a:t>Граждане! При артобстреле эта сторона улицы наиболее опасна</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Система оповещения жителей. Метроном</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 первые месяцы блокады на улицах Ленинграда было установлено 1500 громкоговорителей. Радиосеть несла информацию для населения о налётах и воздушной тревоге. Знаменитый метроном, вошедший в историю блокады Ленинграда как культурный памятник сопротивления населения, транслировался во время налётов именно через эту сеть. Быстрый ритм означал воздушную тревогу, медленный ритм — отбой. Также тревогу объявлял диктор Михаил Меланед[40].</a:t>
            </a:r>
            <a:endParaRPr lang="ru-RU" dirty="0"/>
          </a:p>
        </p:txBody>
      </p:sp>
      <p:pic>
        <p:nvPicPr>
          <p:cNvPr id="10242" name="Picture 2"/>
          <p:cNvPicPr>
            <a:picLocks noGrp="1" noChangeAspect="1" noChangeArrowheads="1"/>
          </p:cNvPicPr>
          <p:nvPr>
            <p:ph sz="quarter" idx="2"/>
          </p:nvPr>
        </p:nvPicPr>
        <p:blipFill>
          <a:blip r:embed="rId2"/>
          <a:srcRect/>
          <a:stretch>
            <a:fillRect/>
          </a:stretch>
        </p:blipFill>
        <p:spPr bwMode="auto">
          <a:xfrm>
            <a:off x="4714876" y="1714488"/>
            <a:ext cx="4071966" cy="428628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«Дорога жизни»</a:t>
            </a:r>
            <a:endParaRPr lang="ru-RU" dirty="0"/>
          </a:p>
        </p:txBody>
      </p:sp>
      <p:sp>
        <p:nvSpPr>
          <p:cNvPr id="3" name="Содержимое 2"/>
          <p:cNvSpPr>
            <a:spLocks noGrp="1"/>
          </p:cNvSpPr>
          <p:nvPr>
            <p:ph sz="quarter" idx="1"/>
          </p:nvPr>
        </p:nvSpPr>
        <p:spPr/>
        <p:txBody>
          <a:bodyPr>
            <a:normAutofit fontScale="55000" lnSpcReduction="20000"/>
          </a:bodyPr>
          <a:lstStyle/>
          <a:p>
            <a:r>
              <a:rPr lang="ru-RU" dirty="0" smtClean="0"/>
              <a:t>«Дорога жизни» — название ледовой дороги через Ладогу зимами 1941—1942 и 1942—1943 годов, после достижения толщины льда, допускающей транспортировку грузов любого веса. Дорога жизни фактически была единственным средством сообщения Ленинграда с Большой землёй.	Весной 1942 года, мне тогда было 16 лет, я только окончила школу шофёров, и, отправилась к Ленинграду работать на «полуторке». Как раз мой первый рейс лежал через Ладогу. Машины ломались одна за другой и продовольствие для города грузили в машины не просто «под завязку», а гораздо больше. Казалось, что машина вот-вот развалится! Проехала я ровно пол пути и я только успела услышать треск льда, как моя «полуторка» оказалась под водой. Меня спасли. Не помню как, но очнулась я уже на льду метрах в пятидесяти от того </a:t>
            </a:r>
            <a:r>
              <a:rPr lang="ru-RU" dirty="0" err="1" smtClean="0"/>
              <a:t>прорубя</a:t>
            </a:r>
            <a:r>
              <a:rPr lang="ru-RU" dirty="0" smtClean="0"/>
              <a:t>, куда провалилась машина. Я быстро стала замерзать. Меня на попутной машине повезли обратно. Кто-то накинул на меня то ли шинель, то ли что-то подобное, но это не помогало. Одежда на мне стала замерзать и перестала чувствовать кончики пальцев. Проезжая я увидела ещё две утонувших машины и людей, пытавшихся спасти груз.</a:t>
            </a:r>
          </a:p>
          <a:p>
            <a:endParaRPr lang="ru-RU" dirty="0" smtClean="0"/>
          </a:p>
          <a:p>
            <a:r>
              <a:rPr lang="ru-RU" dirty="0" smtClean="0"/>
              <a:t>В районе блокады я находилась ещё шесть месяцев. Самое страшное, что я видела это когда во время ледохода всплывали трупы людей и лошадей. Вода казалась чёрно-красной…[50]</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Весна—лето 1942 года</a:t>
            </a:r>
            <a:endParaRPr lang="ru-RU" dirty="0"/>
          </a:p>
        </p:txBody>
      </p:sp>
      <p:sp>
        <p:nvSpPr>
          <p:cNvPr id="3" name="Содержимое 2"/>
          <p:cNvSpPr>
            <a:spLocks noGrp="1"/>
          </p:cNvSpPr>
          <p:nvPr>
            <p:ph sz="quarter" idx="1"/>
          </p:nvPr>
        </p:nvSpPr>
        <p:spPr>
          <a:xfrm>
            <a:off x="642910" y="1571612"/>
            <a:ext cx="3886200" cy="4572000"/>
          </a:xfrm>
        </p:spPr>
        <p:txBody>
          <a:bodyPr>
            <a:normAutofit fontScale="62500" lnSpcReduction="20000"/>
          </a:bodyPr>
          <a:lstStyle/>
          <a:p>
            <a:r>
              <a:rPr lang="ru-RU" dirty="0" smtClean="0"/>
              <a:t>Весной 1942 года, в связи с потеплением и улучшением питания, значительно сократилось количество внезапных смертей на улицах города. Так, если в феврале на улицах города было подобрано около 7000 трупов, то в апреле — примерно 600, а в мае — 50 трупов. В марте 1942 года все трудоспособное население вышло на очистку города от мусора. В апреле—мае 1942 года произошло дальнейшее улучшение условий жизни населения: началось восстановление коммунального хозяйства. Возобновилась работа многих предприятий</a:t>
            </a:r>
            <a:endParaRPr lang="ru-RU" dirty="0"/>
          </a:p>
        </p:txBody>
      </p:sp>
      <p:pic>
        <p:nvPicPr>
          <p:cNvPr id="11266" name="Picture 2"/>
          <p:cNvPicPr>
            <a:picLocks noGrp="1" noChangeAspect="1" noChangeArrowheads="1"/>
          </p:cNvPicPr>
          <p:nvPr>
            <p:ph sz="quarter" idx="2"/>
          </p:nvPr>
        </p:nvPicPr>
        <p:blipFill>
          <a:blip r:embed="rId2"/>
          <a:srcRect/>
          <a:stretch>
            <a:fillRect/>
          </a:stretch>
        </p:blipFill>
        <p:spPr bwMode="auto">
          <a:xfrm>
            <a:off x="4786314" y="1714488"/>
            <a:ext cx="3929090" cy="3500462"/>
          </a:xfrm>
          <a:prstGeom prst="rect">
            <a:avLst/>
          </a:prstGeom>
          <a:noFill/>
          <a:ln w="9525">
            <a:noFill/>
            <a:miter lim="800000"/>
            <a:headEnd/>
            <a:tailEnd/>
          </a:ln>
          <a:effectLst/>
        </p:spPr>
      </p:pic>
      <p:sp>
        <p:nvSpPr>
          <p:cNvPr id="6" name="Прямоугольник 5"/>
          <p:cNvSpPr/>
          <p:nvPr/>
        </p:nvSpPr>
        <p:spPr>
          <a:xfrm>
            <a:off x="4429124" y="5691157"/>
            <a:ext cx="4500594" cy="666800"/>
          </a:xfrm>
          <a:prstGeom prst="rect">
            <a:avLst/>
          </a:prstGeom>
        </p:spPr>
        <p:txBody>
          <a:bodyPr wrap="square">
            <a:spAutoFit/>
          </a:bodyPr>
          <a:lstStyle/>
          <a:p>
            <a:r>
              <a:rPr lang="ru-RU" dirty="0" smtClean="0"/>
              <a:t>Паровоз везёт муку по трамвайным рельсам в блокадном Ленинграде, 1942 год</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27.01.</a:t>
            </a:r>
            <a:r>
              <a:rPr lang="ru-RU" sz="3200" dirty="0" smtClean="0"/>
              <a:t>1944 год. Полное освобождение Ленинграда от вражеской блокады</a:t>
            </a:r>
            <a:endParaRPr lang="ru-RU" sz="3200" dirty="0"/>
          </a:p>
        </p:txBody>
      </p:sp>
      <p:sp>
        <p:nvSpPr>
          <p:cNvPr id="3" name="Текст 2"/>
          <p:cNvSpPr>
            <a:spLocks noGrp="1"/>
          </p:cNvSpPr>
          <p:nvPr>
            <p:ph type="body" idx="2"/>
          </p:nvPr>
        </p:nvSpPr>
        <p:spPr/>
        <p:txBody>
          <a:bodyPr/>
          <a:lstStyle/>
          <a:p>
            <a:r>
              <a:rPr lang="ru-RU" dirty="0" smtClean="0"/>
              <a:t>Ликующий Ленинград. Блокада снята, 1944 год</a:t>
            </a:r>
            <a:endParaRPr lang="ru-RU" dirty="0"/>
          </a:p>
        </p:txBody>
      </p:sp>
      <p:pic>
        <p:nvPicPr>
          <p:cNvPr id="12290" name="Picture 2"/>
          <p:cNvPicPr>
            <a:picLocks noGrp="1" noChangeAspect="1" noChangeArrowheads="1"/>
          </p:cNvPicPr>
          <p:nvPr>
            <p:ph sz="quarter" idx="1"/>
          </p:nvPr>
        </p:nvPicPr>
        <p:blipFill>
          <a:blip r:embed="rId3"/>
          <a:srcRect/>
          <a:stretch>
            <a:fillRect/>
          </a:stretch>
        </p:blipFill>
        <p:spPr bwMode="auto">
          <a:xfrm>
            <a:off x="2786051" y="1785926"/>
            <a:ext cx="6124970" cy="428628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Артиллерийские орудия форта «Красная Горка»</a:t>
            </a:r>
            <a:endParaRPr lang="ru-RU" dirty="0"/>
          </a:p>
        </p:txBody>
      </p:sp>
      <p:pic>
        <p:nvPicPr>
          <p:cNvPr id="13314" name="Picture 2"/>
          <p:cNvPicPr>
            <a:picLocks noGrp="1" noChangeAspect="1" noChangeArrowheads="1"/>
          </p:cNvPicPr>
          <p:nvPr>
            <p:ph sz="quarter" idx="1"/>
          </p:nvPr>
        </p:nvPicPr>
        <p:blipFill>
          <a:blip r:embed="rId2"/>
          <a:srcRect/>
          <a:stretch>
            <a:fillRect/>
          </a:stretch>
        </p:blipFill>
        <p:spPr bwMode="auto">
          <a:xfrm>
            <a:off x="428596" y="1928802"/>
            <a:ext cx="2214579" cy="1928826"/>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000500" y="3048000"/>
            <a:ext cx="1143000" cy="7620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3143240" y="1857364"/>
            <a:ext cx="1928822" cy="1947874"/>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a:srcRect/>
          <a:stretch>
            <a:fillRect/>
          </a:stretch>
        </p:blipFill>
        <p:spPr bwMode="auto">
          <a:xfrm>
            <a:off x="5643570" y="2000240"/>
            <a:ext cx="2214578" cy="180976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5"/>
          <a:srcRect/>
          <a:stretch>
            <a:fillRect/>
          </a:stretch>
        </p:blipFill>
        <p:spPr bwMode="auto">
          <a:xfrm>
            <a:off x="5643570" y="4476757"/>
            <a:ext cx="2571768" cy="1952638"/>
          </a:xfrm>
          <a:prstGeom prst="rect">
            <a:avLst/>
          </a:prstGeom>
          <a:noFill/>
          <a:ln w="9525">
            <a:noFill/>
            <a:miter lim="800000"/>
            <a:headEnd/>
            <a:tailEnd/>
          </a:ln>
          <a:effectLst/>
        </p:spPr>
      </p:pic>
      <p:sp>
        <p:nvSpPr>
          <p:cNvPr id="9" name="Прямоугольник 8"/>
          <p:cNvSpPr/>
          <p:nvPr/>
        </p:nvSpPr>
        <p:spPr>
          <a:xfrm>
            <a:off x="0" y="3857628"/>
            <a:ext cx="6858000" cy="646331"/>
          </a:xfrm>
          <a:prstGeom prst="rect">
            <a:avLst/>
          </a:prstGeom>
        </p:spPr>
        <p:txBody>
          <a:bodyPr wrap="square">
            <a:spAutoFit/>
          </a:bodyPr>
          <a:lstStyle/>
          <a:p>
            <a:r>
              <a:rPr lang="ru-RU" dirty="0" smtClean="0"/>
              <a:t>180 мм орудие</a:t>
            </a:r>
          </a:p>
          <a:p>
            <a:r>
              <a:rPr lang="ru-RU" dirty="0" smtClean="0"/>
              <a:t> на ж.д. транспортёре</a:t>
            </a:r>
            <a:endParaRPr lang="ru-RU" dirty="0"/>
          </a:p>
        </p:txBody>
      </p:sp>
      <p:sp>
        <p:nvSpPr>
          <p:cNvPr id="10" name="Прямоугольник 9"/>
          <p:cNvSpPr/>
          <p:nvPr/>
        </p:nvSpPr>
        <p:spPr>
          <a:xfrm>
            <a:off x="5929322" y="3857628"/>
            <a:ext cx="2643206" cy="923330"/>
          </a:xfrm>
          <a:prstGeom prst="rect">
            <a:avLst/>
          </a:prstGeom>
        </p:spPr>
        <p:txBody>
          <a:bodyPr wrap="square">
            <a:spAutoFit/>
          </a:bodyPr>
          <a:lstStyle/>
          <a:p>
            <a:r>
              <a:rPr lang="ru-RU" dirty="0" smtClean="0"/>
              <a:t>130-мм корабельная пушка образца 1935 года (Б-13)</a:t>
            </a:r>
            <a:endParaRPr lang="ru-RU" dirty="0"/>
          </a:p>
        </p:txBody>
      </p:sp>
      <p:sp>
        <p:nvSpPr>
          <p:cNvPr id="11" name="Прямоугольник 10"/>
          <p:cNvSpPr/>
          <p:nvPr/>
        </p:nvSpPr>
        <p:spPr>
          <a:xfrm>
            <a:off x="2857488" y="3857629"/>
            <a:ext cx="2214578" cy="1200329"/>
          </a:xfrm>
          <a:prstGeom prst="rect">
            <a:avLst/>
          </a:prstGeom>
        </p:spPr>
        <p:txBody>
          <a:bodyPr wrap="square">
            <a:spAutoFit/>
          </a:bodyPr>
          <a:lstStyle/>
          <a:p>
            <a:r>
              <a:rPr lang="ru-RU" dirty="0" smtClean="0"/>
              <a:t>305 мм орудие</a:t>
            </a:r>
          </a:p>
          <a:p>
            <a:r>
              <a:rPr lang="ru-RU" dirty="0" smtClean="0"/>
              <a:t> на ж.д. транспортёре (вид с казённой части)</a:t>
            </a:r>
            <a:endParaRPr lang="ru-RU" dirty="0"/>
          </a:p>
        </p:txBody>
      </p:sp>
      <p:sp>
        <p:nvSpPr>
          <p:cNvPr id="12" name="Прямоугольник 11"/>
          <p:cNvSpPr/>
          <p:nvPr/>
        </p:nvSpPr>
        <p:spPr>
          <a:xfrm>
            <a:off x="3071802" y="5691157"/>
            <a:ext cx="3786198" cy="646331"/>
          </a:xfrm>
          <a:prstGeom prst="rect">
            <a:avLst/>
          </a:prstGeom>
        </p:spPr>
        <p:txBody>
          <a:bodyPr wrap="square">
            <a:spAutoFit/>
          </a:bodyPr>
          <a:lstStyle/>
          <a:p>
            <a:r>
              <a:rPr lang="ru-RU" dirty="0" smtClean="0"/>
              <a:t>305 мм орудие</a:t>
            </a:r>
          </a:p>
          <a:p>
            <a:r>
              <a:rPr lang="ru-RU" dirty="0" smtClean="0"/>
              <a:t> на ж.д. транспортёре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Барбаросса</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Захват Ленинграда был составной частью разработанного нацистской Германией плана войны против СССР — плана «Барбаросса». В нём предусматривалось, что Советский Союз должен быть полностью разгромлен в течение 3—4 месяцев лета и осени 1941 года, то есть в ходе молниеносной войны («блицкрига»). К ноябрю 1941 года германские войска должны были захватить всю европейскую часть СССР. Согласно плану «Ост» («Восток») предполагалось в течение нескольких лет истребить значительную часть населения Советского Союза, в первую очередь, русских, украинцев и белорусов, а также всех евреев и цыган — всего не менее 30 миллионов человек. Ни один из народов, населявших СССР, не должен был иметь право на свою государственность или даже автономию[5].</a:t>
            </a:r>
          </a:p>
          <a:p>
            <a:endParaRPr lang="ru-RU" dirty="0" smtClean="0"/>
          </a:p>
          <a:p>
            <a:r>
              <a:rPr lang="ru-RU" dirty="0" smtClean="0"/>
              <a:t>Уже 23 июня командующим Ленинградским военным округом генерал-лейтенантом М. М. Поповым было отдано распоряжение о начале работ по созданию дополнительного рубежа обороны на псковском направлении в районе Луги.</a:t>
            </a:r>
          </a:p>
          <a:p>
            <a:r>
              <a:rPr lang="ru-RU" dirty="0" smtClean="0"/>
              <a:t>4 июля это решение было подтверждено Директивой Ставки главного командования за подписью Г. К. Жукова[6].</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Стела и мемориальная доска памяти морякам катерным тральщикам на </a:t>
            </a:r>
            <a:r>
              <a:rPr lang="ru-RU" dirty="0" err="1" smtClean="0"/>
              <a:t>Елагином</a:t>
            </a:r>
            <a:r>
              <a:rPr lang="ru-RU" dirty="0" smtClean="0"/>
              <a:t> острове</a:t>
            </a:r>
            <a:endParaRPr lang="ru-RU" dirty="0"/>
          </a:p>
        </p:txBody>
      </p:sp>
      <p:pic>
        <p:nvPicPr>
          <p:cNvPr id="14338" name="Picture 2"/>
          <p:cNvPicPr>
            <a:picLocks noChangeAspect="1" noChangeArrowheads="1"/>
          </p:cNvPicPr>
          <p:nvPr/>
        </p:nvPicPr>
        <p:blipFill>
          <a:blip r:embed="rId2"/>
          <a:srcRect/>
          <a:stretch>
            <a:fillRect/>
          </a:stretch>
        </p:blipFill>
        <p:spPr bwMode="auto">
          <a:xfrm>
            <a:off x="785786" y="214290"/>
            <a:ext cx="7500990" cy="564360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200" dirty="0" smtClean="0"/>
              <a:t>8 сентября 1941 года — День начала Блокады</a:t>
            </a:r>
            <a:br>
              <a:rPr lang="ru-RU" sz="3200" dirty="0" smtClean="0"/>
            </a:br>
            <a:r>
              <a:rPr lang="ru-RU" sz="3200" dirty="0" smtClean="0"/>
              <a:t>18 января 1943 года — День прорыва Блокады</a:t>
            </a:r>
            <a:br>
              <a:rPr lang="ru-RU" sz="3200" dirty="0" smtClean="0"/>
            </a:br>
            <a:r>
              <a:rPr lang="ru-RU" sz="3200" dirty="0" smtClean="0"/>
              <a:t>27 января 1944 года — День полного снятия Блокады</a:t>
            </a:r>
            <a:br>
              <a:rPr lang="ru-RU" sz="3200" dirty="0" smtClean="0"/>
            </a:br>
            <a:r>
              <a:rPr lang="ru-RU" sz="3200" dirty="0" smtClean="0"/>
              <a:t>5 июня 1946 года — День прорыва морской минной Блокады Ленинград</a:t>
            </a:r>
            <a:endParaRPr lang="ru-RU" sz="3200" dirty="0"/>
          </a:p>
        </p:txBody>
      </p:sp>
      <p:sp>
        <p:nvSpPr>
          <p:cNvPr id="3" name="Подзаголовок 2"/>
          <p:cNvSpPr>
            <a:spLocks noGrp="1"/>
          </p:cNvSpPr>
          <p:nvPr>
            <p:ph type="subTitle" idx="1"/>
          </p:nvPr>
        </p:nvSpPr>
        <p:spPr/>
        <p:txBody>
          <a:bodyPr/>
          <a:lstStyle/>
          <a:p>
            <a:r>
              <a:rPr lang="ru-RU" dirty="0" smtClean="0"/>
              <a:t>Память</a:t>
            </a:r>
            <a:endParaRPr lang="ru-RU" dirty="0"/>
          </a:p>
        </p:txBody>
      </p:sp>
      <p:pic>
        <p:nvPicPr>
          <p:cNvPr id="15362" name="Picture 2"/>
          <p:cNvPicPr>
            <a:picLocks noChangeAspect="1" noChangeArrowheads="1"/>
          </p:cNvPicPr>
          <p:nvPr/>
        </p:nvPicPr>
        <p:blipFill>
          <a:blip r:embed="rId2"/>
          <a:srcRect/>
          <a:stretch>
            <a:fillRect/>
          </a:stretch>
        </p:blipFill>
        <p:spPr bwMode="auto">
          <a:xfrm>
            <a:off x="357158" y="285727"/>
            <a:ext cx="1928826" cy="542928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17410" name="Picture 2"/>
          <p:cNvPicPr>
            <a:picLocks noGrp="1" noChangeAspect="1" noChangeArrowheads="1"/>
          </p:cNvPicPr>
          <p:nvPr>
            <p:ph sz="quarter" idx="1"/>
          </p:nvPr>
        </p:nvPicPr>
        <p:blipFill>
          <a:blip r:embed="rId2"/>
          <a:srcRect/>
          <a:stretch>
            <a:fillRect/>
          </a:stretch>
        </p:blipFill>
        <p:spPr bwMode="auto">
          <a:xfrm>
            <a:off x="714348" y="2000240"/>
            <a:ext cx="3286148" cy="3286148"/>
          </a:xfrm>
          <a:prstGeom prst="rect">
            <a:avLst/>
          </a:prstGeom>
          <a:noFill/>
          <a:ln w="9525">
            <a:noFill/>
            <a:miter lim="800000"/>
            <a:headEnd/>
            <a:tailEnd/>
          </a:ln>
          <a:effectLst/>
        </p:spPr>
      </p:pic>
      <p:sp>
        <p:nvSpPr>
          <p:cNvPr id="6" name="Прямоугольник 5"/>
          <p:cNvSpPr/>
          <p:nvPr/>
        </p:nvSpPr>
        <p:spPr>
          <a:xfrm>
            <a:off x="142843" y="5460326"/>
            <a:ext cx="4357719" cy="369332"/>
          </a:xfrm>
          <a:prstGeom prst="rect">
            <a:avLst/>
          </a:prstGeom>
        </p:spPr>
        <p:txBody>
          <a:bodyPr wrap="square">
            <a:spAutoFit/>
          </a:bodyPr>
          <a:lstStyle/>
          <a:p>
            <a:r>
              <a:rPr lang="ru-RU" dirty="0" smtClean="0"/>
              <a:t>Барельеф в честь погибших </a:t>
            </a:r>
            <a:r>
              <a:rPr lang="ru-RU" dirty="0" err="1" smtClean="0"/>
              <a:t>кировцев</a:t>
            </a:r>
            <a:r>
              <a:rPr lang="ru-RU" dirty="0" smtClean="0"/>
              <a:t>.</a:t>
            </a:r>
            <a:endParaRPr lang="ru-RU" dirty="0"/>
          </a:p>
        </p:txBody>
      </p:sp>
      <p:pic>
        <p:nvPicPr>
          <p:cNvPr id="17411" name="Picture 3"/>
          <p:cNvPicPr>
            <a:picLocks noGrp="1" noChangeAspect="1" noChangeArrowheads="1"/>
          </p:cNvPicPr>
          <p:nvPr>
            <p:ph sz="quarter" idx="2"/>
          </p:nvPr>
        </p:nvPicPr>
        <p:blipFill>
          <a:blip r:embed="rId3"/>
          <a:srcRect/>
          <a:stretch>
            <a:fillRect/>
          </a:stretch>
        </p:blipFill>
        <p:spPr bwMode="auto">
          <a:xfrm>
            <a:off x="4572000" y="1928802"/>
            <a:ext cx="4071966" cy="3357586"/>
          </a:xfrm>
          <a:prstGeom prst="rect">
            <a:avLst/>
          </a:prstGeom>
          <a:noFill/>
          <a:ln w="9525">
            <a:noFill/>
            <a:miter lim="800000"/>
            <a:headEnd/>
            <a:tailEnd/>
          </a:ln>
          <a:effectLst/>
        </p:spPr>
      </p:pic>
      <p:sp>
        <p:nvSpPr>
          <p:cNvPr id="8" name="Прямоугольник 7"/>
          <p:cNvSpPr/>
          <p:nvPr/>
        </p:nvSpPr>
        <p:spPr>
          <a:xfrm>
            <a:off x="4643438" y="5429265"/>
            <a:ext cx="4286280" cy="646331"/>
          </a:xfrm>
          <a:prstGeom prst="rect">
            <a:avLst/>
          </a:prstGeom>
        </p:spPr>
        <p:txBody>
          <a:bodyPr wrap="square">
            <a:spAutoFit/>
          </a:bodyPr>
          <a:lstStyle/>
          <a:p>
            <a:r>
              <a:rPr lang="ru-RU" dirty="0" smtClean="0"/>
              <a:t>Трамвай типа МС, установленный в честь столетия Петербургского трамвая.</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18434" name="Picture 2"/>
          <p:cNvPicPr>
            <a:picLocks noGrp="1" noChangeAspect="1" noChangeArrowheads="1"/>
          </p:cNvPicPr>
          <p:nvPr>
            <p:ph sz="quarter" idx="1"/>
          </p:nvPr>
        </p:nvPicPr>
        <p:blipFill>
          <a:blip r:embed="rId2"/>
          <a:srcRect/>
          <a:stretch>
            <a:fillRect/>
          </a:stretch>
        </p:blipFill>
        <p:spPr bwMode="auto">
          <a:xfrm>
            <a:off x="571472" y="1857364"/>
            <a:ext cx="3071833" cy="3571900"/>
          </a:xfrm>
          <a:prstGeom prst="rect">
            <a:avLst/>
          </a:prstGeom>
          <a:noFill/>
          <a:ln w="9525">
            <a:noFill/>
            <a:miter lim="800000"/>
            <a:headEnd/>
            <a:tailEnd/>
          </a:ln>
          <a:effectLst/>
        </p:spPr>
      </p:pic>
      <p:sp>
        <p:nvSpPr>
          <p:cNvPr id="6" name="Прямоугольник 5"/>
          <p:cNvSpPr/>
          <p:nvPr/>
        </p:nvSpPr>
        <p:spPr>
          <a:xfrm>
            <a:off x="357158" y="5691157"/>
            <a:ext cx="3857652" cy="923330"/>
          </a:xfrm>
          <a:prstGeom prst="rect">
            <a:avLst/>
          </a:prstGeom>
        </p:spPr>
        <p:txBody>
          <a:bodyPr wrap="square">
            <a:spAutoFit/>
          </a:bodyPr>
          <a:lstStyle/>
          <a:p>
            <a:r>
              <a:rPr lang="ru-RU" dirty="0" smtClean="0"/>
              <a:t>Обелиск защитникам Ленинграда (угол пр. Стачек и пр. Маршала Жукова).</a:t>
            </a:r>
            <a:endParaRPr lang="ru-RU" dirty="0"/>
          </a:p>
        </p:txBody>
      </p:sp>
      <p:pic>
        <p:nvPicPr>
          <p:cNvPr id="18435" name="Picture 3"/>
          <p:cNvPicPr>
            <a:picLocks noGrp="1" noChangeAspect="1" noChangeArrowheads="1"/>
          </p:cNvPicPr>
          <p:nvPr>
            <p:ph sz="quarter" idx="2"/>
          </p:nvPr>
        </p:nvPicPr>
        <p:blipFill>
          <a:blip r:embed="rId3"/>
          <a:srcRect/>
          <a:stretch>
            <a:fillRect/>
          </a:stretch>
        </p:blipFill>
        <p:spPr bwMode="auto">
          <a:xfrm>
            <a:off x="4429124" y="1785926"/>
            <a:ext cx="4286279" cy="3571900"/>
          </a:xfrm>
          <a:prstGeom prst="rect">
            <a:avLst/>
          </a:prstGeom>
          <a:noFill/>
          <a:ln w="9525">
            <a:noFill/>
            <a:miter lim="800000"/>
            <a:headEnd/>
            <a:tailEnd/>
          </a:ln>
          <a:effectLst/>
        </p:spPr>
      </p:pic>
      <p:sp>
        <p:nvSpPr>
          <p:cNvPr id="8" name="Прямоугольник 7"/>
          <p:cNvSpPr/>
          <p:nvPr/>
        </p:nvSpPr>
        <p:spPr>
          <a:xfrm>
            <a:off x="4429124" y="5500702"/>
            <a:ext cx="4500594" cy="923330"/>
          </a:xfrm>
          <a:prstGeom prst="rect">
            <a:avLst/>
          </a:prstGeom>
        </p:spPr>
        <p:txBody>
          <a:bodyPr wrap="square">
            <a:spAutoFit/>
          </a:bodyPr>
          <a:lstStyle/>
          <a:p>
            <a:r>
              <a:rPr lang="ru-RU" dirty="0" smtClean="0"/>
              <a:t>Граждане!</a:t>
            </a:r>
          </a:p>
          <a:p>
            <a:r>
              <a:rPr lang="ru-RU" dirty="0" smtClean="0"/>
              <a:t> При артобстреле эта сторона улицы наиболее опасна.</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19458" name="Picture 2"/>
          <p:cNvPicPr>
            <a:picLocks noGrp="1" noChangeAspect="1" noChangeArrowheads="1"/>
          </p:cNvPicPr>
          <p:nvPr>
            <p:ph sz="quarter" idx="1"/>
          </p:nvPr>
        </p:nvPicPr>
        <p:blipFill>
          <a:blip r:embed="rId2"/>
          <a:srcRect/>
          <a:stretch>
            <a:fillRect/>
          </a:stretch>
        </p:blipFill>
        <p:spPr bwMode="auto">
          <a:xfrm>
            <a:off x="357158" y="1857364"/>
            <a:ext cx="3929090" cy="3429024"/>
          </a:xfrm>
          <a:prstGeom prst="rect">
            <a:avLst/>
          </a:prstGeom>
          <a:noFill/>
          <a:ln w="9525">
            <a:noFill/>
            <a:miter lim="800000"/>
            <a:headEnd/>
            <a:tailEnd/>
          </a:ln>
          <a:effectLst/>
        </p:spPr>
      </p:pic>
      <p:sp>
        <p:nvSpPr>
          <p:cNvPr id="6" name="Прямоугольник 5"/>
          <p:cNvSpPr/>
          <p:nvPr/>
        </p:nvSpPr>
        <p:spPr>
          <a:xfrm>
            <a:off x="214283" y="5460326"/>
            <a:ext cx="4214841" cy="369332"/>
          </a:xfrm>
          <a:prstGeom prst="rect">
            <a:avLst/>
          </a:prstGeom>
        </p:spPr>
        <p:txBody>
          <a:bodyPr wrap="square">
            <a:spAutoFit/>
          </a:bodyPr>
          <a:lstStyle/>
          <a:p>
            <a:r>
              <a:rPr lang="ru-RU" dirty="0" smtClean="0"/>
              <a:t>Памятник Героям — морякам-балтийцам</a:t>
            </a:r>
            <a:endParaRPr lang="ru-RU" dirty="0"/>
          </a:p>
        </p:txBody>
      </p:sp>
      <p:pic>
        <p:nvPicPr>
          <p:cNvPr id="19459" name="Picture 3"/>
          <p:cNvPicPr>
            <a:picLocks noGrp="1" noChangeAspect="1" noChangeArrowheads="1"/>
          </p:cNvPicPr>
          <p:nvPr>
            <p:ph sz="quarter" idx="2"/>
          </p:nvPr>
        </p:nvPicPr>
        <p:blipFill>
          <a:blip r:embed="rId3"/>
          <a:srcRect/>
          <a:stretch>
            <a:fillRect/>
          </a:stretch>
        </p:blipFill>
        <p:spPr bwMode="auto">
          <a:xfrm>
            <a:off x="4929190" y="1785926"/>
            <a:ext cx="3786214" cy="3643337"/>
          </a:xfrm>
          <a:prstGeom prst="rect">
            <a:avLst/>
          </a:prstGeom>
          <a:noFill/>
          <a:ln w="9525">
            <a:noFill/>
            <a:miter lim="800000"/>
            <a:headEnd/>
            <a:tailEnd/>
          </a:ln>
          <a:effectLst/>
        </p:spPr>
      </p:pic>
      <p:sp>
        <p:nvSpPr>
          <p:cNvPr id="8" name="Прямоугольник 7"/>
          <p:cNvSpPr/>
          <p:nvPr/>
        </p:nvSpPr>
        <p:spPr>
          <a:xfrm>
            <a:off x="5286380" y="5460326"/>
            <a:ext cx="3571900" cy="369332"/>
          </a:xfrm>
          <a:prstGeom prst="rect">
            <a:avLst/>
          </a:prstGeom>
        </p:spPr>
        <p:txBody>
          <a:bodyPr wrap="square">
            <a:spAutoFit/>
          </a:bodyPr>
          <a:lstStyle/>
          <a:p>
            <a:r>
              <a:rPr lang="ru-RU" dirty="0" smtClean="0"/>
              <a:t>Вход в музей (лето 2007)</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16386" name="Picture 2"/>
          <p:cNvPicPr>
            <a:picLocks noGrp="1" noChangeAspect="1" noChangeArrowheads="1"/>
          </p:cNvPicPr>
          <p:nvPr>
            <p:ph sz="quarter" idx="1"/>
          </p:nvPr>
        </p:nvPicPr>
        <p:blipFill>
          <a:blip r:embed="rId2"/>
          <a:srcRect/>
          <a:stretch>
            <a:fillRect/>
          </a:stretch>
        </p:blipFill>
        <p:spPr bwMode="auto">
          <a:xfrm>
            <a:off x="571472" y="1785926"/>
            <a:ext cx="3571900" cy="3786214"/>
          </a:xfrm>
          <a:prstGeom prst="rect">
            <a:avLst/>
          </a:prstGeom>
          <a:noFill/>
          <a:ln w="9525">
            <a:noFill/>
            <a:miter lim="800000"/>
            <a:headEnd/>
            <a:tailEnd/>
          </a:ln>
          <a:effectLst/>
        </p:spPr>
      </p:pic>
      <p:sp>
        <p:nvSpPr>
          <p:cNvPr id="6" name="Прямоугольник 5"/>
          <p:cNvSpPr/>
          <p:nvPr/>
        </p:nvSpPr>
        <p:spPr>
          <a:xfrm>
            <a:off x="714348" y="5691157"/>
            <a:ext cx="3714776" cy="646331"/>
          </a:xfrm>
          <a:prstGeom prst="rect">
            <a:avLst/>
          </a:prstGeom>
        </p:spPr>
        <p:txBody>
          <a:bodyPr wrap="square">
            <a:spAutoFit/>
          </a:bodyPr>
          <a:lstStyle/>
          <a:p>
            <a:r>
              <a:rPr lang="ru-RU" dirty="0" smtClean="0"/>
              <a:t>Памятник Л. А. Говорову, площадь Стачек, Санкт-Петербург.</a:t>
            </a:r>
            <a:endParaRPr lang="ru-RU" dirty="0"/>
          </a:p>
        </p:txBody>
      </p:sp>
      <p:pic>
        <p:nvPicPr>
          <p:cNvPr id="16387" name="Picture 3"/>
          <p:cNvPicPr>
            <a:picLocks noGrp="1" noChangeAspect="1" noChangeArrowheads="1"/>
          </p:cNvPicPr>
          <p:nvPr>
            <p:ph sz="quarter" idx="2"/>
          </p:nvPr>
        </p:nvPicPr>
        <p:blipFill>
          <a:blip r:embed="rId3"/>
          <a:srcRect/>
          <a:stretch>
            <a:fillRect/>
          </a:stretch>
        </p:blipFill>
        <p:spPr bwMode="auto">
          <a:xfrm>
            <a:off x="4929190" y="1785926"/>
            <a:ext cx="3786214" cy="3786214"/>
          </a:xfrm>
          <a:prstGeom prst="rect">
            <a:avLst/>
          </a:prstGeom>
          <a:noFill/>
          <a:ln w="9525">
            <a:noFill/>
            <a:miter lim="800000"/>
            <a:headEnd/>
            <a:tailEnd/>
          </a:ln>
          <a:effectLst/>
        </p:spPr>
      </p:pic>
      <p:sp>
        <p:nvSpPr>
          <p:cNvPr id="8" name="Прямоугольник 7"/>
          <p:cNvSpPr/>
          <p:nvPr/>
        </p:nvSpPr>
        <p:spPr>
          <a:xfrm>
            <a:off x="4929190" y="5715016"/>
            <a:ext cx="3786214" cy="1200329"/>
          </a:xfrm>
          <a:prstGeom prst="rect">
            <a:avLst/>
          </a:prstGeom>
        </p:spPr>
        <p:txBody>
          <a:bodyPr wrap="square">
            <a:spAutoFit/>
          </a:bodyPr>
          <a:lstStyle/>
          <a:p>
            <a:r>
              <a:rPr lang="ru-RU" dirty="0" smtClean="0"/>
              <a:t>Барельеф в честь погибших </a:t>
            </a:r>
            <a:r>
              <a:rPr lang="ru-RU" dirty="0" err="1" smtClean="0"/>
              <a:t>кировцев</a:t>
            </a:r>
            <a:r>
              <a:rPr lang="ru-RU" dirty="0" smtClean="0"/>
              <a:t>—жителей блокадного Ленинграда (ул. Маршала Говорова, д. 29).</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20482" name="Picture 2"/>
          <p:cNvPicPr>
            <a:picLocks noGrp="1" noChangeAspect="1" noChangeArrowheads="1"/>
          </p:cNvPicPr>
          <p:nvPr>
            <p:ph sz="quarter" idx="1"/>
          </p:nvPr>
        </p:nvPicPr>
        <p:blipFill>
          <a:blip r:embed="rId2"/>
          <a:srcRect/>
          <a:stretch>
            <a:fillRect/>
          </a:stretch>
        </p:blipFill>
        <p:spPr bwMode="auto">
          <a:xfrm>
            <a:off x="1285852" y="2571744"/>
            <a:ext cx="1857380" cy="1857380"/>
          </a:xfrm>
          <a:prstGeom prst="rect">
            <a:avLst/>
          </a:prstGeom>
          <a:noFill/>
          <a:ln w="9525">
            <a:noFill/>
            <a:miter lim="800000"/>
            <a:headEnd/>
            <a:tailEnd/>
          </a:ln>
          <a:effectLst/>
        </p:spPr>
      </p:pic>
      <p:sp>
        <p:nvSpPr>
          <p:cNvPr id="6" name="Прямоугольник 5"/>
          <p:cNvSpPr/>
          <p:nvPr/>
        </p:nvSpPr>
        <p:spPr>
          <a:xfrm>
            <a:off x="428596" y="4813994"/>
            <a:ext cx="3714776" cy="1200329"/>
          </a:xfrm>
          <a:prstGeom prst="rect">
            <a:avLst/>
          </a:prstGeom>
        </p:spPr>
        <p:txBody>
          <a:bodyPr wrap="square">
            <a:spAutoFit/>
          </a:bodyPr>
          <a:lstStyle/>
          <a:p>
            <a:r>
              <a:rPr lang="ru-RU" dirty="0" smtClean="0"/>
              <a:t>Монета России «Ленинград» с изображением полуторок, прорывающих блокаду через Ладожское озеро.</a:t>
            </a:r>
            <a:endParaRPr lang="ru-RU" dirty="0"/>
          </a:p>
        </p:txBody>
      </p:sp>
      <p:pic>
        <p:nvPicPr>
          <p:cNvPr id="20483" name="Picture 3"/>
          <p:cNvPicPr>
            <a:picLocks noGrp="1" noChangeAspect="1" noChangeArrowheads="1"/>
          </p:cNvPicPr>
          <p:nvPr>
            <p:ph sz="quarter" idx="2"/>
          </p:nvPr>
        </p:nvPicPr>
        <p:blipFill>
          <a:blip r:embed="rId3"/>
          <a:srcRect/>
          <a:stretch>
            <a:fillRect/>
          </a:stretch>
        </p:blipFill>
        <p:spPr bwMode="auto">
          <a:xfrm>
            <a:off x="5286380" y="2500307"/>
            <a:ext cx="2073270" cy="1912944"/>
          </a:xfrm>
          <a:prstGeom prst="rect">
            <a:avLst/>
          </a:prstGeom>
          <a:noFill/>
          <a:ln w="9525">
            <a:noFill/>
            <a:miter lim="800000"/>
            <a:headEnd/>
            <a:tailEnd/>
          </a:ln>
          <a:effectLst/>
        </p:spPr>
      </p:pic>
      <p:sp>
        <p:nvSpPr>
          <p:cNvPr id="8" name="Прямоугольник 7"/>
          <p:cNvSpPr/>
          <p:nvPr/>
        </p:nvSpPr>
        <p:spPr>
          <a:xfrm>
            <a:off x="5000628" y="5460326"/>
            <a:ext cx="3786214" cy="369332"/>
          </a:xfrm>
          <a:prstGeom prst="rect">
            <a:avLst/>
          </a:prstGeom>
        </p:spPr>
        <p:txBody>
          <a:bodyPr wrap="square">
            <a:spAutoFit/>
          </a:bodyPr>
          <a:lstStyle/>
          <a:p>
            <a:r>
              <a:rPr lang="ru-RU" dirty="0" smtClean="0"/>
              <a:t>Медаль «За оборону Ленинграда»</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21506" name="Picture 2"/>
          <p:cNvPicPr>
            <a:picLocks noGrp="1" noChangeAspect="1" noChangeArrowheads="1"/>
          </p:cNvPicPr>
          <p:nvPr>
            <p:ph sz="quarter" idx="1"/>
          </p:nvPr>
        </p:nvPicPr>
        <p:blipFill>
          <a:blip r:embed="rId2"/>
          <a:srcRect/>
          <a:stretch>
            <a:fillRect/>
          </a:stretch>
        </p:blipFill>
        <p:spPr bwMode="auto">
          <a:xfrm>
            <a:off x="500034" y="1714488"/>
            <a:ext cx="3857652" cy="3714776"/>
          </a:xfrm>
          <a:prstGeom prst="rect">
            <a:avLst/>
          </a:prstGeom>
          <a:noFill/>
          <a:ln w="9525">
            <a:noFill/>
            <a:miter lim="800000"/>
            <a:headEnd/>
            <a:tailEnd/>
          </a:ln>
          <a:effectLst/>
        </p:spPr>
      </p:pic>
      <p:sp>
        <p:nvSpPr>
          <p:cNvPr id="6" name="Прямоугольник 5"/>
          <p:cNvSpPr/>
          <p:nvPr/>
        </p:nvSpPr>
        <p:spPr>
          <a:xfrm>
            <a:off x="285721" y="5460326"/>
            <a:ext cx="4429155" cy="369332"/>
          </a:xfrm>
          <a:prstGeom prst="rect">
            <a:avLst/>
          </a:prstGeom>
        </p:spPr>
        <p:txBody>
          <a:bodyPr wrap="square">
            <a:spAutoFit/>
          </a:bodyPr>
          <a:lstStyle/>
          <a:p>
            <a:r>
              <a:rPr lang="ru-RU" dirty="0" smtClean="0"/>
              <a:t>Пискарёвское мемориальное кладбище</a:t>
            </a:r>
            <a:endParaRPr lang="ru-RU" dirty="0"/>
          </a:p>
        </p:txBody>
      </p:sp>
      <p:pic>
        <p:nvPicPr>
          <p:cNvPr id="21507" name="Picture 3"/>
          <p:cNvPicPr>
            <a:picLocks noGrp="1" noChangeAspect="1" noChangeArrowheads="1"/>
          </p:cNvPicPr>
          <p:nvPr>
            <p:ph sz="quarter" idx="2"/>
          </p:nvPr>
        </p:nvPicPr>
        <p:blipFill>
          <a:blip r:embed="rId3"/>
          <a:srcRect/>
          <a:stretch>
            <a:fillRect/>
          </a:stretch>
        </p:blipFill>
        <p:spPr bwMode="auto">
          <a:xfrm>
            <a:off x="4929190" y="2143116"/>
            <a:ext cx="3857652" cy="3286148"/>
          </a:xfrm>
          <a:prstGeom prst="rect">
            <a:avLst/>
          </a:prstGeom>
          <a:noFill/>
          <a:ln w="9525">
            <a:noFill/>
            <a:miter lim="800000"/>
            <a:headEnd/>
            <a:tailEnd/>
          </a:ln>
          <a:effectLst/>
        </p:spPr>
      </p:pic>
      <p:sp>
        <p:nvSpPr>
          <p:cNvPr id="8" name="Прямоугольник 7"/>
          <p:cNvSpPr/>
          <p:nvPr/>
        </p:nvSpPr>
        <p:spPr>
          <a:xfrm>
            <a:off x="4714876" y="5465690"/>
            <a:ext cx="4071965" cy="369332"/>
          </a:xfrm>
          <a:prstGeom prst="rect">
            <a:avLst/>
          </a:prstGeom>
        </p:spPr>
        <p:txBody>
          <a:bodyPr wrap="square">
            <a:spAutoFit/>
          </a:bodyPr>
          <a:lstStyle/>
          <a:p>
            <a:r>
              <a:rPr lang="ru-RU" dirty="0" smtClean="0"/>
              <a:t>Обелиск «Городу-герою Ленинграду»</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22530" name="Picture 2"/>
          <p:cNvPicPr>
            <a:picLocks noGrp="1" noChangeAspect="1" noChangeArrowheads="1"/>
          </p:cNvPicPr>
          <p:nvPr>
            <p:ph sz="quarter" idx="1"/>
          </p:nvPr>
        </p:nvPicPr>
        <p:blipFill>
          <a:blip r:embed="rId2"/>
          <a:srcRect/>
          <a:stretch>
            <a:fillRect/>
          </a:stretch>
        </p:blipFill>
        <p:spPr bwMode="auto">
          <a:xfrm>
            <a:off x="357158" y="1785926"/>
            <a:ext cx="3500462" cy="3929090"/>
          </a:xfrm>
          <a:prstGeom prst="rect">
            <a:avLst/>
          </a:prstGeom>
          <a:noFill/>
          <a:ln w="9525">
            <a:noFill/>
            <a:miter lim="800000"/>
            <a:headEnd/>
            <a:tailEnd/>
          </a:ln>
          <a:effectLst/>
        </p:spPr>
      </p:pic>
      <p:sp>
        <p:nvSpPr>
          <p:cNvPr id="6" name="Прямоугольник 5"/>
          <p:cNvSpPr/>
          <p:nvPr/>
        </p:nvSpPr>
        <p:spPr>
          <a:xfrm>
            <a:off x="214282" y="5691157"/>
            <a:ext cx="4286280" cy="646331"/>
          </a:xfrm>
          <a:prstGeom prst="rect">
            <a:avLst/>
          </a:prstGeom>
        </p:spPr>
        <p:txBody>
          <a:bodyPr wrap="square">
            <a:spAutoFit/>
          </a:bodyPr>
          <a:lstStyle/>
          <a:p>
            <a:r>
              <a:rPr lang="ru-RU" dirty="0" smtClean="0"/>
              <a:t>След от немецкого артиллерийского снаряда</a:t>
            </a:r>
            <a:endParaRPr lang="ru-RU" dirty="0"/>
          </a:p>
        </p:txBody>
      </p:sp>
      <p:pic>
        <p:nvPicPr>
          <p:cNvPr id="22531" name="Picture 3"/>
          <p:cNvPicPr>
            <a:picLocks noGrp="1" noChangeAspect="1" noChangeArrowheads="1"/>
          </p:cNvPicPr>
          <p:nvPr>
            <p:ph sz="quarter" idx="2"/>
          </p:nvPr>
        </p:nvPicPr>
        <p:blipFill>
          <a:blip r:embed="rId3"/>
          <a:srcRect/>
          <a:stretch>
            <a:fillRect/>
          </a:stretch>
        </p:blipFill>
        <p:spPr bwMode="auto">
          <a:xfrm>
            <a:off x="4500562" y="1714488"/>
            <a:ext cx="4357718" cy="3214710"/>
          </a:xfrm>
          <a:prstGeom prst="rect">
            <a:avLst/>
          </a:prstGeom>
          <a:noFill/>
          <a:ln w="9525">
            <a:noFill/>
            <a:miter lim="800000"/>
            <a:headEnd/>
            <a:tailEnd/>
          </a:ln>
          <a:effectLst/>
        </p:spPr>
      </p:pic>
      <p:sp>
        <p:nvSpPr>
          <p:cNvPr id="8" name="Прямоугольник 7"/>
          <p:cNvSpPr/>
          <p:nvPr/>
        </p:nvSpPr>
        <p:spPr>
          <a:xfrm>
            <a:off x="4643438" y="5000636"/>
            <a:ext cx="4214842" cy="1477328"/>
          </a:xfrm>
          <a:prstGeom prst="rect">
            <a:avLst/>
          </a:prstGeom>
        </p:spPr>
        <p:txBody>
          <a:bodyPr wrap="square">
            <a:spAutoFit/>
          </a:bodyPr>
          <a:lstStyle/>
          <a:p>
            <a:r>
              <a:rPr lang="ru-RU" dirty="0" smtClean="0"/>
              <a:t>«…Здесь были печи завода-крематория; прах сотен тысяч воинов и жителей блокадного Ленинграда покоится в прудах, газонах, под Вашими ногами; Вечная им память!…»</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23554" name="Picture 2"/>
          <p:cNvPicPr>
            <a:picLocks noGrp="1" noChangeAspect="1" noChangeArrowheads="1"/>
          </p:cNvPicPr>
          <p:nvPr>
            <p:ph sz="quarter" idx="1"/>
          </p:nvPr>
        </p:nvPicPr>
        <p:blipFill>
          <a:blip r:embed="rId2"/>
          <a:srcRect/>
          <a:stretch>
            <a:fillRect/>
          </a:stretch>
        </p:blipFill>
        <p:spPr bwMode="auto">
          <a:xfrm>
            <a:off x="214282" y="1785926"/>
            <a:ext cx="4000528" cy="3786214"/>
          </a:xfrm>
          <a:prstGeom prst="rect">
            <a:avLst/>
          </a:prstGeom>
          <a:noFill/>
          <a:ln w="9525">
            <a:noFill/>
            <a:miter lim="800000"/>
            <a:headEnd/>
            <a:tailEnd/>
          </a:ln>
          <a:effectLst/>
        </p:spPr>
      </p:pic>
      <p:sp>
        <p:nvSpPr>
          <p:cNvPr id="6" name="Прямоугольник 5"/>
          <p:cNvSpPr/>
          <p:nvPr/>
        </p:nvSpPr>
        <p:spPr>
          <a:xfrm>
            <a:off x="0" y="5643578"/>
            <a:ext cx="4572000" cy="923330"/>
          </a:xfrm>
          <a:prstGeom prst="rect">
            <a:avLst/>
          </a:prstGeom>
        </p:spPr>
        <p:txBody>
          <a:bodyPr wrap="square">
            <a:spAutoFit/>
          </a:bodyPr>
          <a:lstStyle/>
          <a:p>
            <a:r>
              <a:rPr lang="ru-RU" dirty="0" smtClean="0"/>
              <a:t>«В память тысяч погибших, жертв блокады и защитников города, </a:t>
            </a:r>
            <a:r>
              <a:rPr lang="ru-RU" dirty="0" err="1" smtClean="0"/>
              <a:t>сожжёных</a:t>
            </a:r>
            <a:r>
              <a:rPr lang="ru-RU" dirty="0" smtClean="0"/>
              <a:t> в печах стоявшего здесь кирпичного завода»</a:t>
            </a:r>
            <a:endParaRPr lang="ru-RU" dirty="0"/>
          </a:p>
        </p:txBody>
      </p:sp>
      <p:pic>
        <p:nvPicPr>
          <p:cNvPr id="23555" name="Picture 3"/>
          <p:cNvPicPr>
            <a:picLocks noGrp="1" noChangeAspect="1" noChangeArrowheads="1"/>
          </p:cNvPicPr>
          <p:nvPr>
            <p:ph sz="quarter" idx="2"/>
          </p:nvPr>
        </p:nvPicPr>
        <p:blipFill>
          <a:blip r:embed="rId3"/>
          <a:srcRect/>
          <a:stretch>
            <a:fillRect/>
          </a:stretch>
        </p:blipFill>
        <p:spPr bwMode="auto">
          <a:xfrm>
            <a:off x="4857752" y="1857364"/>
            <a:ext cx="3714776" cy="3429024"/>
          </a:xfrm>
          <a:prstGeom prst="rect">
            <a:avLst/>
          </a:prstGeom>
          <a:noFill/>
          <a:ln w="9525">
            <a:noFill/>
            <a:miter lim="800000"/>
            <a:headEnd/>
            <a:tailEnd/>
          </a:ln>
          <a:effectLst/>
        </p:spPr>
      </p:pic>
      <p:sp>
        <p:nvSpPr>
          <p:cNvPr id="8" name="Прямоугольник 7"/>
          <p:cNvSpPr/>
          <p:nvPr/>
        </p:nvSpPr>
        <p:spPr>
          <a:xfrm>
            <a:off x="4857752" y="5286388"/>
            <a:ext cx="4286248" cy="1200329"/>
          </a:xfrm>
          <a:prstGeom prst="rect">
            <a:avLst/>
          </a:prstGeom>
        </p:spPr>
        <p:txBody>
          <a:bodyPr wrap="square">
            <a:spAutoFit/>
          </a:bodyPr>
          <a:lstStyle/>
          <a:p>
            <a:r>
              <a:rPr lang="ru-RU" dirty="0" smtClean="0"/>
              <a:t>Мемориальная доска на здании подстанции на Фонтанке, 3а, давшей напряжение возрождённому трамваю весной 1942 года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Выход войск противников к Ленинграду</a:t>
            </a:r>
            <a:endParaRPr lang="ru-RU"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42910" y="2000240"/>
            <a:ext cx="7786741" cy="4357718"/>
          </a:xfrm>
          <a:prstGeom prst="rect">
            <a:avLst/>
          </a:prstGeom>
          <a:noFill/>
          <a:ln w="9525">
            <a:noFill/>
            <a:miter lim="800000"/>
            <a:headEnd/>
            <a:tailEnd/>
          </a:ln>
          <a:effectLst/>
        </p:spPr>
      </p:pic>
      <p:sp>
        <p:nvSpPr>
          <p:cNvPr id="5" name="Прямоугольник 4"/>
          <p:cNvSpPr/>
          <p:nvPr/>
        </p:nvSpPr>
        <p:spPr>
          <a:xfrm>
            <a:off x="1285852" y="1285860"/>
            <a:ext cx="5225397" cy="461665"/>
          </a:xfrm>
          <a:prstGeom prst="rect">
            <a:avLst/>
          </a:prstGeom>
        </p:spPr>
        <p:txBody>
          <a:bodyPr wrap="square">
            <a:spAutoFit/>
          </a:bodyPr>
          <a:lstStyle/>
          <a:p>
            <a:r>
              <a:rPr lang="ru-RU" sz="2400" dirty="0" smtClean="0"/>
              <a:t>Отражение </a:t>
            </a:r>
            <a:r>
              <a:rPr lang="ru-RU" sz="2400" dirty="0" err="1" smtClean="0"/>
              <a:t>авианалёта</a:t>
            </a:r>
            <a:r>
              <a:rPr lang="ru-RU" sz="2400" dirty="0" smtClean="0"/>
              <a:t> на Ленинград</a:t>
            </a: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Памятники обороны Ленинграда</a:t>
            </a:r>
            <a:endParaRPr lang="ru-RU" dirty="0"/>
          </a:p>
        </p:txBody>
      </p:sp>
      <p:pic>
        <p:nvPicPr>
          <p:cNvPr id="24578" name="Picture 2"/>
          <p:cNvPicPr>
            <a:picLocks noGrp="1" noChangeAspect="1" noChangeArrowheads="1"/>
          </p:cNvPicPr>
          <p:nvPr>
            <p:ph sz="quarter" idx="1"/>
          </p:nvPr>
        </p:nvPicPr>
        <p:blipFill>
          <a:blip r:embed="rId2"/>
          <a:srcRect/>
          <a:stretch>
            <a:fillRect/>
          </a:stretch>
        </p:blipFill>
        <p:spPr bwMode="auto">
          <a:xfrm>
            <a:off x="428596" y="1571612"/>
            <a:ext cx="3500462" cy="4429156"/>
          </a:xfrm>
          <a:prstGeom prst="rect">
            <a:avLst/>
          </a:prstGeom>
          <a:noFill/>
          <a:ln w="9525">
            <a:noFill/>
            <a:miter lim="800000"/>
            <a:headEnd/>
            <a:tailEnd/>
          </a:ln>
          <a:effectLst/>
        </p:spPr>
      </p:pic>
      <p:sp>
        <p:nvSpPr>
          <p:cNvPr id="6" name="Прямоугольник 5"/>
          <p:cNvSpPr/>
          <p:nvPr/>
        </p:nvSpPr>
        <p:spPr>
          <a:xfrm>
            <a:off x="214282" y="5929330"/>
            <a:ext cx="4286280" cy="923330"/>
          </a:xfrm>
          <a:prstGeom prst="rect">
            <a:avLst/>
          </a:prstGeom>
        </p:spPr>
        <p:txBody>
          <a:bodyPr wrap="square">
            <a:spAutoFit/>
          </a:bodyPr>
          <a:lstStyle/>
          <a:p>
            <a:r>
              <a:rPr lang="ru-RU" dirty="0" smtClean="0"/>
              <a:t>Ивановский пятачок, часть Зелёного пояса Славы. Обелиск в городе Отрадное Ленинградской области</a:t>
            </a:r>
            <a:endParaRPr lang="ru-RU" dirty="0"/>
          </a:p>
        </p:txBody>
      </p:sp>
      <p:pic>
        <p:nvPicPr>
          <p:cNvPr id="24579" name="Picture 3"/>
          <p:cNvPicPr>
            <a:picLocks noGrp="1" noChangeAspect="1" noChangeArrowheads="1"/>
          </p:cNvPicPr>
          <p:nvPr>
            <p:ph sz="quarter" idx="2"/>
          </p:nvPr>
        </p:nvPicPr>
        <p:blipFill>
          <a:blip r:embed="rId3"/>
          <a:srcRect/>
          <a:stretch>
            <a:fillRect/>
          </a:stretch>
        </p:blipFill>
        <p:spPr bwMode="auto">
          <a:xfrm>
            <a:off x="5357818" y="1428736"/>
            <a:ext cx="3286148" cy="4732352"/>
          </a:xfrm>
          <a:prstGeom prst="rect">
            <a:avLst/>
          </a:prstGeom>
          <a:noFill/>
          <a:ln w="9525">
            <a:noFill/>
            <a:miter lim="800000"/>
            <a:headEnd/>
            <a:tailEnd/>
          </a:ln>
          <a:effectLst/>
        </p:spPr>
      </p:pic>
      <p:sp>
        <p:nvSpPr>
          <p:cNvPr id="8" name="Прямоугольник 7"/>
          <p:cNvSpPr/>
          <p:nvPr/>
        </p:nvSpPr>
        <p:spPr>
          <a:xfrm>
            <a:off x="4929190" y="6215082"/>
            <a:ext cx="4214810" cy="646331"/>
          </a:xfrm>
          <a:prstGeom prst="rect">
            <a:avLst/>
          </a:prstGeom>
        </p:spPr>
        <p:txBody>
          <a:bodyPr wrap="square">
            <a:spAutoFit/>
          </a:bodyPr>
          <a:lstStyle/>
          <a:p>
            <a:r>
              <a:rPr lang="ru-RU" dirty="0" smtClean="0"/>
              <a:t>Обелиск Городу-герою</a:t>
            </a:r>
          </a:p>
          <a:p>
            <a:r>
              <a:rPr lang="ru-RU" dirty="0" smtClean="0"/>
              <a:t>на пл. Восстания</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План Барбаросса</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8 сентября солдаты группы «Север» захватили город Шлиссельбург (Петрокрепость). С этого дня началась длившаяся 872 дня блокада города. В этот же день немецкие войска неожиданно быстро оказались в пригородах города. Немецкие мотоциклисты даже остановили трамвай на южной окраине города (маршрут № 28 Стремянная ул. — Стрельна). Но город был готов к обороне. Всё лето день и ночь около полумиллиона человек создавали в городе рубежи обороны. Один из них, самый укрепленный, названный «Линией Сталина» проходил по Обводному каналу. Многие дома на оборонных рубежах были превращены в долговременные опорные пункты сопротивления.</a:t>
            </a:r>
          </a:p>
          <a:p>
            <a:endParaRPr lang="ru-RU" dirty="0" smtClean="0"/>
          </a:p>
          <a:p>
            <a:r>
              <a:rPr lang="ru-RU" dirty="0" smtClean="0"/>
              <a:t>13 сентября в город прибыл Жуков[22], который приступил к командованию фронтом 14 сентября[23], когда, вопреки расхожему мнению, растиражированному многочисленными художественными фильмами, наступление немцев уже было остановлено и фронт был стабилизирован.</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Последствия первого артобстрела города, фото </a:t>
            </a:r>
            <a:r>
              <a:rPr lang="ru-RU" sz="2400" dirty="0" err="1" smtClean="0"/>
              <a:t>Тарасевича</a:t>
            </a:r>
            <a:r>
              <a:rPr lang="ru-RU" sz="2400" dirty="0" smtClean="0"/>
              <a:t>, 10 сентября, 1941 года</a:t>
            </a:r>
            <a:endParaRPr lang="ru-RU" sz="2400"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928662" y="1857364"/>
            <a:ext cx="7429552" cy="435771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Первая волна эвакуации</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t>Самый первый этап эвакуации продолжался с 29 июня по 27 августа, когда части вермахта захватили железную дорогу, связывающую Ленинград с лежащими к востоку от него областями. Этот период характеризовался двумя особенностями:</a:t>
            </a:r>
          </a:p>
          <a:p>
            <a:r>
              <a:rPr lang="ru-RU" dirty="0" smtClean="0"/>
              <a:t>Нежеланием жителей уезжать из города;</a:t>
            </a:r>
          </a:p>
          <a:p>
            <a:r>
              <a:rPr lang="ru-RU" dirty="0" smtClean="0"/>
              <a:t>Много детей из Ленинграда было эвакуировано в районы Ленинградской области. Впоследствии это привело к тому, что 175 000 детей было возвращено обратно в Ленинград.</a:t>
            </a:r>
          </a:p>
          <a:p>
            <a:endParaRPr lang="ru-RU" dirty="0" smtClean="0"/>
          </a:p>
          <a:p>
            <a:r>
              <a:rPr lang="ru-RU" dirty="0" smtClean="0"/>
              <a:t>За этот период из города было вывезено 488 703 человека, из них 219 691 детей (вывезено 395 091, но впоследствии 175 000 возвращено обратно) и 164 320 рабочих и служащих, эвакуировавшихся вместе с предприятиями[26].</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Фото Д. М. </a:t>
            </a:r>
            <a:r>
              <a:rPr lang="ru-RU" sz="2800" dirty="0" err="1" smtClean="0"/>
              <a:t>Трахтенберга</a:t>
            </a:r>
            <a:r>
              <a:rPr lang="ru-RU" sz="2800" dirty="0" smtClean="0"/>
              <a:t> «Зенитчики на страже Ленинградского неба», октябрь 1941</a:t>
            </a:r>
            <a:endParaRPr lang="ru-RU" sz="2800"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714348" y="1857364"/>
            <a:ext cx="7786742" cy="442915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Вторая</a:t>
            </a:r>
            <a:r>
              <a:rPr lang="en-US" dirty="0" smtClean="0"/>
              <a:t>,</a:t>
            </a:r>
            <a:r>
              <a:rPr lang="ru-RU" dirty="0" smtClean="0"/>
              <a:t> третья </a:t>
            </a:r>
            <a:r>
              <a:rPr lang="en-US" dirty="0" smtClean="0"/>
              <a:t> </a:t>
            </a:r>
            <a:r>
              <a:rPr lang="ru-RU" dirty="0" smtClean="0"/>
              <a:t> волна эвакуации</a:t>
            </a:r>
            <a:endParaRPr lang="ru-RU" dirty="0"/>
          </a:p>
        </p:txBody>
      </p:sp>
      <p:sp>
        <p:nvSpPr>
          <p:cNvPr id="3" name="Содержимое 2"/>
          <p:cNvSpPr>
            <a:spLocks noGrp="1"/>
          </p:cNvSpPr>
          <p:nvPr>
            <p:ph sz="quarter" idx="1"/>
          </p:nvPr>
        </p:nvSpPr>
        <p:spPr/>
        <p:txBody>
          <a:bodyPr>
            <a:normAutofit fontScale="40000" lnSpcReduction="20000"/>
          </a:bodyPr>
          <a:lstStyle/>
          <a:p>
            <a:r>
              <a:rPr lang="ru-RU" dirty="0" smtClean="0"/>
              <a:t>Во второй период эвакуация проводилась тремя способами:</a:t>
            </a:r>
          </a:p>
          <a:p>
            <a:r>
              <a:rPr lang="ru-RU" dirty="0" smtClean="0"/>
              <a:t>эвакуация через Ладожское озеро водным транспортом до Новой Ладоги, а затем до ст. Волхов автотранспортом;</a:t>
            </a:r>
          </a:p>
          <a:p>
            <a:r>
              <a:rPr lang="ru-RU" dirty="0" smtClean="0"/>
              <a:t>эвакуация авиацией;</a:t>
            </a:r>
          </a:p>
          <a:p>
            <a:r>
              <a:rPr lang="ru-RU" dirty="0" smtClean="0"/>
              <a:t>эвакуация по ледовой дороге через Ладожское озеро.</a:t>
            </a:r>
          </a:p>
          <a:p>
            <a:endParaRPr lang="ru-RU" dirty="0" smtClean="0"/>
          </a:p>
          <a:p>
            <a:r>
              <a:rPr lang="ru-RU" dirty="0" smtClean="0"/>
              <a:t>За этот период водным транспортом было вывезено 33 479 человек (из них 14 854 человек — </a:t>
            </a:r>
            <a:r>
              <a:rPr lang="ru-RU" dirty="0" err="1" smtClean="0"/>
              <a:t>неленинградского</a:t>
            </a:r>
            <a:r>
              <a:rPr lang="ru-RU" dirty="0" smtClean="0"/>
              <a:t> населения), авиацией — 35 114 (из них 16 956 </a:t>
            </a:r>
            <a:r>
              <a:rPr lang="ru-RU" dirty="0" err="1" smtClean="0"/>
              <a:t>неленинградского</a:t>
            </a:r>
            <a:r>
              <a:rPr lang="ru-RU" dirty="0" smtClean="0"/>
              <a:t> населения), походным порядком через Ладожское озеро и неорганизованным автотранспортом с конца декабря 1941 и до 22 января 1942 года — 36 118 человек (население не из Ленинграда), с 22 января по 15 апреля 1942 года по «Дороге жизни» — 554 186 человек[26].</a:t>
            </a:r>
          </a:p>
          <a:p>
            <a:endParaRPr lang="ru-RU" dirty="0" smtClean="0"/>
          </a:p>
          <a:p>
            <a:r>
              <a:rPr lang="ru-RU" dirty="0" smtClean="0"/>
              <a:t>В общей сложности за время второго периода эвакуации — с сентября 1941 по апрель 1942 года — из города, в основном по «Дороге жизни» через Ладожское озеро, были вывезены около 659 тысяч человек.</a:t>
            </a:r>
            <a:endParaRPr lang="ru-RU" dirty="0"/>
          </a:p>
        </p:txBody>
      </p:sp>
      <p:sp>
        <p:nvSpPr>
          <p:cNvPr id="4" name="Содержимое 3"/>
          <p:cNvSpPr>
            <a:spLocks noGrp="1"/>
          </p:cNvSpPr>
          <p:nvPr>
            <p:ph sz="quarter" idx="2"/>
          </p:nvPr>
        </p:nvSpPr>
        <p:spPr/>
        <p:txBody>
          <a:bodyPr>
            <a:normAutofit fontScale="40000" lnSpcReduction="20000"/>
          </a:bodyPr>
          <a:lstStyle/>
          <a:p>
            <a:r>
              <a:rPr lang="ru-RU" dirty="0" smtClean="0"/>
              <a:t>С мая по октябрь 1942 года вывезли 403 тысячи человек. Всего же за период блокады из города были эвакуированы 1,5 </a:t>
            </a:r>
            <a:r>
              <a:rPr lang="ru-RU" dirty="0" err="1" smtClean="0"/>
              <a:t>млн</a:t>
            </a:r>
            <a:r>
              <a:rPr lang="ru-RU" dirty="0" smtClean="0"/>
              <a:t> человек. К октябрю 1942 года эвакуация была завершена.</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Autofit/>
          </a:bodyPr>
          <a:lstStyle/>
          <a:p>
            <a:r>
              <a:rPr lang="ru-RU" sz="1600" dirty="0" smtClean="0"/>
              <a:t>Часть истощённых людей, вывезенных из города, так и не удалось спасти. Несколько тысяч человек умерли от последствий голода уже после того, как их переправили на «Большую землю». Врачи далеко не сразу научились ухаживать за голодавшими людьми. Были случаи, когда они умирали, получив большое количество качественной пищи, которая для истощенного организма оказывалась по существу ядом. Вместе с тем, жертв могло бы быть гораздо больше, если бы местные власти областей, где размещали эвакуируемых, не предприняли чрезвычайных усилий по обеспечению ленинградцев продовольствием и квалифицированной медицинской помощью.</a:t>
            </a:r>
            <a:endParaRPr lang="ru-RU" sz="1600" dirty="0"/>
          </a:p>
        </p:txBody>
      </p:sp>
      <p:sp>
        <p:nvSpPr>
          <p:cNvPr id="4" name="Содержимое 3"/>
          <p:cNvSpPr>
            <a:spLocks noGrp="1"/>
          </p:cNvSpPr>
          <p:nvPr>
            <p:ph sz="quarter" idx="2"/>
          </p:nvPr>
        </p:nvSpPr>
        <p:spPr/>
        <p:txBody>
          <a:bodyPr>
            <a:noAutofit/>
          </a:bodyPr>
          <a:lstStyle/>
          <a:p>
            <a:r>
              <a:rPr lang="ru-RU" sz="1400" dirty="0" smtClean="0"/>
              <a:t>Блокада стала жестоким экзаменом для всех городских служб и ведомств, обеспечивавших жизнедеятельность огромного города. Ленинград дал уникальный опыт организации жизни в условиях голода. Обращает на себя внимание следующий факт: во время блокады, в отличие от многих других случаев массового голода, не произошло никаких крупных эпидемий, несмотря на то, что гигиена в городе была, конечно, гораздо ниже нормального уровня из-за почти полного отсутствия водопровода, канализации и отопления. Безусловно, предотвращению эпидемий помогла суровая зима 1941—1942 годов. Вместе с тем исследователи указывают и на эффективные профилактические меры, принятые властями и медицинской службой.</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TotalTime>
  <Words>1759</Words>
  <Application>Microsoft Office PowerPoint</Application>
  <PresentationFormat>Экран (4:3)</PresentationFormat>
  <Paragraphs>103</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Обычная</vt:lpstr>
      <vt:lpstr>Блокада Ленинграда   8 сентября 1941 года  по 27 января 1944 года </vt:lpstr>
      <vt:lpstr>План Барбаросса</vt:lpstr>
      <vt:lpstr>Выход войск противников к Ленинграду</vt:lpstr>
      <vt:lpstr>План Барбаросса</vt:lpstr>
      <vt:lpstr>Последствия первого артобстрела города, фото Тарасевича, 10 сентября, 1941 года</vt:lpstr>
      <vt:lpstr>Первая волна эвакуации</vt:lpstr>
      <vt:lpstr>Фото Д. М. Трахтенберга «Зенитчики на страже Ленинградского неба», октябрь 1941</vt:lpstr>
      <vt:lpstr>Вторая, третья   волна эвакуации</vt:lpstr>
      <vt:lpstr>Слайд 9</vt:lpstr>
      <vt:lpstr>Слайд 10</vt:lpstr>
      <vt:lpstr>Изменение тактики ведения войны</vt:lpstr>
      <vt:lpstr>Они защищали Родину</vt:lpstr>
      <vt:lpstr>Зима 1941—1942 годов</vt:lpstr>
      <vt:lpstr>Нормы отпуска товаров </vt:lpstr>
      <vt:lpstr>Система оповещения жителей. Метроном</vt:lpstr>
      <vt:lpstr>«Дорога жизни»</vt:lpstr>
      <vt:lpstr>Весна—лето 1942 года</vt:lpstr>
      <vt:lpstr>27.01.1944 год. Полное освобождение Ленинграда от вражеской блокады</vt:lpstr>
      <vt:lpstr>Артиллерийские орудия форта «Красная Горка»</vt:lpstr>
      <vt:lpstr>Слайд 20</vt:lpstr>
      <vt:lpstr>8 сентября 1941 года — День начала Блокады 18 января 1943 года — День прорыва Блокады 27 января 1944 года — День полного снятия Блокады 5 июня 1946 года — День прорыва морской минной Блокады Ленинград</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lpstr>Памятники обороны Ленинграда</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Блокада Ленинграда</dc:title>
  <dc:creator>Dimas</dc:creator>
  <cp:lastModifiedBy>XP GAME 2010</cp:lastModifiedBy>
  <cp:revision>13</cp:revision>
  <dcterms:created xsi:type="dcterms:W3CDTF">2013-01-19T13:05:27Z</dcterms:created>
  <dcterms:modified xsi:type="dcterms:W3CDTF">2013-09-29T16:02:25Z</dcterms:modified>
</cp:coreProperties>
</file>