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60" r:id="rId5"/>
    <p:sldId id="264" r:id="rId6"/>
    <p:sldId id="261" r:id="rId7"/>
    <p:sldId id="263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834A6-53AC-4CFC-97A2-0470669B3FD4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B0710-E813-4D24-B619-2CCC7D933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E15B7-C831-45E0-986F-6EADB2CA709D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8D0F9-B744-49D8-A00F-830CDD696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94F61-429E-42AA-80DA-B7E19F5558A1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2CE33-AB5C-4F30-811D-00B375036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5718B-D899-4368-9CE8-37498B54B6F2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A4039-4A54-49B0-B397-919DCBCFA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49003-9D15-4C9A-A472-D2D95693100E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88E6B-99F8-4691-9668-87E60270E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62801-616B-49E0-9108-5A64703D701E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8BF85-DAD2-4354-9F72-3E41FF82F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E7108-4CDA-4BB6-AC6D-64BDCDEF1E8C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26146-22ED-4E5F-B78D-32D555DAA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7325B-6AC6-4798-9ADF-7AB8AB56C842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A3FD4-3032-4752-B18C-55A791619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2077E-80C7-473C-BC5D-939F1D90DCD3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4DF08-61BE-42E7-B6BC-738005148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D03B3-962F-4CFC-92D0-270766C18A23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65D1D-F668-42ED-9C57-FC263899D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F867C-1303-43DB-8230-70DC28F196D3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A3DD2-5809-4D41-8358-05A764135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4DD6AC-87F7-47F1-8DBA-BF200EBBAF66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F147E0-F3B2-4B93-9F48-741A76979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annablog.ru/2009/03/28/verby-iz-gofrirovannoj-bumagi/verb3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1428736"/>
            <a:ext cx="4429126" cy="3082925"/>
          </a:xfrm>
        </p:spPr>
        <p:txBody>
          <a:bodyPr/>
          <a:lstStyle/>
          <a:p>
            <a:pPr eaLnBrk="1" hangingPunct="1"/>
            <a:r>
              <a:rPr lang="ru-RU" sz="5400" b="1" dirty="0" smtClean="0">
                <a:solidFill>
                  <a:srgbClr val="0070C0"/>
                </a:solidFill>
              </a:rPr>
              <a:t>Вербное Воскресение</a:t>
            </a:r>
          </a:p>
        </p:txBody>
      </p:sp>
      <p:pic>
        <p:nvPicPr>
          <p:cNvPr id="8195" name="Содержимое 3" descr="fd7619990d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7688" y="285750"/>
            <a:ext cx="4500562" cy="5921375"/>
          </a:xfrm>
        </p:spPr>
      </p:pic>
      <p:sp>
        <p:nvSpPr>
          <p:cNvPr id="8197" name="Прямоугольник 5"/>
          <p:cNvSpPr>
            <a:spLocks noChangeArrowheads="1"/>
          </p:cNvSpPr>
          <p:nvPr/>
        </p:nvSpPr>
        <p:spPr bwMode="auto">
          <a:xfrm flipH="1">
            <a:off x="428625" y="1143000"/>
            <a:ext cx="142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8199" name="Прямоугольник 7"/>
          <p:cNvSpPr>
            <a:spLocks noChangeArrowheads="1"/>
          </p:cNvSpPr>
          <p:nvPr/>
        </p:nvSpPr>
        <p:spPr bwMode="auto">
          <a:xfrm>
            <a:off x="3214688" y="6211888"/>
            <a:ext cx="59293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 err="1">
                <a:solidFill>
                  <a:srgbClr val="002060"/>
                </a:solidFill>
                <a:latin typeface="Calibri" pitchFamily="34" charset="0"/>
              </a:rPr>
              <a:t>Вербохлест</a:t>
            </a:r>
            <a:r>
              <a:rPr lang="ru-RU" b="1" i="1" dirty="0">
                <a:solidFill>
                  <a:srgbClr val="002060"/>
                </a:solidFill>
                <a:latin typeface="Calibri" pitchFamily="34" charset="0"/>
              </a:rPr>
              <a:t>, бей до слез. Там </a:t>
            </a:r>
            <a:r>
              <a:rPr lang="ru-RU" b="1" i="1" dirty="0" err="1">
                <a:solidFill>
                  <a:srgbClr val="002060"/>
                </a:solidFill>
                <a:latin typeface="Calibri" pitchFamily="34" charset="0"/>
              </a:rPr>
              <a:t>недалечко</a:t>
            </a:r>
            <a:r>
              <a:rPr lang="ru-RU" b="1" i="1" dirty="0">
                <a:solidFill>
                  <a:srgbClr val="002060"/>
                </a:solidFill>
                <a:latin typeface="Calibri" pitchFamily="34" charset="0"/>
              </a:rPr>
              <a:t> красно </a:t>
            </a:r>
            <a:r>
              <a:rPr lang="ru-RU" b="1" i="1" dirty="0" err="1">
                <a:solidFill>
                  <a:srgbClr val="002060"/>
                </a:solidFill>
                <a:latin typeface="Calibri" pitchFamily="34" charset="0"/>
              </a:rPr>
              <a:t>яечко</a:t>
            </a:r>
            <a:r>
              <a:rPr lang="ru-RU" b="1" i="1" dirty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algn="ctr"/>
            <a:r>
              <a:rPr lang="ru-RU" b="1" i="1" dirty="0">
                <a:solidFill>
                  <a:srgbClr val="002060"/>
                </a:solidFill>
                <a:latin typeface="Calibri" pitchFamily="34" charset="0"/>
              </a:rPr>
              <a:t>Русская приговорка.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642918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На середину квадрата необходимо положить небольшое количество ваты:</a:t>
            </a:r>
            <a:endParaRPr lang="ru-RU" sz="2800" dirty="0"/>
          </a:p>
        </p:txBody>
      </p:sp>
      <p:pic>
        <p:nvPicPr>
          <p:cNvPr id="25602" name="Picture 2" descr="http://annablog.ru/wp-content/uploads/2009/03/ver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785926"/>
            <a:ext cx="5143536" cy="4766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306774" y="627487"/>
            <a:ext cx="6959021" cy="630942"/>
          </a:xfrm>
          <a:prstGeom prst="rect">
            <a:avLst/>
          </a:prstGeom>
          <a:solidFill>
            <a:srgbClr val="BEDAD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Далее нужно собрать концы вместе: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A31063"/>
                </a:solidFill>
                <a:effectLst/>
                <a:latin typeface="Helvetica"/>
                <a:cs typeface="Arial" pitchFamily="34" charset="0"/>
                <a:hlinkClick r:id="rId2"/>
              </a:rPr>
              <a:t>  </a:t>
            </a:r>
            <a:endParaRPr kumimoji="0" lang="ru-RU" sz="15300" b="0" i="0" u="none" strike="noStrike" cap="none" normalizeH="0" baseline="0" dirty="0" smtClean="0">
              <a:ln>
                <a:noFill/>
              </a:ln>
              <a:solidFill>
                <a:srgbClr val="A31063"/>
              </a:solidFill>
              <a:effectLst/>
              <a:latin typeface="Helvetica"/>
              <a:cs typeface="Arial" pitchFamily="34" charset="0"/>
            </a:endParaRPr>
          </a:p>
        </p:txBody>
      </p:sp>
      <p:pic>
        <p:nvPicPr>
          <p:cNvPr id="26626" name="Picture 2" descr="http://annablog.ru/wp-content/uploads/2009/03/verb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428735"/>
            <a:ext cx="5786478" cy="4937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00042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После этого скрутите собранные концы палочкой (проверните собранные концы):</a:t>
            </a:r>
            <a:endParaRPr lang="ru-RU" sz="2400" dirty="0"/>
          </a:p>
        </p:txBody>
      </p:sp>
      <p:pic>
        <p:nvPicPr>
          <p:cNvPr id="27650" name="Picture 2" descr="http://annablog.ru/wp-content/uploads/2009/03/ver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428736"/>
            <a:ext cx="5143536" cy="5006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428604"/>
            <a:ext cx="685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Эти операции проделайте со всеми квадратиками:</a:t>
            </a:r>
            <a:endParaRPr lang="ru-RU" sz="2800" dirty="0"/>
          </a:p>
        </p:txBody>
      </p:sp>
      <p:pic>
        <p:nvPicPr>
          <p:cNvPr id="28674" name="Picture 2" descr="verb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357298"/>
            <a:ext cx="5643602" cy="50604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6"/>
            <a:ext cx="66437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Возьмите </a:t>
            </a:r>
            <a:r>
              <a:rPr lang="ru-RU" sz="2000" dirty="0" smtClean="0"/>
              <a:t>одну заготовку  </a:t>
            </a:r>
            <a:r>
              <a:rPr lang="ru-RU" sz="2000" dirty="0" smtClean="0"/>
              <a:t>и наденьте на кончик </a:t>
            </a:r>
            <a:r>
              <a:rPr lang="ru-RU" sz="2000" dirty="0" smtClean="0"/>
              <a:t>ветки </a:t>
            </a:r>
            <a:endParaRPr lang="ru-RU" sz="2000" dirty="0"/>
          </a:p>
        </p:txBody>
      </p:sp>
      <p:pic>
        <p:nvPicPr>
          <p:cNvPr id="29698" name="Picture 2" descr="verb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928670"/>
            <a:ext cx="6572296" cy="5192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571481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Возьмите узкий отрезок коричневой или зеленой бумаги и начните обкручивать проволоку, чтобы был виден только белый шарик бумаги:</a:t>
            </a:r>
            <a:endParaRPr lang="ru-RU" sz="2400" dirty="0"/>
          </a:p>
        </p:txBody>
      </p:sp>
      <p:pic>
        <p:nvPicPr>
          <p:cNvPr id="30722" name="Picture 2" descr="http://annablog.ru/wp-content/uploads/2009/03/verb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785926"/>
            <a:ext cx="5286412" cy="44053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85728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Окручивая проволоку отрезком бумаги по мере необходимости присоединяйте другие </a:t>
            </a:r>
            <a:r>
              <a:rPr lang="ru-RU" sz="2400" dirty="0" smtClean="0"/>
              <a:t>заготовки , </a:t>
            </a:r>
            <a:r>
              <a:rPr lang="ru-RU" sz="2400" dirty="0" smtClean="0"/>
              <a:t>закрепляя их этим отрезком бумаги:</a:t>
            </a:r>
            <a:endParaRPr lang="ru-RU" sz="2400" dirty="0"/>
          </a:p>
        </p:txBody>
      </p:sp>
      <p:pic>
        <p:nvPicPr>
          <p:cNvPr id="31746" name="Picture 2" descr="http://annablog.ru/wp-content/uploads/2009/03/ver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571612"/>
            <a:ext cx="485778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00042"/>
            <a:ext cx="7429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Присоедините все </a:t>
            </a:r>
            <a:r>
              <a:rPr lang="ru-RU" dirty="0" smtClean="0"/>
              <a:t>заготовки  </a:t>
            </a:r>
            <a:r>
              <a:rPr lang="ru-RU" dirty="0" smtClean="0"/>
              <a:t>и закрепите отрезок бумаги внизу </a:t>
            </a:r>
            <a:r>
              <a:rPr lang="ru-RU" dirty="0" smtClean="0"/>
              <a:t>клеем, </a:t>
            </a:r>
            <a:endParaRPr lang="ru-RU" dirty="0" smtClean="0"/>
          </a:p>
          <a:p>
            <a:pPr algn="ctr"/>
            <a:r>
              <a:rPr lang="ru-RU" dirty="0" smtClean="0"/>
              <a:t>Верба  </a:t>
            </a:r>
            <a:r>
              <a:rPr lang="ru-RU" dirty="0" smtClean="0"/>
              <a:t>готова:</a:t>
            </a:r>
            <a:endParaRPr lang="ru-RU" dirty="0"/>
          </a:p>
        </p:txBody>
      </p:sp>
      <p:pic>
        <p:nvPicPr>
          <p:cNvPr id="32770" name="Picture 2" descr="http://annablog.ru/wp-content/uploads/2009/03/ver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571612"/>
            <a:ext cx="4500594" cy="47406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1428736"/>
            <a:ext cx="4429126" cy="3082925"/>
          </a:xfrm>
        </p:spPr>
        <p:txBody>
          <a:bodyPr/>
          <a:lstStyle/>
          <a:p>
            <a:pPr eaLnBrk="1" hangingPunct="1"/>
            <a:r>
              <a:rPr lang="ru-RU" sz="5400" b="1" dirty="0" smtClean="0"/>
              <a:t>Вербное Воскресение</a:t>
            </a:r>
          </a:p>
        </p:txBody>
      </p:sp>
      <p:pic>
        <p:nvPicPr>
          <p:cNvPr id="8195" name="Содержимое 3" descr="fd7619990d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7688" y="285750"/>
            <a:ext cx="4500562" cy="5921375"/>
          </a:xfrm>
        </p:spPr>
      </p:pic>
      <p:sp>
        <p:nvSpPr>
          <p:cNvPr id="8197" name="Прямоугольник 5"/>
          <p:cNvSpPr>
            <a:spLocks noChangeArrowheads="1"/>
          </p:cNvSpPr>
          <p:nvPr/>
        </p:nvSpPr>
        <p:spPr bwMode="auto">
          <a:xfrm flipH="1">
            <a:off x="428625" y="1143000"/>
            <a:ext cx="142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8199" name="Прямоугольник 7"/>
          <p:cNvSpPr>
            <a:spLocks noChangeArrowheads="1"/>
          </p:cNvSpPr>
          <p:nvPr/>
        </p:nvSpPr>
        <p:spPr bwMode="auto">
          <a:xfrm>
            <a:off x="3214688" y="6211888"/>
            <a:ext cx="59293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latin typeface="Calibri" pitchFamily="34" charset="0"/>
              </a:rPr>
              <a:t>Вербохлест, бей до слез. Там недалечко красно яечко.</a:t>
            </a:r>
          </a:p>
          <a:p>
            <a:pPr algn="ctr"/>
            <a:r>
              <a:rPr lang="ru-RU" b="1" i="1">
                <a:latin typeface="Calibri" pitchFamily="34" charset="0"/>
              </a:rPr>
              <a:t>Русская приговорка.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285750"/>
            <a:ext cx="4357687" cy="53530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На Руси, как снег растает,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и в природе - тишина.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Первой верба оживает,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безыскусна и нежна.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Перед Пасхой, в воскресенье,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в церковь с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вербочкой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идут,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После водоосвященья окропить ее несут.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И хвалебным песнопеньем,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со святынею в руках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Молят о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благословеньи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с покаянием в сердцах.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2" name="Рисунок 3" descr="tempusfugit_Vintage-Easter_Mini (6)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36635">
            <a:off x="482600" y="4940300"/>
            <a:ext cx="321151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Рисунок 4" descr="0a0cc4d572792e994c1aef3a3aa2a845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3250" y="142875"/>
            <a:ext cx="463232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Содержимое 5" descr="17098_image200x1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57875" y="4572000"/>
            <a:ext cx="3078163" cy="2062163"/>
          </a:xfrm>
        </p:spPr>
      </p:pic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>
            <a:off x="5214938" y="0"/>
            <a:ext cx="392906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rgbClr val="002060"/>
                </a:solidFill>
                <a:latin typeface="Calibri" pitchFamily="34" charset="0"/>
              </a:rPr>
              <a:t>В последнее воскресенье перед Пасхой, согласно православному календарю, Господь вошел в Иерусалим. </a:t>
            </a:r>
          </a:p>
          <a:p>
            <a:pPr algn="ctr">
              <a:defRPr/>
            </a:pPr>
            <a:r>
              <a:rPr lang="ru-RU" sz="2800" b="1" i="1" dirty="0">
                <a:solidFill>
                  <a:srgbClr val="002060"/>
                </a:solidFill>
                <a:latin typeface="Calibri" pitchFamily="34" charset="0"/>
              </a:rPr>
              <a:t>На Руси этот праздник называют </a:t>
            </a:r>
          </a:p>
          <a:p>
            <a:pPr algn="ctr">
              <a:defRPr/>
            </a:pPr>
            <a:r>
              <a:rPr lang="ru-RU" sz="3600" b="1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Вербным воскресеньем</a:t>
            </a:r>
            <a:r>
              <a:rPr lang="ru-RU" sz="2800" b="1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.</a:t>
            </a:r>
          </a:p>
        </p:txBody>
      </p:sp>
      <p:pic>
        <p:nvPicPr>
          <p:cNvPr id="3077" name="Рисунок 6" descr="d8952e2998f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571500"/>
            <a:ext cx="5154613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3238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7" name="Содержимое 4" descr="Денисенко О. Вербное воскресен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214313"/>
            <a:ext cx="3260725" cy="5311775"/>
          </a:xfrm>
        </p:spPr>
      </p:pic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3571875" y="500063"/>
            <a:ext cx="51435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Calibri" pitchFamily="34" charset="0"/>
              </a:rPr>
              <a:t>В церквях в этот день проводятся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Calibri" pitchFamily="34" charset="0"/>
              </a:rPr>
              <a:t>всенощные бдения: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Calibri" pitchFamily="34" charset="0"/>
              </a:rPr>
              <a:t> прихожане молятся,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Calibri" pitchFamily="34" charset="0"/>
              </a:rPr>
              <a:t>как бы встречая Господа, держа в руках ветки вербы,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Calibri" pitchFamily="34" charset="0"/>
              </a:rPr>
              <a:t>цветы и горящие свечи. </a:t>
            </a: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4572000"/>
            <a:ext cx="5072063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71863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1" name="Содержимое 4" descr="d931f6f49b7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3429000"/>
            <a:ext cx="4286250" cy="3214688"/>
          </a:xfrm>
        </p:spPr>
      </p:pic>
      <p:sp>
        <p:nvSpPr>
          <p:cNvPr id="7172" name="Прямоугольник 3"/>
          <p:cNvSpPr>
            <a:spLocks noChangeArrowheads="1"/>
          </p:cNvSpPr>
          <p:nvPr/>
        </p:nvSpPr>
        <p:spPr bwMode="auto">
          <a:xfrm>
            <a:off x="4643438" y="357188"/>
            <a:ext cx="428625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Calibri" pitchFamily="34" charset="0"/>
              </a:rPr>
              <a:t>В конце службы верба освящается святой водой.</a:t>
            </a:r>
          </a:p>
          <a:p>
            <a:pPr algn="ctr"/>
            <a:r>
              <a:rPr lang="ru-RU" b="1" dirty="0">
                <a:latin typeface="Calibri" pitchFamily="34" charset="0"/>
              </a:rPr>
              <a:t> </a:t>
            </a:r>
          </a:p>
        </p:txBody>
      </p:sp>
      <p:pic>
        <p:nvPicPr>
          <p:cNvPr id="7173" name="Рисунок 4" descr="Blonskaya_Verbn_voskr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214313"/>
            <a:ext cx="4202113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Прямоугольник 5"/>
          <p:cNvSpPr>
            <a:spLocks noChangeArrowheads="1"/>
          </p:cNvSpPr>
          <p:nvPr/>
        </p:nvSpPr>
        <p:spPr bwMode="auto">
          <a:xfrm>
            <a:off x="0" y="4500563"/>
            <a:ext cx="457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Считается, что верба обладает огромной целительной силой и помогает избавиться от всего плохого,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что скопилось в доме за год.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Освященные вербы принято хранить в доме весь год рядом с иконами.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57188" y="1785938"/>
            <a:ext cx="3829050" cy="3082925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002060"/>
                </a:solidFill>
              </a:rPr>
              <a:t>Верба хлыст,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 Бей до слез</a:t>
            </a:r>
            <a:r>
              <a:rPr lang="ru-RU" sz="4000" dirty="0" smtClean="0">
                <a:solidFill>
                  <a:srgbClr val="002060"/>
                </a:solidFill>
              </a:rPr>
              <a:t>. 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Не я бью, 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Верба бьёт. 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Будь </a:t>
            </a:r>
            <a:r>
              <a:rPr lang="ru-RU" sz="4000" dirty="0" smtClean="0">
                <a:solidFill>
                  <a:srgbClr val="002060"/>
                </a:solidFill>
              </a:rPr>
              <a:t>здоров </a:t>
            </a: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Как верба</a:t>
            </a:r>
            <a:r>
              <a:rPr lang="ru-RU" sz="4000" dirty="0" smtClean="0"/>
              <a:t>.</a:t>
            </a:r>
          </a:p>
        </p:txBody>
      </p:sp>
      <p:pic>
        <p:nvPicPr>
          <p:cNvPr id="8195" name="Содержимое 3" descr="fd7619990d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7688" y="285750"/>
            <a:ext cx="4500562" cy="5921375"/>
          </a:xfrm>
        </p:spPr>
      </p:pic>
      <p:sp>
        <p:nvSpPr>
          <p:cNvPr id="8196" name="Прямоугольник 4"/>
          <p:cNvSpPr>
            <a:spLocks noChangeArrowheads="1"/>
          </p:cNvSpPr>
          <p:nvPr/>
        </p:nvSpPr>
        <p:spPr bwMode="auto">
          <a:xfrm>
            <a:off x="214313" y="214313"/>
            <a:ext cx="4000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Самым главным обычаем этого праздника является </a:t>
            </a:r>
            <a:r>
              <a:rPr lang="ru-RU" dirty="0" err="1">
                <a:solidFill>
                  <a:srgbClr val="002060"/>
                </a:solidFill>
                <a:latin typeface="Calibri" pitchFamily="34" charset="0"/>
              </a:rPr>
              <a:t>хлестание</a:t>
            </a:r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  вербой своих детей старшим из семьи с определенными словами:</a:t>
            </a:r>
          </a:p>
        </p:txBody>
      </p:sp>
      <p:sp>
        <p:nvSpPr>
          <p:cNvPr id="8197" name="Прямоугольник 5"/>
          <p:cNvSpPr>
            <a:spLocks noChangeArrowheads="1"/>
          </p:cNvSpPr>
          <p:nvPr/>
        </p:nvSpPr>
        <p:spPr bwMode="auto">
          <a:xfrm flipH="1">
            <a:off x="428625" y="1143000"/>
            <a:ext cx="142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8198" name="Прямоугольник 6"/>
          <p:cNvSpPr>
            <a:spLocks noChangeArrowheads="1"/>
          </p:cNvSpPr>
          <p:nvPr/>
        </p:nvSpPr>
        <p:spPr bwMode="auto">
          <a:xfrm>
            <a:off x="142875" y="5357813"/>
            <a:ext cx="3929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Делалось это для того, чтобы дети были здоровыми и послушными.</a:t>
            </a:r>
          </a:p>
        </p:txBody>
      </p:sp>
      <p:sp>
        <p:nvSpPr>
          <p:cNvPr id="8199" name="Прямоугольник 7"/>
          <p:cNvSpPr>
            <a:spLocks noChangeArrowheads="1"/>
          </p:cNvSpPr>
          <p:nvPr/>
        </p:nvSpPr>
        <p:spPr bwMode="auto">
          <a:xfrm>
            <a:off x="3214688" y="6211888"/>
            <a:ext cx="59293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 err="1">
                <a:solidFill>
                  <a:srgbClr val="002060"/>
                </a:solidFill>
                <a:latin typeface="Calibri" pitchFamily="34" charset="0"/>
              </a:rPr>
              <a:t>Вербохлест</a:t>
            </a:r>
            <a:r>
              <a:rPr lang="ru-RU" b="1" i="1" dirty="0">
                <a:solidFill>
                  <a:srgbClr val="002060"/>
                </a:solidFill>
                <a:latin typeface="Calibri" pitchFamily="34" charset="0"/>
              </a:rPr>
              <a:t>, бей до слез. Там </a:t>
            </a:r>
            <a:r>
              <a:rPr lang="ru-RU" b="1" i="1" dirty="0" err="1">
                <a:solidFill>
                  <a:srgbClr val="002060"/>
                </a:solidFill>
                <a:latin typeface="Calibri" pitchFamily="34" charset="0"/>
              </a:rPr>
              <a:t>недалечко</a:t>
            </a:r>
            <a:r>
              <a:rPr lang="ru-RU" b="1" i="1" dirty="0">
                <a:solidFill>
                  <a:srgbClr val="002060"/>
                </a:solidFill>
                <a:latin typeface="Calibri" pitchFamily="34" charset="0"/>
              </a:rPr>
              <a:t> красно </a:t>
            </a:r>
            <a:r>
              <a:rPr lang="ru-RU" b="1" i="1" dirty="0" err="1">
                <a:solidFill>
                  <a:srgbClr val="002060"/>
                </a:solidFill>
                <a:latin typeface="Calibri" pitchFamily="34" charset="0"/>
              </a:rPr>
              <a:t>яечко</a:t>
            </a:r>
            <a:r>
              <a:rPr lang="ru-RU" b="1" i="1" dirty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algn="ctr"/>
            <a:r>
              <a:rPr lang="ru-RU" b="1" i="1" dirty="0">
                <a:solidFill>
                  <a:srgbClr val="002060"/>
                </a:solidFill>
                <a:latin typeface="Calibri" pitchFamily="34" charset="0"/>
              </a:rPr>
              <a:t>Русская приговорка.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219" name="Содержимое 4" descr="847e460fc62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214313"/>
            <a:ext cx="8229600" cy="4135437"/>
          </a:xfrm>
        </p:spPr>
      </p:pic>
      <p:sp>
        <p:nvSpPr>
          <p:cNvPr id="9220" name="Прямоугольник 3"/>
          <p:cNvSpPr>
            <a:spLocks noChangeArrowheads="1"/>
          </p:cNvSpPr>
          <p:nvPr/>
        </p:nvSpPr>
        <p:spPr bwMode="auto">
          <a:xfrm>
            <a:off x="357188" y="4500563"/>
            <a:ext cx="85725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Calibri" pitchFamily="34" charset="0"/>
              </a:rPr>
              <a:t>В Вербное воскресенье устраивались вербные базары, на которых можно было купить сладости, игрушки, книги, а также пучки вербы с привязанным к ним бумажными ангелочками.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Calibri" pitchFamily="34" charset="0"/>
              </a:rPr>
              <a:t>В некоторых местах нашей страны в этот день пеклись лепешки или бублики, которые после освящения в церкви давались всем членам семьи и скотине, чтобы никто не болел в течение года.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ru-RU" dirty="0" smtClean="0"/>
              <a:t>Верба из гофрированного картона</a:t>
            </a:r>
            <a:endParaRPr lang="ru-RU" dirty="0"/>
          </a:p>
        </p:txBody>
      </p:sp>
      <p:pic>
        <p:nvPicPr>
          <p:cNvPr id="5" name="Рисунок 4" descr="d84736abaa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2000240"/>
            <a:ext cx="6055963" cy="45419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71480"/>
            <a:ext cx="6858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Отрезок белой бумаги необходимо нарезать квадратиками примерно 3 на 3 см. Размеры квадратов зависят от желаемой величины котиков на вербе.</a:t>
            </a:r>
            <a:endParaRPr lang="ru-RU" dirty="0"/>
          </a:p>
        </p:txBody>
      </p:sp>
      <p:pic>
        <p:nvPicPr>
          <p:cNvPr id="1026" name="Picture 2" descr="http://annablog.ru/wp-content/uploads/2009/03/ver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571612"/>
            <a:ext cx="5572164" cy="4699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411</Words>
  <Application>Microsoft Office PowerPoint</Application>
  <PresentationFormat>Экран (4:3)</PresentationFormat>
  <Paragraphs>52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Вербное Воскресение</vt:lpstr>
      <vt:lpstr>Слайд 2</vt:lpstr>
      <vt:lpstr>Слайд 3</vt:lpstr>
      <vt:lpstr>Слайд 4</vt:lpstr>
      <vt:lpstr>Слайд 5</vt:lpstr>
      <vt:lpstr>Верба хлыст,  Бей до слез.  Не я бью,  Верба бьёт.  Будь здоров  Как верба.</vt:lpstr>
      <vt:lpstr>Слайд 7</vt:lpstr>
      <vt:lpstr>Верба из гофрированного картона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Вербное Воскресение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Роман</cp:lastModifiedBy>
  <cp:revision>22</cp:revision>
  <dcterms:created xsi:type="dcterms:W3CDTF">2010-11-30T10:34:43Z</dcterms:created>
  <dcterms:modified xsi:type="dcterms:W3CDTF">2013-04-25T01:55:25Z</dcterms:modified>
</cp:coreProperties>
</file>