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68" r:id="rId21"/>
    <p:sldId id="304" r:id="rId22"/>
    <p:sldId id="272" r:id="rId23"/>
    <p:sldId id="284" r:id="rId24"/>
    <p:sldId id="285" r:id="rId25"/>
    <p:sldId id="286" r:id="rId26"/>
    <p:sldId id="287" r:id="rId27"/>
    <p:sldId id="294" r:id="rId28"/>
    <p:sldId id="295" r:id="rId29"/>
    <p:sldId id="306" r:id="rId30"/>
    <p:sldId id="289" r:id="rId31"/>
    <p:sldId id="30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952F-B9CE-4029-9C1B-1754A547097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DEAC-1DE6-428F-9926-78A7D3AC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DEAC-1DE6-428F-9926-78A7D3AC344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DEAC-1DE6-428F-9926-78A7D3AC344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DEAC-1DE6-428F-9926-78A7D3AC344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DEAC-1DE6-428F-9926-78A7D3AC344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8DAF-7CDB-4EA1-A69A-30BB38A94F76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5E00-CAD0-4EDF-B182-1D62781D3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096344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r>
              <a:rPr lang="ru-RU" b="1" dirty="0" smtClean="0">
                <a:solidFill>
                  <a:srgbClr val="3333FF"/>
                </a:solidFill>
              </a:rPr>
              <a:t>Учимся </a:t>
            </a:r>
            <a:r>
              <a:rPr lang="ru-RU" b="1" dirty="0" smtClean="0">
                <a:solidFill>
                  <a:srgbClr val="3333FF"/>
                </a:solidFill>
              </a:rPr>
              <a:t>быть </a:t>
            </a:r>
            <a:r>
              <a:rPr lang="ru-RU" b="1" dirty="0" smtClean="0">
                <a:solidFill>
                  <a:srgbClr val="3333FF"/>
                </a:solidFill>
              </a:rPr>
              <a:t>организованными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7030A0"/>
                </a:solidFill>
              </a:rPr>
              <a:t>Игровой час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5121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Ершовской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средней 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общеобразовательной  школы имени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Героя  Советского  Союза 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Василия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Фабричнова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учитель начальных классов Воронина С.А.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3816424" cy="28083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Я хозяин хоть куда — </a:t>
            </a:r>
            <a:br>
              <a:rPr lang="ru-RU" sz="3600" i="1" dirty="0" smtClean="0"/>
            </a:br>
            <a:r>
              <a:rPr lang="ru-RU" sz="3600" i="1" dirty="0" smtClean="0"/>
              <a:t>Ты бери пример с меня. </a:t>
            </a:r>
            <a:br>
              <a:rPr lang="ru-RU" sz="3600" i="1" dirty="0" smtClean="0"/>
            </a:br>
            <a:r>
              <a:rPr lang="ru-RU" sz="3600" i="1" dirty="0" smtClean="0"/>
              <a:t>А когда я подрасту, </a:t>
            </a:r>
            <a:br>
              <a:rPr lang="ru-RU" sz="3600" i="1" dirty="0" smtClean="0"/>
            </a:br>
            <a:r>
              <a:rPr lang="ru-RU" sz="3600" i="1" dirty="0" smtClean="0"/>
              <a:t>Всех порядку научу.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2564904"/>
            <a:ext cx="3312368" cy="37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305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8"/>
            <a:ext cx="2268760" cy="19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«Оцени себя».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Спросите </a:t>
            </a:r>
            <a:r>
              <a:rPr lang="ru-RU" b="1" dirty="0">
                <a:solidFill>
                  <a:srgbClr val="7030A0"/>
                </a:solidFill>
              </a:rPr>
              <a:t>себя: «Какой я хозяин?».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76872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— Если у тебя порядок в доме — ты какой? </a:t>
            </a:r>
          </a:p>
          <a:p>
            <a:r>
              <a:rPr lang="ru-RU" sz="4000" dirty="0" smtClean="0"/>
              <a:t>- Если беспорядок — как себя охарактеризовать? 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Порядок в комнате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Pictures\big_6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848872" cy="5045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747897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Голова научит, руки сделают.</a:t>
            </a:r>
          </a:p>
          <a:p>
            <a:pPr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Будь разумен в своих поступках. </a:t>
            </a:r>
          </a:p>
          <a:p>
            <a:pPr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Понятие «ответственность»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1.Человек должен представить, для чего он что-то делает, осознать это, мысленно представить результат.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И так во всех делах: чтобы добиться                желаемого, поставь себе цель! </a:t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</a:br>
            <a:endParaRPr lang="ru-RU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Понятие «ответственность»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2.Человек должен продумать, как и при помощи чего он будет достигать задуманного.</a:t>
            </a:r>
            <a:endParaRPr lang="ru-RU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Ежедневные организованные систематические занятия, упражнения, тренировки, постепенное усложнение нагрузок — это и есть способы достижения цели.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  <a:solidFill>
            <a:srgbClr val="FFFF00"/>
          </a:solidFill>
          <a:ln w="571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Организованность </a:t>
            </a:r>
            <a:r>
              <a:rPr lang="ru-RU" dirty="0" smtClean="0"/>
              <a:t> предполагает составление плана действий, ее реализацию, контроль, оценку и коррекцию, то есть проверку качества сделанного и исправление ошибок, если они допущены.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</a:t>
            </a:r>
            <a:r>
              <a:rPr lang="ru-RU" sz="5300" b="1" dirty="0" smtClean="0">
                <a:solidFill>
                  <a:srgbClr val="C00000"/>
                </a:solidFill>
              </a:rPr>
              <a:t>Игровой блок</a:t>
            </a:r>
            <a:endParaRPr lang="ru-RU" sz="53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/>
              <a:t>       Игра «Что нам надо для работы?»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Давайте поучимся организованности.</a:t>
            </a:r>
          </a:p>
          <a:p>
            <a:pPr>
              <a:buNone/>
            </a:pPr>
            <a:r>
              <a:rPr lang="ru-RU" b="1" i="1" dirty="0" smtClean="0"/>
              <a:t>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7" name="Picture 7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828800" cy="1828800"/>
          </a:xfrm>
          <a:prstGeom prst="rect">
            <a:avLst/>
          </a:prstGeom>
          <a:noFill/>
        </p:spPr>
      </p:pic>
      <p:pic>
        <p:nvPicPr>
          <p:cNvPr id="15369" name="Picture 9" descr="просмотр свед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1368152" cy="1584176"/>
          </a:xfrm>
          <a:prstGeom prst="rect">
            <a:avLst/>
          </a:prstGeom>
          <a:noFill/>
        </p:spPr>
      </p:pic>
      <p:pic>
        <p:nvPicPr>
          <p:cNvPr id="15371" name="Picture 11" descr="просмотр сведе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97152"/>
            <a:ext cx="1828800" cy="1584176"/>
          </a:xfrm>
          <a:prstGeom prst="rect">
            <a:avLst/>
          </a:prstGeom>
          <a:noFill/>
        </p:spPr>
      </p:pic>
      <p:pic>
        <p:nvPicPr>
          <p:cNvPr id="15375" name="Picture 15" descr="просмотр сведен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1828800" cy="1656184"/>
          </a:xfrm>
          <a:prstGeom prst="rect">
            <a:avLst/>
          </a:prstGeom>
          <a:noFill/>
        </p:spPr>
      </p:pic>
      <p:pic>
        <p:nvPicPr>
          <p:cNvPr id="15377" name="Picture 17" descr="просмотр сведе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97152"/>
            <a:ext cx="1828800" cy="15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</a:t>
            </a:r>
          </a:p>
          <a:p>
            <a:pPr>
              <a:buNone/>
            </a:pPr>
            <a:r>
              <a:rPr lang="ru-RU" b="1" i="1" dirty="0" smtClean="0"/>
              <a:t>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Игра   «Найди   ошибки»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просмотр свед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324036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Игра «Волшебные  минутки»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340770"/>
          <a:ext cx="6264696" cy="4970394"/>
        </p:xfrm>
        <a:graphic>
          <a:graphicData uri="http://schemas.openxmlformats.org/drawingml/2006/table">
            <a:tbl>
              <a:tblPr/>
              <a:tblGrid>
                <a:gridCol w="4432687"/>
                <a:gridCol w="1832009"/>
              </a:tblGrid>
              <a:tr h="526230">
                <a:tc>
                  <a:txBody>
                    <a:bodyPr/>
                    <a:lstStyle/>
                    <a:p>
                      <a:pPr marL="11049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Режимные моменты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7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5452">
                <a:tc>
                  <a:txBody>
                    <a:bodyPr/>
                    <a:lstStyle/>
                    <a:p>
                      <a:pPr marL="88900">
                        <a:lnSpc>
                          <a:spcPts val="24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Пробуждение, гимнастика, закаливающие процедуры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Завтрак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7.30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Дорога в школу (прогулка)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7.50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634">
                <a:tc>
                  <a:txBody>
                    <a:bodyPr/>
                    <a:lstStyle/>
                    <a:p>
                      <a:pPr marL="8890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Учебные и факультативные занятия в школе, завтрак на большой перемене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Дорога из школы домой (прогулка)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Обед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13.30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Послеобеденный отдых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Пребывание на воздухе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634">
                <a:tc>
                  <a:txBody>
                    <a:bodyPr/>
                    <a:lstStyle/>
                    <a:p>
                      <a:pPr marL="8890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Приготовление уроков (каждые 35-45 минут занятий перерыв 5-10 мин.)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Пребывание на воздухе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17.30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053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Ужин и свободные занятия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020">
                <a:tc>
                  <a:txBody>
                    <a:bodyPr/>
                    <a:lstStyle/>
                    <a:p>
                      <a:pPr marL="8890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Сон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21.00</a:t>
                      </a:r>
                    </a:p>
                  </a:txBody>
                  <a:tcPr marL="4829" marR="4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492896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Понятийный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значит быть «организованным        человеком»?</a:t>
            </a:r>
          </a:p>
          <a:p>
            <a:pPr algn="ctr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/>
              <a:t>Игра «Делу — время, потехе час»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5104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25144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12776"/>
            <a:ext cx="18722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132856"/>
            <a:ext cx="30963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Игра «Делу — время, потехе час»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F0"/>
                </a:solidFill>
              </a:rPr>
              <a:t>Организованным быть - значит  беречь свое время. </a:t>
            </a:r>
          </a:p>
          <a:p>
            <a:pPr>
              <a:buNone/>
            </a:pPr>
            <a:r>
              <a:rPr lang="ru-RU" dirty="0" smtClean="0"/>
              <a:t>    •</a:t>
            </a:r>
            <a:r>
              <a:rPr lang="ru-RU" i="1" dirty="0" smtClean="0"/>
              <a:t> Не откладывай на завтра то, что можно сделать сегодня. (Армянская.)</a:t>
            </a:r>
          </a:p>
          <a:p>
            <a:pPr>
              <a:buNone/>
            </a:pPr>
            <a:r>
              <a:rPr lang="ru-RU" i="1" dirty="0" smtClean="0"/>
              <a:t>    • Делали наспех, а сделали на смех. (Русская.)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• Люби порядок - он сохранит тебе время и силы. (Немецкая.)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• И на стол накрывать учатся у матери. (Турецкая.)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Рефлективный </a:t>
            </a:r>
            <a:r>
              <a:rPr lang="ru-RU" b="1" dirty="0"/>
              <a:t>блок: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Будем </a:t>
            </a:r>
            <a:r>
              <a:rPr lang="ru-RU" b="1" dirty="0">
                <a:solidFill>
                  <a:srgbClr val="0070C0"/>
                </a:solidFill>
              </a:rPr>
              <a:t>ответственными во всем и всегда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448272"/>
          </a:xfrm>
          <a:solidFill>
            <a:srgbClr val="99FFCC"/>
          </a:solidFill>
        </p:spPr>
        <p:txBody>
          <a:bodyPr/>
          <a:lstStyle/>
          <a:p>
            <a:pPr>
              <a:buNone/>
            </a:pPr>
            <a:r>
              <a:rPr lang="ru-RU" sz="4000" dirty="0" smtClean="0"/>
              <a:t>  Что нужно делать, чтобы    воспитать в себе ответственность?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Рефлективный блок: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365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В школу, знает детвора,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Ходят с самого утра.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хотели, не хотели —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      Нужно быстро встать с постели,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Не скандалить, не кричать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на маму не ворчать.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37112"/>
            <a:ext cx="2736304" cy="21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Научиться надо, братцы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Вам с улыбкой просыпаться.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Новый день пришел опять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Эй, друзья, пора вставать.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Просыпайтесь по утрам вовремя,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чтобы  быть организованными</a:t>
            </a:r>
            <a:r>
              <a:rPr lang="ru-RU" sz="3600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2530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345638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/>
              <a:t>      </a:t>
            </a:r>
            <a:r>
              <a:rPr lang="ru-RU" b="1" i="1" dirty="0" smtClean="0">
                <a:solidFill>
                  <a:srgbClr val="0070C0"/>
                </a:solidFill>
              </a:rPr>
              <a:t>Поспали? Что ж, пора вставать,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Свои постельки заправлять.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Ребята, вы должны стараться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 постелью сами управляться.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застилать ее опрятно,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Красиво, ровно, аккуратно!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23224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Мама сынишке давала наказ: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«В школе учителя слушай рассказ.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Книги, альбомы, тетрадки —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Все содержи в порядке».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Но позабыл сынок о прилежании </a:t>
            </a:r>
            <a:br>
              <a:rPr lang="ru-RU" b="1" i="1" dirty="0" smtClean="0"/>
            </a:br>
            <a:r>
              <a:rPr lang="ru-RU" b="1" i="1" dirty="0" smtClean="0"/>
              <a:t>И получал одни лишь замечания.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2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221088"/>
            <a:ext cx="23762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 smtClean="0"/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Мама за сына стыдится,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Так, ребята, не годится!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Дети школу посещают,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Учатся в ней и играют.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Вместе спорят и мечтают,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     Организованными подрастают. 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Школа ведь </a:t>
            </a:r>
            <a:r>
              <a:rPr lang="ru-RU" sz="2800" b="1" i="1" dirty="0" smtClean="0">
                <a:solidFill>
                  <a:srgbClr val="FF0000"/>
                </a:solidFill>
              </a:rPr>
              <a:t>— второй ваш дом.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dirty="0"/>
          </a:p>
        </p:txBody>
      </p:sp>
      <p:pic>
        <p:nvPicPr>
          <p:cNvPr id="4100" name="Picture 4" descr="просмотр свед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352839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Как светло, уютно в нем.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Это все, друзья, для вас: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Парты, глобус, книги, класс.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Любите и берегите школу, дети,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Школа — самый умный и добрый дом на свете!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1828800" cy="1828800"/>
          </a:xfrm>
          <a:prstGeom prst="rect">
            <a:avLst/>
          </a:prstGeom>
          <a:noFill/>
        </p:spPr>
      </p:pic>
      <p:pic>
        <p:nvPicPr>
          <p:cNvPr id="48132" name="Picture 4" descr="просмотр свед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1828800" cy="1828800"/>
          </a:xfrm>
          <a:prstGeom prst="rect">
            <a:avLst/>
          </a:prstGeom>
          <a:noFill/>
        </p:spPr>
      </p:pic>
      <p:pic>
        <p:nvPicPr>
          <p:cNvPr id="48134" name="Picture 6" descr="просмотр сведе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365104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"</a:t>
            </a:r>
            <a:r>
              <a:rPr lang="ru-RU" b="1" cap="all" dirty="0" smtClean="0">
                <a:ln/>
                <a:solidFill>
                  <a:srgbClr val="0070C0"/>
                </a:solidFill>
                <a:effectLst/>
              </a:rPr>
              <a:t>Хозяин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в доме"</a:t>
            </a:r>
            <a:b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57" y="1340768"/>
            <a:ext cx="2942523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3968" y="1412776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3600" i="1" dirty="0" smtClean="0"/>
              <a:t>Я все в доме приберу — </a:t>
            </a:r>
            <a:br>
              <a:rPr lang="ru-RU" sz="3600" i="1" dirty="0" smtClean="0"/>
            </a:br>
            <a:r>
              <a:rPr lang="ru-RU" sz="3600" i="1" dirty="0" smtClean="0"/>
              <a:t>Не хочу попасть в беду, </a:t>
            </a:r>
            <a:br>
              <a:rPr lang="ru-RU" sz="3600" i="1" dirty="0" smtClean="0"/>
            </a:br>
            <a:r>
              <a:rPr lang="ru-RU" sz="3600" i="1" dirty="0" smtClean="0"/>
              <a:t>Если книжку потеряю, </a:t>
            </a:r>
            <a:br>
              <a:rPr lang="ru-RU" sz="3600" i="1" dirty="0" smtClean="0"/>
            </a:br>
            <a:r>
              <a:rPr lang="ru-RU" sz="3600" i="1" dirty="0" smtClean="0"/>
              <a:t>Где что было, не узнаю.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Организованный ученик сначала    подумает, потом сделает!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64" name="Picture 8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384376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Всего доброго!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9155" name="Picture 3" descr="просмотр свед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168352" cy="6106690"/>
          </a:xfrm>
        </p:spPr>
        <p:txBody>
          <a:bodyPr>
            <a:normAutofit/>
          </a:bodyPr>
          <a:lstStyle/>
          <a:p>
            <a:r>
              <a:rPr lang="ru-RU" i="1" dirty="0" smtClean="0"/>
              <a:t>Книжки, ручки — все сложу </a:t>
            </a:r>
            <a:br>
              <a:rPr lang="ru-RU" i="1" dirty="0" smtClean="0"/>
            </a:br>
            <a:r>
              <a:rPr lang="ru-RU" i="1" dirty="0" smtClean="0"/>
              <a:t>И на место положу.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81" y="764704"/>
            <a:ext cx="5144939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Шапки, варежки, носки </a:t>
            </a:r>
            <a:br>
              <a:rPr lang="ru-RU" i="1" dirty="0" smtClean="0"/>
            </a:br>
            <a:r>
              <a:rPr lang="ru-RU" i="1" dirty="0" smtClean="0"/>
              <a:t>В коридоре жить должны. 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21088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60040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Я игрушки не теряю — </a:t>
            </a:r>
            <a:br>
              <a:rPr lang="ru-RU" i="1" dirty="0" smtClean="0"/>
            </a:br>
            <a:r>
              <a:rPr lang="ru-RU" i="1" dirty="0" smtClean="0"/>
              <a:t>Все на место отправляю. 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477701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Если утром рано встать, </a:t>
            </a:r>
            <a:br>
              <a:rPr lang="ru-RU" i="1" dirty="0" smtClean="0"/>
            </a:br>
            <a:r>
              <a:rPr lang="ru-RU" i="1" dirty="0" smtClean="0"/>
              <a:t>Легче будет все достать. </a:t>
            </a:r>
            <a:br>
              <a:rPr lang="ru-RU" i="1" dirty="0" smtClean="0"/>
            </a:br>
            <a:r>
              <a:rPr lang="ru-RU" i="1" dirty="0" smtClean="0"/>
              <a:t>Я по правилам живу, </a:t>
            </a:r>
            <a:br>
              <a:rPr lang="ru-RU" i="1" dirty="0" smtClean="0"/>
            </a:br>
            <a:r>
              <a:rPr lang="ru-RU" i="1" dirty="0" smtClean="0"/>
              <a:t>Все на место положу.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8144" y="2852936"/>
            <a:ext cx="2485505" cy="345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316835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Маму, папу уважаю.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616624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rmAutofit/>
          </a:bodyPr>
          <a:lstStyle/>
          <a:p>
            <a:r>
              <a:rPr lang="ru-RU" i="1" dirty="0" smtClean="0"/>
              <a:t>За собой все убираю. </a:t>
            </a:r>
            <a:br>
              <a:rPr lang="ru-RU" i="1" dirty="0" smtClean="0"/>
            </a:br>
            <a:r>
              <a:rPr lang="ru-RU" i="1" dirty="0" smtClean="0"/>
              <a:t>За хозяйством я слежу: </a:t>
            </a:r>
            <a:br>
              <a:rPr lang="ru-RU" i="1" dirty="0" smtClean="0"/>
            </a:br>
            <a:r>
              <a:rPr lang="ru-RU" i="1" dirty="0" smtClean="0"/>
              <a:t>Все, как надо, я сложу.</a:t>
            </a:r>
            <a:endParaRPr lang="ru-RU" dirty="0"/>
          </a:p>
        </p:txBody>
      </p:sp>
      <p:pic>
        <p:nvPicPr>
          <p:cNvPr id="7170" name="Picture 2" descr="C:\Users\User\AppData\Local\Microsoft\Windows\Temporary Internet Files\Content.IE5\TRD3PHXC\MC90043483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143" y="2720324"/>
            <a:ext cx="2285714" cy="228571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40968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8D8D8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437</Words>
  <Application>Microsoft Office PowerPoint</Application>
  <PresentationFormat>Экран (4:3)</PresentationFormat>
  <Paragraphs>106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Учимся быть организованными Игровой час</vt:lpstr>
      <vt:lpstr>Понятийный блок</vt:lpstr>
      <vt:lpstr>"Хозяин в доме" </vt:lpstr>
      <vt:lpstr>Книжки, ручки — все сложу  И на место положу.</vt:lpstr>
      <vt:lpstr>Шапки, варежки, носки  В коридоре жить должны.  </vt:lpstr>
      <vt:lpstr>Я игрушки не теряю —  Все на место отправляю.  </vt:lpstr>
      <vt:lpstr>Если утром рано встать,  Легче будет все достать.  Я по правилам живу,  Все на место положу.</vt:lpstr>
      <vt:lpstr>Маму, папу уважаю.</vt:lpstr>
      <vt:lpstr>За собой все убираю.  За хозяйством я слежу:  Все, как надо, я сложу.</vt:lpstr>
      <vt:lpstr>Я хозяин хоть куда —  Ты бери пример с меня.  А когда я подрасту,  Всех порядку научу.</vt:lpstr>
      <vt:lpstr>«Оцени себя». </vt:lpstr>
      <vt:lpstr>Порядок в комнате</vt:lpstr>
      <vt:lpstr>Слайд 13</vt:lpstr>
      <vt:lpstr>Понятие «ответственность»</vt:lpstr>
      <vt:lpstr>Понятие «ответственность»</vt:lpstr>
      <vt:lpstr>Слайд 16</vt:lpstr>
      <vt:lpstr>         Игровой блок</vt:lpstr>
      <vt:lpstr>Слайд 18</vt:lpstr>
      <vt:lpstr> Игра «Волшебные  минутки»</vt:lpstr>
      <vt:lpstr>Игра «Делу — время, потехе час» </vt:lpstr>
      <vt:lpstr> Игра «Делу — время, потехе час»</vt:lpstr>
      <vt:lpstr>  Рефлективный блок:   Будем ответственными во всем и всегда.  </vt:lpstr>
      <vt:lpstr> Рефлективный блок: 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Всего доброго!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быть организованными Игровой час</dc:title>
  <dc:creator>User</dc:creator>
  <cp:lastModifiedBy>света</cp:lastModifiedBy>
  <cp:revision>79</cp:revision>
  <dcterms:created xsi:type="dcterms:W3CDTF">2011-10-21T12:49:49Z</dcterms:created>
  <dcterms:modified xsi:type="dcterms:W3CDTF">2013-09-22T10:03:43Z</dcterms:modified>
</cp:coreProperties>
</file>