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7" r:id="rId17"/>
    <p:sldId id="274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E1E0B-5E4E-4878-B8AB-E9D7622935CA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06D8D-7F02-4043-8654-B2425920D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0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D5D11-1103-45C3-A552-CD6428061A8D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E1B81-57AE-4E83-9678-FF8E4D17C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141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E1B81-57AE-4E83-9678-FF8E4D17C13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84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E1B81-57AE-4E83-9678-FF8E4D17C13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995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E1B81-57AE-4E83-9678-FF8E4D17C13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134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E1B81-57AE-4E83-9678-FF8E4D17C13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692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E1B81-57AE-4E83-9678-FF8E4D17C13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412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E1B81-57AE-4E83-9678-FF8E4D17C13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999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E1B81-57AE-4E83-9678-FF8E4D17C13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232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E1B81-57AE-4E83-9678-FF8E4D17C13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06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E1B81-57AE-4E83-9678-FF8E4D17C13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530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E1B81-57AE-4E83-9678-FF8E4D17C13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99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E1B81-57AE-4E83-9678-FF8E4D17C13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394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E1B81-57AE-4E83-9678-FF8E4D17C13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606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E1B81-57AE-4E83-9678-FF8E4D17C13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59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E1B81-57AE-4E83-9678-FF8E4D17C13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840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E1B81-57AE-4E83-9678-FF8E4D17C13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654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E1B81-57AE-4E83-9678-FF8E4D17C13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382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E1B81-57AE-4E83-9678-FF8E4D17C13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051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E1B81-57AE-4E83-9678-FF8E4D17C13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787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19E-46AC-4008-8594-40942DAFE35A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F96F-40B1-4114-A480-0035E2725F5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19E-46AC-4008-8594-40942DAFE35A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F96F-40B1-4114-A480-0035E2725F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19E-46AC-4008-8594-40942DAFE35A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F96F-40B1-4114-A480-0035E2725F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19E-46AC-4008-8594-40942DAFE35A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F96F-40B1-4114-A480-0035E2725F5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19E-46AC-4008-8594-40942DAFE35A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F96F-40B1-4114-A480-0035E2725F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19E-46AC-4008-8594-40942DAFE35A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F96F-40B1-4114-A480-0035E2725F5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19E-46AC-4008-8594-40942DAFE35A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F96F-40B1-4114-A480-0035E2725F5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19E-46AC-4008-8594-40942DAFE35A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F96F-40B1-4114-A480-0035E2725F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19E-46AC-4008-8594-40942DAFE35A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F96F-40B1-4114-A480-0035E2725F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19E-46AC-4008-8594-40942DAFE35A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F96F-40B1-4114-A480-0035E2725F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19E-46AC-4008-8594-40942DAFE35A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F96F-40B1-4114-A480-0035E2725F5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8C219E-46AC-4008-8594-40942DAFE35A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6FF96F-40B1-4114-A480-0035E2725F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5732463"/>
            <a:ext cx="8353425" cy="865187"/>
          </a:xfrm>
        </p:spPr>
        <p:txBody>
          <a:bodyPr>
            <a:normAutofit/>
          </a:bodyPr>
          <a:lstStyle/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sz="1700" dirty="0">
                <a:solidFill>
                  <a:srgbClr val="212745"/>
                </a:solidFill>
              </a:rPr>
              <a:t>Автор: учитель начальных классов высшей категории ГБОУ СОШ № 215</a:t>
            </a:r>
          </a:p>
          <a:p>
            <a:pPr lvl="0" algn="r">
              <a:buClr>
                <a:srgbClr val="F14124">
                  <a:lumMod val="75000"/>
                </a:srgbClr>
              </a:buClr>
            </a:pPr>
            <a:r>
              <a:rPr lang="ru-RU" dirty="0" err="1">
                <a:solidFill>
                  <a:srgbClr val="212745"/>
                </a:solidFill>
              </a:rPr>
              <a:t>Худиярова</a:t>
            </a:r>
            <a:r>
              <a:rPr lang="ru-RU" dirty="0">
                <a:solidFill>
                  <a:srgbClr val="212745"/>
                </a:solidFill>
              </a:rPr>
              <a:t> Елена Анатольевна.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692150"/>
            <a:ext cx="7175500" cy="4233863"/>
          </a:xfrm>
        </p:spPr>
        <p:txBody>
          <a:bodyPr>
            <a:prstTxWarp prst="textButtonPour">
              <a:avLst>
                <a:gd name="adj1" fmla="val 10778847"/>
                <a:gd name="adj2" fmla="val 79655"/>
              </a:avLst>
            </a:prstTxWarp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ru-RU" dirty="0">
                <a:effectLst/>
                <a:latin typeface="Times New Roman"/>
                <a:ea typeface="Calibri"/>
              </a:rPr>
              <a:t>ПРАВИЛА ПОВЕДЕНИЯ В ШКОЛЕ</a:t>
            </a:r>
            <a:endParaRPr lang="ru-RU" sz="4000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6399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7350711" cy="2485832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Не бойся ошибиться –</a:t>
            </a:r>
            <a:br>
              <a:rPr lang="ru-RU" sz="4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Ведь ты пришёл учиться,</a:t>
            </a:r>
            <a:br>
              <a:rPr lang="ru-RU" sz="4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Не унывай, не мучайся –</a:t>
            </a:r>
            <a:br>
              <a:rPr lang="ru-RU" sz="4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Ведь на ошибках учатся!</a:t>
            </a:r>
            <a:r>
              <a:rPr lang="ru-RU" sz="3600" dirty="0">
                <a:effectLst/>
                <a:latin typeface="Times New Roman"/>
                <a:ea typeface="Calibri"/>
              </a:rPr>
              <a:t/>
            </a:r>
            <a:br>
              <a:rPr lang="ru-RU" sz="3600" dirty="0">
                <a:effectLst/>
                <a:latin typeface="Times New Roman"/>
                <a:ea typeface="Calibri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660091" cy="4206875"/>
          </a:xfrm>
        </p:spPr>
      </p:pic>
    </p:spTree>
    <p:extLst>
      <p:ext uri="{BB962C8B-B14F-4D97-AF65-F5344CB8AC3E}">
        <p14:creationId xmlns:p14="http://schemas.microsoft.com/office/powerpoint/2010/main" val="4107979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4149080"/>
            <a:ext cx="8820472" cy="270892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Звонит звонок на перемену,</a:t>
            </a:r>
            <a:br>
              <a:rPr lang="ru-RU" sz="4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Чтоб отдохнул ты непременно,</a:t>
            </a:r>
            <a:br>
              <a:rPr lang="ru-RU" sz="4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Ждёт тебя другой урок –</a:t>
            </a:r>
            <a:br>
              <a:rPr lang="ru-RU" sz="4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Будь готов к нему, дружок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!</a:t>
            </a: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6" y="0"/>
            <a:ext cx="6102424" cy="4198777"/>
          </a:xfrm>
        </p:spPr>
      </p:pic>
    </p:spTree>
    <p:extLst>
      <p:ext uri="{BB962C8B-B14F-4D97-AF65-F5344CB8AC3E}">
        <p14:creationId xmlns:p14="http://schemas.microsoft.com/office/powerpoint/2010/main" val="4234747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372168"/>
            <a:ext cx="9144000" cy="2513216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В коридоре мы должны</a:t>
            </a:r>
            <a:br>
              <a:rPr lang="ru-RU" sz="4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Держаться правой стороны,</a:t>
            </a:r>
            <a:br>
              <a:rPr lang="ru-RU" sz="4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К тому же, я считаю лично,</a:t>
            </a:r>
            <a:br>
              <a:rPr lang="ru-RU" sz="4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Кричать в школе неприлично!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0"/>
            <a:ext cx="6120680" cy="4167733"/>
          </a:xfrm>
        </p:spPr>
      </p:pic>
    </p:spTree>
    <p:extLst>
      <p:ext uri="{BB962C8B-B14F-4D97-AF65-F5344CB8AC3E}">
        <p14:creationId xmlns:p14="http://schemas.microsoft.com/office/powerpoint/2010/main" val="1362010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372168"/>
            <a:ext cx="9144000" cy="2485832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По школе ты ходи спокойно,</a:t>
            </a:r>
            <a:br>
              <a:rPr lang="ru-RU" sz="40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По классу тоже не беги,</a:t>
            </a:r>
            <a:br>
              <a:rPr lang="ru-RU" sz="40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Всегда веди себя достойно,</a:t>
            </a:r>
            <a:br>
              <a:rPr lang="ru-RU" sz="40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Своё здоровье береги!</a:t>
            </a:r>
            <a:r>
              <a:rPr lang="ru-RU" sz="3600" dirty="0">
                <a:effectLst/>
                <a:latin typeface="Times New Roman"/>
                <a:ea typeface="Calibri"/>
              </a:rPr>
              <a:t/>
            </a:r>
            <a:br>
              <a:rPr lang="ru-RU" sz="3600" dirty="0">
                <a:effectLst/>
                <a:latin typeface="Times New Roman"/>
                <a:ea typeface="Calibri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16632"/>
            <a:ext cx="6552728" cy="4320480"/>
          </a:xfrm>
        </p:spPr>
      </p:pic>
    </p:spTree>
    <p:extLst>
      <p:ext uri="{BB962C8B-B14F-4D97-AF65-F5344CB8AC3E}">
        <p14:creationId xmlns:p14="http://schemas.microsoft.com/office/powerpoint/2010/main" val="1410113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56992"/>
            <a:ext cx="6512511" cy="3501008"/>
          </a:xfrm>
        </p:spPr>
        <p:txBody>
          <a:bodyPr/>
          <a:lstStyle/>
          <a:p>
            <a:pPr algn="ctr"/>
            <a:r>
              <a:rPr lang="ru-RU" sz="4800" dirty="0">
                <a:effectLst/>
                <a:latin typeface="Times New Roman"/>
                <a:ea typeface="Calibri"/>
              </a:rPr>
              <a:t> 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Кушать </a:t>
            </a:r>
            <a:r>
              <a:rPr lang="ru-RU" sz="4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в классе на салфетке</a:t>
            </a:r>
            <a:br>
              <a:rPr lang="ru-RU" sz="4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Аккуратно нужно, детки!</a:t>
            </a:r>
            <a:br>
              <a:rPr lang="ru-RU" sz="4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За собою убирать,</a:t>
            </a:r>
            <a:br>
              <a:rPr lang="ru-RU" sz="4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Руки мыть и вытирать!</a:t>
            </a:r>
            <a:br>
              <a:rPr lang="ru-RU" sz="4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22160" cy="339161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471" y="0"/>
            <a:ext cx="4498975" cy="3374231"/>
          </a:xfrm>
        </p:spPr>
      </p:pic>
    </p:spTree>
    <p:extLst>
      <p:ext uri="{BB962C8B-B14F-4D97-AF65-F5344CB8AC3E}">
        <p14:creationId xmlns:p14="http://schemas.microsoft.com/office/powerpoint/2010/main" val="2553000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221088"/>
            <a:ext cx="6902152" cy="2636912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7030A0"/>
                </a:solidFill>
                <a:effectLst/>
                <a:latin typeface="Times New Roman"/>
                <a:ea typeface="Calibri"/>
              </a:rPr>
              <a:t>Следит каждый за вещами</a:t>
            </a:r>
            <a:br>
              <a:rPr lang="ru-RU" sz="4000" dirty="0">
                <a:solidFill>
                  <a:srgbClr val="7030A0"/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rgbClr val="7030A0"/>
                </a:solidFill>
                <a:effectLst/>
                <a:latin typeface="Times New Roman"/>
                <a:ea typeface="Calibri"/>
              </a:rPr>
              <a:t>Сам без бабушки и мамы.</a:t>
            </a:r>
            <a:br>
              <a:rPr lang="ru-RU" sz="4000" dirty="0">
                <a:solidFill>
                  <a:srgbClr val="7030A0"/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rgbClr val="7030A0"/>
                </a:solidFill>
                <a:effectLst/>
                <a:latin typeface="Times New Roman"/>
                <a:ea typeface="Calibri"/>
              </a:rPr>
              <a:t>Неприятны растеряхи,</a:t>
            </a:r>
            <a:br>
              <a:rPr lang="ru-RU" sz="4000" dirty="0">
                <a:solidFill>
                  <a:srgbClr val="7030A0"/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rgbClr val="7030A0"/>
                </a:solidFill>
                <a:effectLst/>
                <a:latin typeface="Times New Roman"/>
                <a:ea typeface="Calibri"/>
              </a:rPr>
              <a:t>Неумейки и </a:t>
            </a:r>
            <a:r>
              <a:rPr lang="ru-RU" sz="4000" dirty="0" err="1">
                <a:solidFill>
                  <a:srgbClr val="7030A0"/>
                </a:solidFill>
                <a:effectLst/>
                <a:latin typeface="Times New Roman"/>
                <a:ea typeface="Calibri"/>
              </a:rPr>
              <a:t>неряхи</a:t>
            </a:r>
            <a:r>
              <a:rPr lang="ru-RU" sz="4000" dirty="0">
                <a:solidFill>
                  <a:srgbClr val="7030A0"/>
                </a:solidFill>
                <a:effectLst/>
                <a:latin typeface="Times New Roman"/>
                <a:ea typeface="Calibri"/>
              </a:rPr>
              <a:t>!</a:t>
            </a:r>
            <a:r>
              <a:rPr lang="ru-RU" sz="3600" dirty="0">
                <a:effectLst/>
                <a:latin typeface="Times New Roman"/>
                <a:ea typeface="Calibri"/>
              </a:rPr>
              <a:t/>
            </a:r>
            <a:br>
              <a:rPr lang="ru-RU" sz="3600" dirty="0">
                <a:effectLst/>
                <a:latin typeface="Times New Roman"/>
                <a:ea typeface="Calibri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7188"/>
            <a:ext cx="4489450" cy="336708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332656"/>
            <a:ext cx="4498975" cy="3391619"/>
          </a:xfrm>
        </p:spPr>
      </p:pic>
    </p:spTree>
    <p:extLst>
      <p:ext uri="{BB962C8B-B14F-4D97-AF65-F5344CB8AC3E}">
        <p14:creationId xmlns:p14="http://schemas.microsoft.com/office/powerpoint/2010/main" val="497437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61048"/>
            <a:ext cx="9143999" cy="2996952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Слова «спасибо», «извините»</a:t>
            </a:r>
            <a:br>
              <a:rPr lang="ru-RU" sz="4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Не стесняйся, говори,</a:t>
            </a:r>
            <a:br>
              <a:rPr lang="ru-RU" sz="4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Аню, Славу, Валю, Витю</a:t>
            </a:r>
            <a:br>
              <a:rPr lang="ru-RU" sz="4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Ты не ссорь, а помири!</a:t>
            </a:r>
            <a:r>
              <a:rPr lang="ru-RU" sz="3600" dirty="0">
                <a:effectLst/>
                <a:latin typeface="Times New Roman"/>
                <a:ea typeface="Calibri"/>
              </a:rPr>
              <a:t/>
            </a:r>
            <a:br>
              <a:rPr lang="ru-RU" sz="3600" dirty="0">
                <a:effectLst/>
                <a:latin typeface="Times New Roman"/>
                <a:ea typeface="Calibri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7" y="404664"/>
            <a:ext cx="4548489" cy="33123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4" y="376666"/>
            <a:ext cx="4463479" cy="3347609"/>
          </a:xfrm>
        </p:spPr>
      </p:pic>
    </p:spTree>
    <p:extLst>
      <p:ext uri="{BB962C8B-B14F-4D97-AF65-F5344CB8AC3E}">
        <p14:creationId xmlns:p14="http://schemas.microsoft.com/office/powerpoint/2010/main" val="3039930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0"/>
            <a:ext cx="3707904" cy="685800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Не дразнись, не зазнавайся,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В школе всем помочь старайся.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Зря не хмурься, будь смелей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И найдёшь себе друзей!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152"/>
            <a:ext cx="5646539" cy="6868152"/>
          </a:xfrm>
        </p:spPr>
      </p:pic>
    </p:spTree>
    <p:extLst>
      <p:ext uri="{BB962C8B-B14F-4D97-AF65-F5344CB8AC3E}">
        <p14:creationId xmlns:p14="http://schemas.microsoft.com/office/powerpoint/2010/main" val="211573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49080"/>
            <a:ext cx="9143999" cy="270892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« До встречи! До свидания!»</a:t>
            </a:r>
            <a:br>
              <a:rPr lang="ru-RU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Скажи всем на прощание,</a:t>
            </a:r>
            <a:br>
              <a:rPr lang="ru-RU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Завтра будем мы опять</a:t>
            </a:r>
            <a:br>
              <a:rPr lang="ru-RU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Улыбкой новый день встречать!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7" y="0"/>
            <a:ext cx="7200801" cy="4221088"/>
          </a:xfrm>
        </p:spPr>
      </p:pic>
    </p:spTree>
    <p:extLst>
      <p:ext uri="{BB962C8B-B14F-4D97-AF65-F5344CB8AC3E}">
        <p14:creationId xmlns:p14="http://schemas.microsoft.com/office/powerpoint/2010/main" val="699158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01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268760"/>
            <a:ext cx="63367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/>
                <a:ea typeface="Calibri"/>
              </a:rPr>
              <a:t>Утром рано просыпайся,</a:t>
            </a:r>
            <a:endParaRPr lang="ru-RU" sz="4000" b="1" dirty="0" smtClean="0">
              <a:effectLst/>
              <a:latin typeface="Times New Roman"/>
              <a:ea typeface="Calibri"/>
            </a:endParaRPr>
          </a:p>
          <a:p>
            <a:pPr algn="ctr"/>
            <a:r>
              <a:rPr lang="ru-RU" sz="4000" b="1" dirty="0">
                <a:latin typeface="Times New Roman"/>
                <a:ea typeface="Calibri"/>
              </a:rPr>
              <a:t>Хорошенько умывайся,</a:t>
            </a:r>
            <a:endParaRPr lang="ru-RU" sz="4000" b="1" dirty="0" smtClean="0">
              <a:effectLst/>
              <a:latin typeface="Times New Roman"/>
              <a:ea typeface="Calibri"/>
            </a:endParaRPr>
          </a:p>
          <a:p>
            <a:pPr algn="ctr"/>
            <a:r>
              <a:rPr lang="ru-RU" sz="4000" b="1" dirty="0">
                <a:latin typeface="Times New Roman"/>
                <a:ea typeface="Calibri"/>
              </a:rPr>
              <a:t>Чтобы в школе не зевать,</a:t>
            </a:r>
            <a:endParaRPr lang="ru-RU" sz="4000" b="1" dirty="0" smtClean="0">
              <a:effectLst/>
              <a:latin typeface="Times New Roman"/>
              <a:ea typeface="Calibri"/>
            </a:endParaRPr>
          </a:p>
          <a:p>
            <a:pPr algn="ctr"/>
            <a:r>
              <a:rPr lang="ru-RU" sz="4000" b="1" dirty="0">
                <a:latin typeface="Times New Roman"/>
                <a:ea typeface="Calibri"/>
              </a:rPr>
              <a:t>Носом в парту не клевать!</a:t>
            </a:r>
            <a:endParaRPr lang="ru-RU" sz="4000" b="1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750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4221088"/>
            <a:ext cx="9180512" cy="2636912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С вечера в портфель сложи</a:t>
            </a:r>
            <a:br>
              <a:rPr lang="ru-RU" sz="4000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Тетради, учебники, карандаши.</a:t>
            </a:r>
            <a:br>
              <a:rPr lang="ru-RU" sz="4000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Утром ещё раз проверь,—</a:t>
            </a:r>
            <a:br>
              <a:rPr lang="ru-RU" sz="4000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Готов к занятиям теперь!</a:t>
            </a:r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7"/>
            <a:ext cx="4644008" cy="428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15775"/>
            <a:ext cx="4498976" cy="42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70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05064"/>
            <a:ext cx="8352927" cy="2664296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Иди в школу по дорожке,</a:t>
            </a:r>
            <a:br>
              <a:rPr lang="ru-RU" sz="4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На крылечке вытри ножки!</a:t>
            </a:r>
            <a:br>
              <a:rPr lang="ru-RU" sz="4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А потом лишь заходи —</a:t>
            </a:r>
            <a:br>
              <a:rPr lang="ru-RU" sz="4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День учебный впереди!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2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4381946" cy="360764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4" y="116632"/>
            <a:ext cx="4319463" cy="3607643"/>
          </a:xfrm>
        </p:spPr>
      </p:pic>
    </p:spTree>
    <p:extLst>
      <p:ext uri="{BB962C8B-B14F-4D97-AF65-F5344CB8AC3E}">
        <p14:creationId xmlns:p14="http://schemas.microsoft.com/office/powerpoint/2010/main" val="3002560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536504" cy="612068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Входишь в класс со словом «здравствуй»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И здоровым будешь сам,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Чтоб чувствовать себя прекрасно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Желай здоровья по утрам!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3867843" cy="6120680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041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149080"/>
            <a:ext cx="7092279" cy="2708920"/>
          </a:xfrm>
        </p:spPr>
        <p:txBody>
          <a:bodyPr/>
          <a:lstStyle/>
          <a:p>
            <a:pPr algn="ctr"/>
            <a:r>
              <a:rPr lang="ru-RU" sz="3600" dirty="0">
                <a:effectLst/>
                <a:latin typeface="Times New Roman"/>
                <a:ea typeface="Calibri"/>
              </a:rPr>
              <a:t>На уроках не хихикай,</a:t>
            </a:r>
            <a:br>
              <a:rPr lang="ru-RU" sz="3600" dirty="0">
                <a:effectLst/>
                <a:latin typeface="Times New Roman"/>
                <a:ea typeface="Calibri"/>
              </a:rPr>
            </a:br>
            <a:r>
              <a:rPr lang="ru-RU" sz="3600" dirty="0">
                <a:effectLst/>
                <a:latin typeface="Times New Roman"/>
                <a:ea typeface="Calibri"/>
              </a:rPr>
              <a:t>Стол туда – сюда не двигай!</a:t>
            </a:r>
            <a:br>
              <a:rPr lang="ru-RU" sz="3600" dirty="0">
                <a:effectLst/>
                <a:latin typeface="Times New Roman"/>
                <a:ea typeface="Calibri"/>
              </a:rPr>
            </a:br>
            <a:r>
              <a:rPr lang="ru-RU" sz="3600" dirty="0">
                <a:effectLst/>
                <a:latin typeface="Times New Roman"/>
                <a:ea typeface="Calibri"/>
              </a:rPr>
              <a:t>Учитель спросит – надо встать,</a:t>
            </a:r>
            <a:br>
              <a:rPr lang="ru-RU" sz="3600" dirty="0">
                <a:effectLst/>
                <a:latin typeface="Times New Roman"/>
                <a:ea typeface="Calibri"/>
              </a:rPr>
            </a:br>
            <a:r>
              <a:rPr lang="ru-RU" sz="3600" dirty="0">
                <a:effectLst/>
                <a:latin typeface="Times New Roman"/>
                <a:ea typeface="Calibri"/>
              </a:rPr>
              <a:t>Когда он сесть позволит – сядь.</a:t>
            </a:r>
            <a:br>
              <a:rPr lang="ru-RU" sz="3600" dirty="0">
                <a:effectLst/>
                <a:latin typeface="Times New Roman"/>
                <a:ea typeface="Calibri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548680"/>
            <a:ext cx="4176464" cy="3456383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5200" b="1" dirty="0">
                <a:solidFill>
                  <a:schemeClr val="accent6"/>
                </a:solidFill>
                <a:latin typeface="Times New Roman"/>
                <a:ea typeface="Calibri"/>
              </a:rPr>
              <a:t>Для всех закон, а не желание –</a:t>
            </a:r>
          </a:p>
          <a:p>
            <a:pPr algn="ctr"/>
            <a:r>
              <a:rPr lang="ru-RU" sz="5200" b="1" dirty="0">
                <a:solidFill>
                  <a:schemeClr val="accent6"/>
                </a:solidFill>
                <a:latin typeface="Times New Roman"/>
                <a:ea typeface="Calibri"/>
              </a:rPr>
              <a:t>Приходим в класс без опоздания!</a:t>
            </a:r>
          </a:p>
          <a:p>
            <a:pPr algn="ctr"/>
            <a:r>
              <a:rPr lang="ru-RU" sz="5200" b="1" dirty="0">
                <a:solidFill>
                  <a:schemeClr val="accent6"/>
                </a:solidFill>
                <a:latin typeface="Times New Roman"/>
                <a:ea typeface="Calibri"/>
              </a:rPr>
              <a:t>Лишь только прозвенит звонок –</a:t>
            </a:r>
          </a:p>
          <a:p>
            <a:pPr algn="ctr"/>
            <a:r>
              <a:rPr lang="ru-RU" sz="5200" b="1" dirty="0">
                <a:solidFill>
                  <a:schemeClr val="accent6"/>
                </a:solidFill>
                <a:latin typeface="Times New Roman"/>
                <a:ea typeface="Calibri"/>
              </a:rPr>
              <a:t>Начинается урок!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963" y="116632"/>
            <a:ext cx="4501525" cy="3888432"/>
          </a:xfrm>
        </p:spPr>
      </p:pic>
    </p:spTree>
    <p:extLst>
      <p:ext uri="{BB962C8B-B14F-4D97-AF65-F5344CB8AC3E}">
        <p14:creationId xmlns:p14="http://schemas.microsoft.com/office/powerpoint/2010/main" val="233181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149080"/>
            <a:ext cx="7243207" cy="2592288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Парта – это не кровать,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И на ней нельзя лежать,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Мы должны не забывать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Спинку ровненько держать!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5256443" cy="3942333"/>
          </a:xfrm>
        </p:spPr>
      </p:pic>
    </p:spTree>
    <p:extLst>
      <p:ext uri="{BB962C8B-B14F-4D97-AF65-F5344CB8AC3E}">
        <p14:creationId xmlns:p14="http://schemas.microsoft.com/office/powerpoint/2010/main" val="1920480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372168"/>
            <a:ext cx="7452319" cy="2441208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На уроках будем мы</a:t>
            </a:r>
            <a:br>
              <a:rPr lang="ru-RU" sz="4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Старательны, внимательны!</a:t>
            </a:r>
            <a:br>
              <a:rPr lang="ru-RU" sz="4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По три раза повторять</a:t>
            </a:r>
            <a:br>
              <a:rPr lang="ru-RU" sz="4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Совсем не обязательно!</a:t>
            </a:r>
            <a:br>
              <a:rPr lang="ru-RU" sz="4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1" y="0"/>
            <a:ext cx="6012159" cy="4509120"/>
          </a:xfrm>
        </p:spPr>
      </p:pic>
    </p:spTree>
    <p:extLst>
      <p:ext uri="{BB962C8B-B14F-4D97-AF65-F5344CB8AC3E}">
        <p14:creationId xmlns:p14="http://schemas.microsoft.com/office/powerpoint/2010/main" val="1566102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7350711" cy="2485832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Ответить хочешь – не шуми,</a:t>
            </a:r>
            <a:br>
              <a:rPr lang="ru-RU" sz="4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А только руку подними.</a:t>
            </a:r>
            <a:br>
              <a:rPr lang="ru-RU" sz="4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Сначала подумай,</a:t>
            </a:r>
            <a:br>
              <a:rPr lang="ru-RU" sz="4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4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Потом отвечай!</a:t>
            </a:r>
            <a:r>
              <a:rPr lang="ru-RU" sz="3600" dirty="0">
                <a:effectLst/>
                <a:latin typeface="Times New Roman"/>
                <a:ea typeface="Calibri"/>
              </a:rPr>
              <a:t/>
            </a:r>
            <a:br>
              <a:rPr lang="ru-RU" sz="3600" dirty="0">
                <a:effectLst/>
                <a:latin typeface="Times New Roman"/>
                <a:ea typeface="Calibri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5488"/>
            <a:ext cx="6228184" cy="4442600"/>
          </a:xfrm>
        </p:spPr>
      </p:pic>
    </p:spTree>
    <p:extLst>
      <p:ext uri="{BB962C8B-B14F-4D97-AF65-F5344CB8AC3E}">
        <p14:creationId xmlns:p14="http://schemas.microsoft.com/office/powerpoint/2010/main" val="1824518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110</TotalTime>
  <Words>161</Words>
  <Application>Microsoft Office PowerPoint</Application>
  <PresentationFormat>Экран (4:3)</PresentationFormat>
  <Paragraphs>45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ПРАВИЛА ПОВЕДЕНИЯ В ШКОЛЕ</vt:lpstr>
      <vt:lpstr>Презентация PowerPoint</vt:lpstr>
      <vt:lpstr>С вечера в портфель сложи Тетради, учебники, карандаши. Утром ещё раз проверь,— Готов к занятиям теперь!</vt:lpstr>
      <vt:lpstr>Иди в школу по дорожке, На крылечке вытри ножки! А потом лишь заходи — День учебный впереди! </vt:lpstr>
      <vt:lpstr>Входишь в класс со словом «здравствуй» И здоровым будешь сам, Чтоб чувствовать себя прекрасно Желай здоровья по утрам!</vt:lpstr>
      <vt:lpstr>На уроках не хихикай, Стол туда – сюда не двигай! Учитель спросит – надо встать, Когда он сесть позволит – сядь. </vt:lpstr>
      <vt:lpstr>Парта – это не кровать, И на ней нельзя лежать, Мы должны не забывать Спинку ровненько держать!</vt:lpstr>
      <vt:lpstr>На уроках будем мы Старательны, внимательны! По три раза повторять Совсем не обязательно! </vt:lpstr>
      <vt:lpstr>Ответить хочешь – не шуми, А только руку подними. Сначала подумай, Потом отвечай! </vt:lpstr>
      <vt:lpstr>Не бойся ошибиться – Ведь ты пришёл учиться, Не унывай, не мучайся – Ведь на ошибках учатся! </vt:lpstr>
      <vt:lpstr>Звонит звонок на перемену, Чтоб отдохнул ты непременно, Ждёт тебя другой урок – Будь готов к нему, дружок!</vt:lpstr>
      <vt:lpstr>В коридоре мы должны Держаться правой стороны, К тому же, я считаю лично, Кричать в школе неприлично! </vt:lpstr>
      <vt:lpstr>По школе ты ходи спокойно, По классу тоже не беги, Всегда веди себя достойно, Своё здоровье береги! </vt:lpstr>
      <vt:lpstr> Кушать в классе на салфетке Аккуратно нужно, детки! За собою убирать, Руки мыть и вытирать! </vt:lpstr>
      <vt:lpstr>Следит каждый за вещами Сам без бабушки и мамы. Неприятны растеряхи, Неумейки и неряхи! </vt:lpstr>
      <vt:lpstr>Слова «спасибо», «извините» Не стесняйся, говори, Аню, Славу, Валю, Витю Ты не ссорь, а помири! </vt:lpstr>
      <vt:lpstr>Не дразнись, не зазнавайся, В школе всем помочь старайся. Зря не хмурься, будь смелей И найдёшь себе друзей! </vt:lpstr>
      <vt:lpstr>« До встречи! До свидания!» Скажи всем на прощание, Завтра будем мы опять Улыбкой новый день встречать!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В ШКОЛЕ</dc:title>
  <dc:creator>Алёнка</dc:creator>
  <cp:lastModifiedBy>Алёнка</cp:lastModifiedBy>
  <cp:revision>11</cp:revision>
  <cp:lastPrinted>2011-11-04T14:50:42Z</cp:lastPrinted>
  <dcterms:created xsi:type="dcterms:W3CDTF">2011-11-04T10:54:34Z</dcterms:created>
  <dcterms:modified xsi:type="dcterms:W3CDTF">2013-09-08T12:39:17Z</dcterms:modified>
</cp:coreProperties>
</file>