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NKI" initials="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B0C86-DCAE-4D4C-86F1-E77BFB3AF6A3}" type="datetimeFigureOut">
              <a:rPr lang="ru-RU" smtClean="0"/>
              <a:pPr/>
              <a:t>26.12.2010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E0017-C138-45D1-A0A3-1160C93BA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E0017-C138-45D1-A0A3-1160C93BAFC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91D7-BA25-4C6A-BF02-F9D455687DE9}" type="datetimeFigureOut">
              <a:rPr lang="ru-RU" smtClean="0"/>
              <a:pPr/>
              <a:t>26.12.2010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4DBFA-E55A-43C7-8109-CB367CE84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91D7-BA25-4C6A-BF02-F9D455687DE9}" type="datetimeFigureOut">
              <a:rPr lang="ru-RU" smtClean="0"/>
              <a:pPr/>
              <a:t>26.12.2010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4DBFA-E55A-43C7-8109-CB367CE84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91D7-BA25-4C6A-BF02-F9D455687DE9}" type="datetimeFigureOut">
              <a:rPr lang="ru-RU" smtClean="0"/>
              <a:pPr/>
              <a:t>26.12.2010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4DBFA-E55A-43C7-8109-CB367CE84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91D7-BA25-4C6A-BF02-F9D455687DE9}" type="datetimeFigureOut">
              <a:rPr lang="ru-RU" smtClean="0"/>
              <a:pPr/>
              <a:t>26.12.2010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4DBFA-E55A-43C7-8109-CB367CE84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91D7-BA25-4C6A-BF02-F9D455687DE9}" type="datetimeFigureOut">
              <a:rPr lang="ru-RU" smtClean="0"/>
              <a:pPr/>
              <a:t>26.12.2010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4DBFA-E55A-43C7-8109-CB367CE84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91D7-BA25-4C6A-BF02-F9D455687DE9}" type="datetimeFigureOut">
              <a:rPr lang="ru-RU" smtClean="0"/>
              <a:pPr/>
              <a:t>26.12.2010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4DBFA-E55A-43C7-8109-CB367CE84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91D7-BA25-4C6A-BF02-F9D455687DE9}" type="datetimeFigureOut">
              <a:rPr lang="ru-RU" smtClean="0"/>
              <a:pPr/>
              <a:t>26.12.2010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4DBFA-E55A-43C7-8109-CB367CE84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91D7-BA25-4C6A-BF02-F9D455687DE9}" type="datetimeFigureOut">
              <a:rPr lang="ru-RU" smtClean="0"/>
              <a:pPr/>
              <a:t>26.12.2010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4DBFA-E55A-43C7-8109-CB367CE84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91D7-BA25-4C6A-BF02-F9D455687DE9}" type="datetimeFigureOut">
              <a:rPr lang="ru-RU" smtClean="0"/>
              <a:pPr/>
              <a:t>26.12.2010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4DBFA-E55A-43C7-8109-CB367CE84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91D7-BA25-4C6A-BF02-F9D455687DE9}" type="datetimeFigureOut">
              <a:rPr lang="ru-RU" smtClean="0"/>
              <a:pPr/>
              <a:t>26.12.2010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4DBFA-E55A-43C7-8109-CB367CE84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E91D7-BA25-4C6A-BF02-F9D455687DE9}" type="datetimeFigureOut">
              <a:rPr lang="ru-RU" smtClean="0"/>
              <a:pPr/>
              <a:t>26.12.2010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4DBFA-E55A-43C7-8109-CB367CE846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3DE91D7-BA25-4C6A-BF02-F9D455687DE9}" type="datetimeFigureOut">
              <a:rPr lang="ru-RU" smtClean="0"/>
              <a:pPr/>
              <a:t>26.12.2010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F4DBFA-E55A-43C7-8109-CB367CE84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История Нового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52991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Как к нам пришёл праздник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Новый год в Древнем Риме</a:t>
            </a:r>
            <a:endParaRPr lang="ru-RU" dirty="0"/>
          </a:p>
        </p:txBody>
      </p:sp>
      <p:pic>
        <p:nvPicPr>
          <p:cNvPr id="9" name="Содержимое 8" descr="янус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248584" y="930275"/>
            <a:ext cx="3652806" cy="4724400"/>
          </a:xfrm>
        </p:spPr>
      </p:pic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5500694" y="1928802"/>
            <a:ext cx="2971800" cy="3409958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В Древнем Риме Новый год праздновали в начале марта до  тех пор, пока Юлий Цезарь не ввел новый календарь (сейчас его называют юлианским). С тех пор Новый год стали считать с 1 января. 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Своё название январь получил в честь римского бога Януса.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85818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Новый год в 15 веке.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Указ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П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етра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:</a:t>
            </a:r>
          </a:p>
          <a:p>
            <a:endParaRPr lang="ru-RU" sz="2400" dirty="0" smtClean="0"/>
          </a:p>
          <a:p>
            <a:pPr algn="just"/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sz="2400" i="1" u="sng" dirty="0" smtClean="0">
                <a:solidFill>
                  <a:schemeClr val="accent3">
                    <a:lumMod val="75000"/>
                  </a:schemeClr>
                </a:solidFill>
              </a:rPr>
              <a:t>Поелику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</a:rPr>
              <a:t> в России считают Новый год по-разному, </a:t>
            </a:r>
            <a:r>
              <a:rPr lang="ru-RU" sz="2400" i="1" u="sng" dirty="0" smtClean="0">
                <a:solidFill>
                  <a:schemeClr val="accent3">
                    <a:lumMod val="75000"/>
                  </a:schemeClr>
                </a:solidFill>
              </a:rPr>
              <a:t>с сего числа 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</a:rPr>
              <a:t>перестать дурить  головы людям и считать Новый год</a:t>
            </a:r>
          </a:p>
          <a:p>
            <a:pPr algn="just"/>
            <a:r>
              <a:rPr lang="ru-RU" sz="2400" i="1" dirty="0">
                <a:solidFill>
                  <a:schemeClr val="accent3">
                    <a:lumMod val="75000"/>
                  </a:schemeClr>
                </a:solidFill>
              </a:rPr>
              <a:t>с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</a:rPr>
              <a:t> первого января.</a:t>
            </a:r>
          </a:p>
          <a:p>
            <a:pPr algn="just"/>
            <a:endParaRPr lang="ru-RU" sz="24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</a:rPr>
              <a:t>А в честь доброго начинания и веселия поздравить друг друга с Новым годом, желая в делах благополучия и в семье </a:t>
            </a:r>
            <a:r>
              <a:rPr lang="ru-RU" sz="2400" i="1" u="sng" dirty="0" smtClean="0">
                <a:solidFill>
                  <a:schemeClr val="accent3">
                    <a:lumMod val="75000"/>
                  </a:schemeClr>
                </a:solidFill>
              </a:rPr>
              <a:t>благоденствия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</a:rPr>
              <a:t>В честь Нового года </a:t>
            </a:r>
            <a:r>
              <a:rPr lang="ru-RU" sz="2400" i="1" u="sng" dirty="0" smtClean="0">
                <a:solidFill>
                  <a:schemeClr val="accent3">
                    <a:lumMod val="75000"/>
                  </a:schemeClr>
                </a:solidFill>
              </a:rPr>
              <a:t>учинять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</a:rPr>
              <a:t> украшения из елей, детей забавлять, на санках катать с гор. А взрослым людям пьянства и мордобоя не </a:t>
            </a:r>
            <a:r>
              <a:rPr lang="ru-RU" sz="2400" i="1" u="sng" dirty="0" smtClean="0">
                <a:solidFill>
                  <a:schemeClr val="accent3">
                    <a:lumMod val="75000"/>
                  </a:schemeClr>
                </a:solidFill>
              </a:rPr>
              <a:t>учинять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</a:rPr>
              <a:t> - на то других дней хватает 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14950"/>
            <a:ext cx="8229600" cy="848666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Традиции украшения ёлки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Рисунок 4" descr="ёлка 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102" b="16102"/>
          <a:stretch>
            <a:fillRect/>
          </a:stretch>
        </p:blipFill>
        <p:spPr>
          <a:xfrm>
            <a:off x="357158" y="428604"/>
            <a:ext cx="5925312" cy="442915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388" y="500042"/>
            <a:ext cx="2240280" cy="4211480"/>
          </a:xfrm>
        </p:spPr>
        <p:txBody>
          <a:bodyPr/>
          <a:lstStyle/>
          <a:p>
            <a:r>
              <a:rPr lang="ru-RU" sz="1600" b="1" dirty="0" smtClean="0"/>
              <a:t>Во Франции обычай украшать ёлку появился в 1600 году. Тогда жители небольшой провинции Эльзас установили на площади ёлку и украсили её бумажными цветами Получилась цветущая ёлка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857232"/>
            <a:ext cx="2408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Ёлочные игрушки.</a:t>
            </a:r>
          </a:p>
          <a:p>
            <a:endParaRPr lang="ru-RU" dirty="0"/>
          </a:p>
        </p:txBody>
      </p:sp>
      <p:pic>
        <p:nvPicPr>
          <p:cNvPr id="3" name="Рисунок 2" descr="ёлочные игруш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28"/>
            <a:ext cx="8429683" cy="62151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43306" y="2643182"/>
            <a:ext cx="5033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Печёный картофель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 advClick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4"/>
            <a:ext cx="757242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Как зовут Деда разных странах?</a:t>
            </a:r>
          </a:p>
          <a:p>
            <a:endParaRPr lang="ru-RU" dirty="0" smtClean="0"/>
          </a:p>
          <a:p>
            <a:r>
              <a:rPr lang="ru-RU" b="1" i="1" dirty="0" smtClean="0"/>
              <a:t>На Руси </a:t>
            </a:r>
            <a:r>
              <a:rPr lang="ru-RU" b="1" i="1" dirty="0" smtClean="0">
                <a:solidFill>
                  <a:srgbClr val="FF0000"/>
                </a:solidFill>
              </a:rPr>
              <a:t>Мороз Красный нос</a:t>
            </a:r>
            <a:r>
              <a:rPr lang="ru-RU" b="1" i="1" dirty="0" smtClean="0"/>
              <a:t>, Мороз – воевода – это Святитель Николай, Николай – Чудотворец.</a:t>
            </a:r>
          </a:p>
          <a:p>
            <a:endParaRPr lang="ru-RU" b="1" i="1" dirty="0" smtClean="0"/>
          </a:p>
          <a:p>
            <a:r>
              <a:rPr lang="ru-RU" b="1" i="1" dirty="0" smtClean="0"/>
              <a:t>В США, странах Западной Европы его зовут </a:t>
            </a:r>
            <a:r>
              <a:rPr lang="ru-RU" b="1" i="1" dirty="0" smtClean="0">
                <a:solidFill>
                  <a:srgbClr val="FF0000"/>
                </a:solidFill>
              </a:rPr>
              <a:t>Санта – Клаус.</a:t>
            </a:r>
          </a:p>
          <a:p>
            <a:r>
              <a:rPr lang="ru-RU" b="1" i="1" dirty="0" smtClean="0"/>
              <a:t>В Финляндии новогоднего деда зовут </a:t>
            </a:r>
            <a:r>
              <a:rPr lang="ru-RU" b="1" i="1" dirty="0" err="1" smtClean="0">
                <a:solidFill>
                  <a:srgbClr val="FF0000"/>
                </a:solidFill>
              </a:rPr>
              <a:t>Йоулупукки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b="1" i="1" dirty="0" smtClean="0"/>
              <a:t>В Эстонии – </a:t>
            </a:r>
            <a:r>
              <a:rPr lang="ru-RU" b="1" i="1" dirty="0" err="1" smtClean="0">
                <a:solidFill>
                  <a:srgbClr val="FF0000"/>
                </a:solidFill>
              </a:rPr>
              <a:t>Йыулувана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</a:p>
          <a:p>
            <a:endParaRPr lang="ru-RU" b="1" i="1" dirty="0" smtClean="0"/>
          </a:p>
          <a:p>
            <a:r>
              <a:rPr lang="ru-RU" b="1" i="1" dirty="0" smtClean="0"/>
              <a:t>В Швеции – </a:t>
            </a:r>
            <a:r>
              <a:rPr lang="ru-RU" b="1" i="1" dirty="0" err="1" smtClean="0">
                <a:solidFill>
                  <a:srgbClr val="FF0000"/>
                </a:solidFill>
              </a:rPr>
              <a:t>Юлтомтен</a:t>
            </a:r>
            <a:r>
              <a:rPr lang="ru-RU" b="1" i="1" dirty="0" smtClean="0"/>
              <a:t>. Они ходят по домам и оставляют подарки на подоконнике.</a:t>
            </a:r>
          </a:p>
          <a:p>
            <a:r>
              <a:rPr lang="ru-RU" b="1" i="1" dirty="0" smtClean="0"/>
              <a:t>Во </a:t>
            </a:r>
            <a:r>
              <a:rPr lang="ru-RU" b="1" i="1" dirty="0" err="1" smtClean="0"/>
              <a:t>франции</a:t>
            </a:r>
            <a:r>
              <a:rPr lang="ru-RU" b="1" i="1" dirty="0" smtClean="0"/>
              <a:t> два Деда Мороза. Один – </a:t>
            </a:r>
            <a:r>
              <a:rPr lang="ru-RU" b="1" i="1" dirty="0" smtClean="0">
                <a:solidFill>
                  <a:srgbClr val="FF0000"/>
                </a:solidFill>
              </a:rPr>
              <a:t>Пэр – </a:t>
            </a:r>
            <a:r>
              <a:rPr lang="ru-RU" b="1" i="1" dirty="0" err="1" smtClean="0">
                <a:solidFill>
                  <a:srgbClr val="FF0000"/>
                </a:solidFill>
              </a:rPr>
              <a:t>Ноэль</a:t>
            </a:r>
            <a:r>
              <a:rPr lang="ru-RU" b="1" i="1" dirty="0" smtClean="0"/>
              <a:t>. Другой – </a:t>
            </a:r>
            <a:r>
              <a:rPr lang="ru-RU" b="1" i="1" dirty="0" smtClean="0">
                <a:solidFill>
                  <a:srgbClr val="FF0000"/>
                </a:solidFill>
              </a:rPr>
              <a:t>Шаланд</a:t>
            </a:r>
            <a:r>
              <a:rPr lang="ru-RU" b="1" i="1" dirty="0" smtClean="0"/>
              <a:t>.</a:t>
            </a:r>
          </a:p>
          <a:p>
            <a:endParaRPr lang="ru-RU" b="1" i="1" dirty="0" smtClean="0"/>
          </a:p>
          <a:p>
            <a:r>
              <a:rPr lang="ru-RU" b="1" i="1" dirty="0" smtClean="0"/>
              <a:t>В Италии подарки детям </a:t>
            </a:r>
            <a:r>
              <a:rPr lang="ru-RU" b="1" i="1" dirty="0" err="1" smtClean="0"/>
              <a:t>приности</a:t>
            </a:r>
            <a:r>
              <a:rPr lang="ru-RU" b="1" i="1" dirty="0" smtClean="0"/>
              <a:t> фея </a:t>
            </a:r>
            <a:r>
              <a:rPr lang="ru-RU" b="1" i="1" dirty="0" err="1" smtClean="0">
                <a:solidFill>
                  <a:srgbClr val="FF0000"/>
                </a:solidFill>
              </a:rPr>
              <a:t>Бефана</a:t>
            </a:r>
            <a:r>
              <a:rPr lang="ru-RU" b="1" i="1" dirty="0" err="1" smtClean="0"/>
              <a:t>.В</a:t>
            </a:r>
            <a:r>
              <a:rPr lang="ru-RU" b="1" i="1" dirty="0" smtClean="0"/>
              <a:t> Румынии – </a:t>
            </a:r>
            <a:r>
              <a:rPr lang="ru-RU" b="1" i="1" dirty="0" err="1" smtClean="0">
                <a:solidFill>
                  <a:srgbClr val="FF0000"/>
                </a:solidFill>
              </a:rPr>
              <a:t>Мош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Джерилэ</a:t>
            </a:r>
            <a:r>
              <a:rPr lang="ru-RU" b="1" i="1" dirty="0" smtClean="0"/>
              <a:t>.</a:t>
            </a:r>
          </a:p>
          <a:p>
            <a:r>
              <a:rPr lang="ru-RU" b="1" i="1" dirty="0" smtClean="0"/>
              <a:t>В </a:t>
            </a:r>
            <a:r>
              <a:rPr lang="ru-RU" b="1" i="1" dirty="0" err="1" smtClean="0"/>
              <a:t>Убекистане</a:t>
            </a:r>
            <a:r>
              <a:rPr lang="ru-RU" b="1" i="1" dirty="0" smtClean="0"/>
              <a:t> – </a:t>
            </a:r>
            <a:r>
              <a:rPr lang="ru-RU" b="1" i="1" dirty="0" err="1" smtClean="0">
                <a:solidFill>
                  <a:srgbClr val="FF0000"/>
                </a:solidFill>
              </a:rPr>
              <a:t>Кербобо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b="1" i="1" dirty="0" smtClean="0"/>
              <a:t>В мусульманские страны в начале мая приходит с подарками старичок </a:t>
            </a:r>
            <a:r>
              <a:rPr lang="ru-RU" b="1" i="1" dirty="0" err="1" smtClean="0">
                <a:solidFill>
                  <a:srgbClr val="FF0000"/>
                </a:solidFill>
              </a:rPr>
              <a:t>Хызыр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Ильяс</a:t>
            </a:r>
            <a:r>
              <a:rPr lang="ru-RU" b="1" i="1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00702"/>
            <a:ext cx="8183880" cy="857256"/>
          </a:xfrm>
        </p:spPr>
        <p:txBody>
          <a:bodyPr/>
          <a:lstStyle/>
          <a:p>
            <a:r>
              <a:rPr lang="ru-RU" dirty="0" smtClean="0"/>
              <a:t>Главный герой праздника.</a:t>
            </a:r>
            <a:endParaRPr lang="ru-RU" dirty="0"/>
          </a:p>
        </p:txBody>
      </p:sp>
      <p:pic>
        <p:nvPicPr>
          <p:cNvPr id="5" name="Содержимое 4" descr="дед мороз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428604"/>
            <a:ext cx="4303744" cy="4929222"/>
          </a:xfrm>
        </p:spPr>
      </p:pic>
      <p:pic>
        <p:nvPicPr>
          <p:cNvPr id="7" name="Содержимое 6" descr="санта клаус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56150" y="428604"/>
            <a:ext cx="3930650" cy="492922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93</TotalTime>
  <Words>300</Words>
  <Application>Microsoft Office PowerPoint</Application>
  <PresentationFormat>Экран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История Нового года</vt:lpstr>
      <vt:lpstr>Новый год в Древнем Риме</vt:lpstr>
      <vt:lpstr>Слайд 3</vt:lpstr>
      <vt:lpstr>Традиции украшения ёлки</vt:lpstr>
      <vt:lpstr>Слайд 5</vt:lpstr>
      <vt:lpstr>Слайд 6</vt:lpstr>
      <vt:lpstr>Главный герой праздника.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Нового года</dc:title>
  <dc:creator>PINKI</dc:creator>
  <cp:lastModifiedBy>PINKI</cp:lastModifiedBy>
  <cp:revision>10</cp:revision>
  <dcterms:created xsi:type="dcterms:W3CDTF">2010-12-26T16:33:54Z</dcterms:created>
  <dcterms:modified xsi:type="dcterms:W3CDTF">2010-12-26T18:09:46Z</dcterms:modified>
</cp:coreProperties>
</file>