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263" r:id="rId4"/>
    <p:sldId id="257" r:id="rId5"/>
    <p:sldId id="28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3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14A"/>
    <a:srgbClr val="FF7171"/>
    <a:srgbClr val="AA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18D4B-CB0A-461F-A4DB-0DD3D11C33CC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9463A-4732-49EF-AC62-1720751F8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4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9463A-4732-49EF-AC62-1720751F869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9463A-4732-49EF-AC62-1720751F869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9463A-4732-49EF-AC62-1720751F869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18FA-9A91-4AE8-B5C3-C5056E938D6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17C6-4376-447D-8A1E-BF28C391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18FA-9A91-4AE8-B5C3-C5056E938D6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17C6-4376-447D-8A1E-BF28C391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18FA-9A91-4AE8-B5C3-C5056E938D6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17C6-4376-447D-8A1E-BF28C391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18FA-9A91-4AE8-B5C3-C5056E938D6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17C6-4376-447D-8A1E-BF28C391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18FA-9A91-4AE8-B5C3-C5056E938D6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17C6-4376-447D-8A1E-BF28C391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18FA-9A91-4AE8-B5C3-C5056E938D6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17C6-4376-447D-8A1E-BF28C391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18FA-9A91-4AE8-B5C3-C5056E938D6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17C6-4376-447D-8A1E-BF28C391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18FA-9A91-4AE8-B5C3-C5056E938D6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17C6-4376-447D-8A1E-BF28C391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18FA-9A91-4AE8-B5C3-C5056E938D6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17C6-4376-447D-8A1E-BF28C391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18FA-9A91-4AE8-B5C3-C5056E938D6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17C6-4376-447D-8A1E-BF28C391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18FA-9A91-4AE8-B5C3-C5056E938D6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17C6-4376-447D-8A1E-BF28C391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018FA-9A91-4AE8-B5C3-C5056E938D6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17C6-4376-447D-8A1E-BF28C391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17.xml"/><Relationship Id="rId12" Type="http://schemas.openxmlformats.org/officeDocument/2006/relationships/slide" Target="slide1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3" Type="http://schemas.openxmlformats.org/officeDocument/2006/relationships/slide" Target="slide15.xml"/><Relationship Id="rId7" Type="http://schemas.openxmlformats.org/officeDocument/2006/relationships/slide" Target="slide6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16.xml"/><Relationship Id="rId9" Type="http://schemas.openxmlformats.org/officeDocument/2006/relationships/slide" Target="slide17.xml"/><Relationship Id="rId1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3" Type="http://schemas.openxmlformats.org/officeDocument/2006/relationships/slide" Target="slide15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1.xml"/><Relationship Id="rId2" Type="http://schemas.openxmlformats.org/officeDocument/2006/relationships/slide" Target="slide10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17.xml"/><Relationship Id="rId5" Type="http://schemas.openxmlformats.org/officeDocument/2006/relationships/slide" Target="slide12.xml"/><Relationship Id="rId1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6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rcRect r="2500"/>
          <a:stretch>
            <a:fillRect/>
          </a:stretch>
        </p:blipFill>
        <p:spPr>
          <a:xfrm>
            <a:off x="191488" y="3133229"/>
            <a:ext cx="4309074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3116"/>
            <a:ext cx="6400800" cy="1000132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Михина</a:t>
            </a:r>
            <a:r>
              <a:rPr lang="ru-RU" sz="2000" dirty="0" smtClean="0">
                <a:solidFill>
                  <a:srgbClr val="002060"/>
                </a:solidFill>
              </a:rPr>
              <a:t> Н. Б. учитель начальных классов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МБОУ гимназии №1 г. Липецка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85728"/>
            <a:ext cx="68772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Старину мы помним,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старину мы чтим!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607246"/>
            <a:ext cx="4484909" cy="302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026" y="5680304"/>
            <a:ext cx="1785950" cy="112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FFFF00"/>
                </a:solidFill>
              </a:rPr>
              <a:t>7. Что в  </a:t>
            </a:r>
            <a:r>
              <a:rPr lang="ru-RU" sz="3500" b="1" dirty="0" err="1" smtClean="0">
                <a:solidFill>
                  <a:srgbClr val="FFFF00"/>
                </a:solidFill>
              </a:rPr>
              <a:t>Древей</a:t>
            </a:r>
            <a:r>
              <a:rPr lang="ru-RU" sz="3500" b="1" dirty="0" smtClean="0">
                <a:solidFill>
                  <a:srgbClr val="FFFF00"/>
                </a:solidFill>
              </a:rPr>
              <a:t> Руси называли «кашей»?</a:t>
            </a:r>
            <a:endParaRPr lang="ru-RU" sz="35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928934"/>
            <a:ext cx="45005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Свадебный 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пир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2369" t="34073" r="69195" b="39778"/>
          <a:stretch>
            <a:fillRect/>
          </a:stretch>
        </p:blipFill>
        <p:spPr bwMode="auto">
          <a:xfrm>
            <a:off x="642910" y="1714488"/>
            <a:ext cx="358488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Группа 9"/>
          <p:cNvGrpSpPr/>
          <p:nvPr/>
        </p:nvGrpSpPr>
        <p:grpSpPr>
          <a:xfrm>
            <a:off x="3214678" y="1857364"/>
            <a:ext cx="1000132" cy="928694"/>
            <a:chOff x="6715140" y="1714488"/>
            <a:chExt cx="1214446" cy="1143008"/>
          </a:xfrm>
        </p:grpSpPr>
        <p:sp>
          <p:nvSpPr>
            <p:cNvPr id="11" name="Овал 10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E331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</a:rPr>
              <a:t>8.Как называется последний день Масленицы?</a:t>
            </a:r>
            <a:endParaRPr lang="ru-RU" sz="35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928934"/>
            <a:ext cx="40302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Прощеное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воскресенье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35545" t="68146" r="33649" b="7290"/>
          <a:stretch>
            <a:fillRect/>
          </a:stretch>
        </p:blipFill>
        <p:spPr bwMode="auto">
          <a:xfrm>
            <a:off x="571472" y="1643050"/>
            <a:ext cx="4134187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Группа 9"/>
          <p:cNvGrpSpPr/>
          <p:nvPr/>
        </p:nvGrpSpPr>
        <p:grpSpPr>
          <a:xfrm>
            <a:off x="3500430" y="1785926"/>
            <a:ext cx="1000132" cy="928694"/>
            <a:chOff x="6715140" y="1714488"/>
            <a:chExt cx="1214446" cy="1143008"/>
          </a:xfrm>
        </p:grpSpPr>
        <p:sp>
          <p:nvSpPr>
            <p:cNvPr id="11" name="Овал 10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48504" y="2603303"/>
          <a:ext cx="4060756" cy="2894407"/>
        </p:xfrm>
        <a:graphic>
          <a:graphicData uri="http://schemas.openxmlformats.org/drawingml/2006/table">
            <a:tbl>
              <a:tblPr/>
              <a:tblGrid>
                <a:gridCol w="4060756"/>
              </a:tblGrid>
              <a:tr h="28944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400" dirty="0">
                        <a:latin typeface="Arial"/>
                        <a:ea typeface="Times New Roman"/>
                      </a:endParaRPr>
                    </a:p>
                  </a:txBody>
                  <a:tcPr marL="2017678" marR="20176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1" y="2928934"/>
            <a:ext cx="4571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Рождество Христово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34883" t="34108" r="36047" b="42544"/>
          <a:stretch>
            <a:fillRect/>
          </a:stretch>
        </p:blipFill>
        <p:spPr bwMode="auto">
          <a:xfrm>
            <a:off x="571472" y="1785926"/>
            <a:ext cx="398862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28992" y="1928802"/>
            <a:ext cx="1000132" cy="928694"/>
            <a:chOff x="6715140" y="1714488"/>
            <a:chExt cx="1214446" cy="1143008"/>
          </a:xfrm>
        </p:grpSpPr>
        <p:sp>
          <p:nvSpPr>
            <p:cNvPr id="15" name="Овал 14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E331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428604"/>
            <a:ext cx="8286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FFFF00"/>
                </a:solidFill>
              </a:rPr>
              <a:t>9. Какой праздник в Европе отмечают до Нового года, а в России- после?</a:t>
            </a:r>
            <a:endParaRPr lang="ru-RU" sz="35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FFFF00"/>
                </a:solidFill>
              </a:rPr>
              <a:t>10. Какой народный праздник в старину считался девичьим?</a:t>
            </a:r>
            <a:endParaRPr lang="ru-RU" sz="35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928934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Красная Горка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69905" t="67354" r="1659" b="8082"/>
          <a:stretch>
            <a:fillRect/>
          </a:stretch>
        </p:blipFill>
        <p:spPr bwMode="auto">
          <a:xfrm>
            <a:off x="500034" y="1714488"/>
            <a:ext cx="3929090" cy="4982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Овал 9"/>
          <p:cNvSpPr/>
          <p:nvPr/>
        </p:nvSpPr>
        <p:spPr>
          <a:xfrm>
            <a:off x="3214678" y="1928802"/>
            <a:ext cx="1071570" cy="928694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A3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7030A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143240" y="1857364"/>
            <a:ext cx="1143008" cy="1071570"/>
            <a:chOff x="6715140" y="1714488"/>
            <a:chExt cx="1214446" cy="1143008"/>
          </a:xfrm>
        </p:grpSpPr>
        <p:sp>
          <p:nvSpPr>
            <p:cNvPr id="12" name="Овал 11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FFFF00"/>
                </a:solidFill>
              </a:rPr>
              <a:t>11. На какой праздник красят яйца и пекут куличи?</a:t>
            </a:r>
            <a:endParaRPr lang="ru-RU" sz="35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928934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Пасху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2325" t="67600" r="68605" b="8256"/>
          <a:stretch>
            <a:fillRect/>
          </a:stretch>
        </p:blipFill>
        <p:spPr bwMode="auto">
          <a:xfrm>
            <a:off x="357158" y="1643050"/>
            <a:ext cx="4032790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Группа 9"/>
          <p:cNvGrpSpPr/>
          <p:nvPr/>
        </p:nvGrpSpPr>
        <p:grpSpPr>
          <a:xfrm>
            <a:off x="3214678" y="1857364"/>
            <a:ext cx="1000132" cy="928694"/>
            <a:chOff x="6715140" y="1714488"/>
            <a:chExt cx="1214446" cy="1143008"/>
          </a:xfrm>
        </p:grpSpPr>
        <p:sp>
          <p:nvSpPr>
            <p:cNvPr id="11" name="Овал 10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E331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FFFF00"/>
                </a:solidFill>
              </a:rPr>
              <a:t>12. Какая известная русская игрушка недавно «отпраздновала» сто лет?</a:t>
            </a:r>
            <a:endParaRPr lang="ru-RU" sz="35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928934"/>
            <a:ext cx="3374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Матрёшка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l="34360" t="34544" r="34834" b="41683"/>
          <a:stretch>
            <a:fillRect/>
          </a:stretch>
        </p:blipFill>
        <p:spPr bwMode="auto">
          <a:xfrm>
            <a:off x="142844" y="1643050"/>
            <a:ext cx="4499495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3428992" y="2000240"/>
            <a:ext cx="642942" cy="642942"/>
            <a:chOff x="6715140" y="1714488"/>
            <a:chExt cx="1214446" cy="1143008"/>
          </a:xfrm>
        </p:grpSpPr>
        <p:sp>
          <p:nvSpPr>
            <p:cNvPr id="8" name="Овал 7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58016" y="2285992"/>
              <a:ext cx="96532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1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Деревенские</a:t>
              </a:r>
            </a:p>
            <a:p>
              <a:pPr algn="ctr"/>
              <a:r>
                <a:rPr lang="ru-RU" sz="1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посиделки</a:t>
              </a:r>
              <a:endParaRPr lang="ru-RU" sz="1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14678" y="1714488"/>
            <a:ext cx="1143008" cy="1071570"/>
            <a:chOff x="6715139" y="1714488"/>
            <a:chExt cx="1214446" cy="1143008"/>
          </a:xfrm>
        </p:grpSpPr>
        <p:sp>
          <p:nvSpPr>
            <p:cNvPr id="18" name="Овал 17"/>
            <p:cNvSpPr/>
            <p:nvPr/>
          </p:nvSpPr>
          <p:spPr>
            <a:xfrm>
              <a:off x="6715139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801884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0" name="Скругленный прямоугольник 19">
            <a:hlinkClick r:id="rId5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FFFF00"/>
                </a:solidFill>
              </a:rPr>
              <a:t>13. В какой православный  праздник святят воду и купаются в проруби?</a:t>
            </a:r>
            <a:endParaRPr lang="ru-RU" sz="35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9" y="2928934"/>
            <a:ext cx="4357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Крещение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7442" t="34109" r="2325" b="41746"/>
          <a:stretch>
            <a:fillRect/>
          </a:stretch>
        </p:blipFill>
        <p:spPr bwMode="auto">
          <a:xfrm>
            <a:off x="500033" y="1714488"/>
            <a:ext cx="4014355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Группа 9"/>
          <p:cNvGrpSpPr/>
          <p:nvPr/>
        </p:nvGrpSpPr>
        <p:grpSpPr>
          <a:xfrm>
            <a:off x="3214678" y="1785926"/>
            <a:ext cx="1143008" cy="1000132"/>
            <a:chOff x="6715139" y="1714488"/>
            <a:chExt cx="1214446" cy="1143008"/>
          </a:xfrm>
        </p:grpSpPr>
        <p:sp>
          <p:nvSpPr>
            <p:cNvPr id="11" name="Овал 10"/>
            <p:cNvSpPr/>
            <p:nvPr/>
          </p:nvSpPr>
          <p:spPr>
            <a:xfrm>
              <a:off x="6715139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01884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FFFF00"/>
                </a:solidFill>
              </a:rPr>
              <a:t>14. Как на Руси назывались маскарады?</a:t>
            </a:r>
            <a:endParaRPr lang="ru-RU" sz="35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928934"/>
            <a:ext cx="285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Ряженье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2325" t="34109" r="68605" b="40967"/>
          <a:stretch>
            <a:fillRect/>
          </a:stretch>
        </p:blipFill>
        <p:spPr bwMode="auto">
          <a:xfrm>
            <a:off x="500034" y="1623047"/>
            <a:ext cx="3969274" cy="480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3500430" y="1928802"/>
            <a:ext cx="500066" cy="571504"/>
            <a:chOff x="6715140" y="1714488"/>
            <a:chExt cx="1214446" cy="1143008"/>
          </a:xfrm>
        </p:grpSpPr>
        <p:sp>
          <p:nvSpPr>
            <p:cNvPr id="8" name="Овал 7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58016" y="2285992"/>
              <a:ext cx="96532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1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Деревенские</a:t>
              </a:r>
            </a:p>
            <a:p>
              <a:pPr algn="ctr"/>
              <a:r>
                <a:rPr lang="ru-RU" sz="1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посиделки</a:t>
              </a:r>
              <a:endParaRPr lang="ru-RU" sz="1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143240" y="1714488"/>
            <a:ext cx="1143008" cy="1000132"/>
            <a:chOff x="6715140" y="1714488"/>
            <a:chExt cx="1214446" cy="1143008"/>
          </a:xfrm>
        </p:grpSpPr>
        <p:sp>
          <p:nvSpPr>
            <p:cNvPr id="16" name="Овал 15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FFFF00"/>
                </a:solidFill>
              </a:rPr>
              <a:t>15. Что означает обряд сжигания чучела Масленицы?</a:t>
            </a:r>
            <a:endParaRPr lang="ru-RU" sz="35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928934"/>
            <a:ext cx="3222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Изгнание 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зимы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8605" t="67600" r="3488" b="9034"/>
          <a:stretch>
            <a:fillRect/>
          </a:stretch>
        </p:blipFill>
        <p:spPr bwMode="auto">
          <a:xfrm>
            <a:off x="500034" y="1643050"/>
            <a:ext cx="4000528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Группа 8"/>
          <p:cNvGrpSpPr/>
          <p:nvPr/>
        </p:nvGrpSpPr>
        <p:grpSpPr>
          <a:xfrm>
            <a:off x="3500430" y="1857364"/>
            <a:ext cx="1000132" cy="928694"/>
            <a:chOff x="6715140" y="1714488"/>
            <a:chExt cx="1214446" cy="1143008"/>
          </a:xfrm>
        </p:grpSpPr>
        <p:sp>
          <p:nvSpPr>
            <p:cNvPr id="7" name="Овал 6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858016" y="2285992"/>
              <a:ext cx="96532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1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Деревенские</a:t>
              </a:r>
            </a:p>
            <a:p>
              <a:pPr algn="ctr"/>
              <a:r>
                <a:rPr lang="ru-RU" sz="1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посиделки</a:t>
              </a:r>
              <a:endParaRPr lang="ru-RU" sz="1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00430" y="1857364"/>
            <a:ext cx="1000132" cy="928694"/>
            <a:chOff x="6715140" y="1714488"/>
            <a:chExt cx="1214446" cy="1143008"/>
          </a:xfrm>
        </p:grpSpPr>
        <p:sp>
          <p:nvSpPr>
            <p:cNvPr id="11" name="Овал 10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86742" cy="9286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16. Сюрприз!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8720" t="32167" r="474" b="35343"/>
          <a:stretch>
            <a:fillRect/>
          </a:stretch>
        </p:blipFill>
        <p:spPr bwMode="auto">
          <a:xfrm>
            <a:off x="3214678" y="1676041"/>
            <a:ext cx="3286148" cy="5181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вал 7"/>
          <p:cNvSpPr/>
          <p:nvPr/>
        </p:nvSpPr>
        <p:spPr>
          <a:xfrm>
            <a:off x="5286380" y="1928802"/>
            <a:ext cx="571504" cy="71438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A3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7030A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857752" y="1928802"/>
            <a:ext cx="1357322" cy="1071570"/>
            <a:chOff x="6715140" y="1714488"/>
            <a:chExt cx="1214446" cy="1143008"/>
          </a:xfrm>
        </p:grpSpPr>
        <p:sp>
          <p:nvSpPr>
            <p:cNvPr id="11" name="Овал 10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428604"/>
          <a:ext cx="8644000" cy="6072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1000"/>
                <a:gridCol w="2161000"/>
                <a:gridCol w="2161000"/>
                <a:gridCol w="2161000"/>
              </a:tblGrid>
              <a:tr h="1518058">
                <a:tc>
                  <a:txBody>
                    <a:bodyPr/>
                    <a:lstStyle/>
                    <a:p>
                      <a:pPr algn="ctr"/>
                      <a:r>
                        <a:rPr lang="ru-RU" sz="8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7</a:t>
                      </a:r>
                      <a:endParaRPr lang="ru-RU" sz="8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12</a:t>
                      </a:r>
                      <a:endParaRPr lang="ru-RU" sz="8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" action="ppaction://noaction"/>
                        </a:rPr>
                        <a:t>4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" action="ppaction://noaction"/>
                        </a:rPr>
                        <a:t>9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7171"/>
                    </a:solidFill>
                  </a:tcPr>
                </a:tc>
              </a:tr>
              <a:tr h="1518058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13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1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10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3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7171"/>
                    </a:solidFill>
                  </a:tcPr>
                </a:tc>
              </a:tr>
              <a:tr h="1518058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11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14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8" action="ppaction://hlinksldjump"/>
                        </a:rPr>
                        <a:t>6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9" action="ppaction://hlinksldjump"/>
                        </a:rPr>
                        <a:t>15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18058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0" action="ppaction://hlinksldjump"/>
                        </a:rPr>
                        <a:t>5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" action="ppaction://noaction"/>
                        </a:rPr>
                        <a:t>2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1" action="ppaction://hlinksldjump"/>
                        </a:rPr>
                        <a:t>16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2" action="ppaction://hlinksldjump"/>
                        </a:rPr>
                        <a:t>8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428604"/>
          <a:ext cx="8644000" cy="6072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1000"/>
                <a:gridCol w="2161000"/>
                <a:gridCol w="2161000"/>
                <a:gridCol w="2161000"/>
              </a:tblGrid>
              <a:tr h="1518058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7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12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" action="ppaction://noaction"/>
                        </a:rPr>
                        <a:t>4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" action="ppaction://noaction"/>
                        </a:rPr>
                        <a:t>9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518058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13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1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10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3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518058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8" action="ppaction://hlinksldjump"/>
                        </a:rPr>
                        <a:t>11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9" action="ppaction://hlinksldjump"/>
                        </a:rPr>
                        <a:t>14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0" action="ppaction://hlinksldjump"/>
                        </a:rPr>
                        <a:t>6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1" action="ppaction://hlinksldjump"/>
                        </a:rPr>
                        <a:t>15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18058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2" action="ppaction://hlinksldjump"/>
                        </a:rPr>
                        <a:t>5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" action="ppaction://noaction"/>
                        </a:rPr>
                        <a:t>2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3" action="ppaction://hlinksldjump"/>
                        </a:rPr>
                        <a:t>16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4" action="ppaction://hlinksldjump"/>
                        </a:rPr>
                        <a:t>8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rcRect r="2500"/>
          <a:stretch>
            <a:fillRect/>
          </a:stretch>
        </p:blipFill>
        <p:spPr>
          <a:xfrm>
            <a:off x="216661" y="3068151"/>
            <a:ext cx="4309074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040054"/>
            <a:ext cx="6714482" cy="131750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Михина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Н. Б. учитель начальных классов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МБОУ гимназии №1 г. Липецка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85728"/>
            <a:ext cx="68772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Старину мы помним,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старину мы чтим!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735" y="3501008"/>
            <a:ext cx="4484909" cy="302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5500702"/>
            <a:ext cx="1785950" cy="112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428604"/>
          <a:ext cx="8644000" cy="6072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1000"/>
                <a:gridCol w="2161000"/>
                <a:gridCol w="2161000"/>
                <a:gridCol w="2161000"/>
              </a:tblGrid>
              <a:tr h="1518058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7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12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4</a:t>
                      </a:r>
                      <a:endParaRPr lang="ru-RU" sz="8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  <a:hlinkClick r:id="rId3" action="ppaction://hlinksldjump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9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518058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13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1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8" action="ppaction://hlinksldjump"/>
                        </a:rPr>
                        <a:t>10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9" action="ppaction://hlinksldjump"/>
                        </a:rPr>
                        <a:t>3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518058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0" action="ppaction://hlinksldjump"/>
                        </a:rPr>
                        <a:t>11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1" action="ppaction://hlinksldjump"/>
                        </a:rPr>
                        <a:t>14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2" action="ppaction://hlinksldjump"/>
                        </a:rPr>
                        <a:t>6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3" action="ppaction://hlinksldjump"/>
                        </a:rPr>
                        <a:t>15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518058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4" action="ppaction://hlinksldjump"/>
                        </a:rPr>
                        <a:t>5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5" action="ppaction://hlinksldjump"/>
                        </a:rPr>
                        <a:t>2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6" action="ppaction://hlinksldjump"/>
                        </a:rPr>
                        <a:t>16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7" action="ppaction://hlinksldjump"/>
                        </a:rPr>
                        <a:t>8</a:t>
                      </a:r>
                      <a:endParaRPr lang="ru-RU" sz="8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</a:rPr>
              <a:t>1. Какой народный праздник знаменует окончание зимы и приход весны?</a:t>
            </a:r>
            <a:endParaRPr lang="ru-RU" sz="35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928934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Масленица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905" r="1659" b="77813"/>
          <a:stretch>
            <a:fillRect/>
          </a:stretch>
        </p:blipFill>
        <p:spPr bwMode="auto">
          <a:xfrm>
            <a:off x="500034" y="1785926"/>
            <a:ext cx="4041398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3428992" y="1928802"/>
            <a:ext cx="1000132" cy="928694"/>
            <a:chOff x="6715140" y="1714488"/>
            <a:chExt cx="1214446" cy="1143008"/>
          </a:xfrm>
        </p:grpSpPr>
        <p:sp>
          <p:nvSpPr>
            <p:cNvPr id="8" name="Овал 7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8286776" y="6143644"/>
            <a:ext cx="642942" cy="42862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FFFF00"/>
                </a:solidFill>
              </a:rPr>
              <a:t>2. Какой промысел возник в слободе Дымково?</a:t>
            </a:r>
            <a:endParaRPr lang="ru-RU" sz="35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928934"/>
            <a:ext cx="40593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Дымковская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игрушка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8286776" y="6143644"/>
            <a:ext cx="642942" cy="428628"/>
          </a:xfrm>
          <a:prstGeom prst="roundRect">
            <a:avLst/>
          </a:prstGeom>
          <a:solidFill>
            <a:srgbClr val="E3314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 l="35545" r="34834" b="75436"/>
          <a:stretch>
            <a:fillRect/>
          </a:stretch>
        </p:blipFill>
        <p:spPr bwMode="auto">
          <a:xfrm>
            <a:off x="714348" y="2000240"/>
            <a:ext cx="3714776" cy="4606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Группа 6"/>
          <p:cNvGrpSpPr/>
          <p:nvPr/>
        </p:nvGrpSpPr>
        <p:grpSpPr>
          <a:xfrm>
            <a:off x="3428992" y="2071678"/>
            <a:ext cx="1000132" cy="928694"/>
            <a:chOff x="6715140" y="1714488"/>
            <a:chExt cx="1214446" cy="1143008"/>
          </a:xfrm>
        </p:grpSpPr>
        <p:sp>
          <p:nvSpPr>
            <p:cNvPr id="8" name="Овал 7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FFFF00"/>
                </a:solidFill>
              </a:rPr>
              <a:t>3.Какие изделия народных промыслов прославили село </a:t>
            </a:r>
            <a:r>
              <a:rPr lang="ru-RU" sz="3500" b="1" dirty="0" err="1" smtClean="0">
                <a:solidFill>
                  <a:srgbClr val="FFFF00"/>
                </a:solidFill>
              </a:rPr>
              <a:t>Жестово</a:t>
            </a:r>
            <a:r>
              <a:rPr lang="ru-RU" sz="3500" b="1" dirty="0" smtClean="0">
                <a:solidFill>
                  <a:srgbClr val="FFFF00"/>
                </a:solidFill>
              </a:rPr>
              <a:t>?</a:t>
            </a:r>
            <a:endParaRPr lang="ru-RU" sz="35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928934"/>
            <a:ext cx="2956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Подносы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2369" t="1585" r="69195" b="75436"/>
          <a:stretch>
            <a:fillRect/>
          </a:stretch>
        </p:blipFill>
        <p:spPr bwMode="auto">
          <a:xfrm>
            <a:off x="428596" y="1785926"/>
            <a:ext cx="3961114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Группа 9"/>
          <p:cNvGrpSpPr/>
          <p:nvPr/>
        </p:nvGrpSpPr>
        <p:grpSpPr>
          <a:xfrm>
            <a:off x="3357554" y="1857364"/>
            <a:ext cx="1000132" cy="928694"/>
            <a:chOff x="6715140" y="1714488"/>
            <a:chExt cx="1214446" cy="1143008"/>
          </a:xfrm>
        </p:grpSpPr>
        <p:sp>
          <p:nvSpPr>
            <p:cNvPr id="11" name="Овал 10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E331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928934"/>
            <a:ext cx="4286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ночь на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Ивана Купалу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768" t="1557" r="3488" b="76636"/>
          <a:stretch>
            <a:fillRect/>
          </a:stretch>
        </p:blipFill>
        <p:spPr bwMode="auto">
          <a:xfrm>
            <a:off x="428596" y="1714488"/>
            <a:ext cx="4049004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Группа 9"/>
          <p:cNvGrpSpPr/>
          <p:nvPr/>
        </p:nvGrpSpPr>
        <p:grpSpPr>
          <a:xfrm>
            <a:off x="3428992" y="1785926"/>
            <a:ext cx="1000132" cy="928694"/>
            <a:chOff x="6715140" y="1714488"/>
            <a:chExt cx="1214446" cy="1143008"/>
          </a:xfrm>
        </p:grpSpPr>
        <p:sp>
          <p:nvSpPr>
            <p:cNvPr id="11" name="Овал 10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357166"/>
            <a:ext cx="8001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4. В какую ночь, по преданию, можно увидеть цветущий папоротник?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5. Какой плотницкий инструмент применяли на Руси для резьбы по дереву?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928934"/>
            <a:ext cx="1988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Топор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36046" r="34884" b="75857"/>
          <a:stretch>
            <a:fillRect/>
          </a:stretch>
        </p:blipFill>
        <p:spPr bwMode="auto">
          <a:xfrm>
            <a:off x="500034" y="1714488"/>
            <a:ext cx="391761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Группа 9"/>
          <p:cNvGrpSpPr/>
          <p:nvPr/>
        </p:nvGrpSpPr>
        <p:grpSpPr>
          <a:xfrm>
            <a:off x="3286116" y="1928802"/>
            <a:ext cx="1000132" cy="928694"/>
            <a:chOff x="6715140" y="1714488"/>
            <a:chExt cx="1214446" cy="1143008"/>
          </a:xfrm>
        </p:grpSpPr>
        <p:sp>
          <p:nvSpPr>
            <p:cNvPr id="11" name="Овал 10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</a:rPr>
              <a:t>6. На какие праздники принято гадать?</a:t>
            </a:r>
            <a:endParaRPr lang="ru-RU" sz="35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006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928934"/>
            <a:ext cx="44291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Рождество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2325" r="68605" b="75078"/>
          <a:stretch>
            <a:fillRect/>
          </a:stretch>
        </p:blipFill>
        <p:spPr bwMode="auto">
          <a:xfrm>
            <a:off x="500034" y="1428736"/>
            <a:ext cx="3922433" cy="5020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Группа 9"/>
          <p:cNvGrpSpPr/>
          <p:nvPr/>
        </p:nvGrpSpPr>
        <p:grpSpPr>
          <a:xfrm>
            <a:off x="3286116" y="1643050"/>
            <a:ext cx="1000132" cy="928694"/>
            <a:chOff x="6715140" y="1714488"/>
            <a:chExt cx="1214446" cy="1143008"/>
          </a:xfrm>
        </p:grpSpPr>
        <p:sp>
          <p:nvSpPr>
            <p:cNvPr id="11" name="Овал 10"/>
            <p:cNvSpPr/>
            <p:nvPr/>
          </p:nvSpPr>
          <p:spPr>
            <a:xfrm>
              <a:off x="6715140" y="171448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A3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01886" y="2242030"/>
              <a:ext cx="1040954" cy="4396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помним, </a:t>
              </a:r>
            </a:p>
            <a:p>
              <a:pPr algn="ctr"/>
              <a:r>
                <a:rPr lang="ru-RU" sz="7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старину мы чтим!</a:t>
              </a:r>
              <a:endPara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8358214" y="6143644"/>
            <a:ext cx="571504" cy="35719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425</Words>
  <Application>Microsoft Office PowerPoint</Application>
  <PresentationFormat>Экран (4:3)</PresentationFormat>
  <Paragraphs>134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1. Какой народный праздник знаменует окончание зимы и приход весны?</vt:lpstr>
      <vt:lpstr>2. Какой промысел возник в слободе Дымково?</vt:lpstr>
      <vt:lpstr>3.Какие изделия народных промыслов прославили село Жестово?</vt:lpstr>
      <vt:lpstr>Презентация PowerPoint</vt:lpstr>
      <vt:lpstr>5. Какой плотницкий инструмент применяли на Руси для резьбы по дереву?</vt:lpstr>
      <vt:lpstr>6. На какие праздники принято гадать?</vt:lpstr>
      <vt:lpstr>7. Что в  Древей Руси называли «кашей»?</vt:lpstr>
      <vt:lpstr>8.Как называется последний день Масленицы?</vt:lpstr>
      <vt:lpstr>Презентация PowerPoint</vt:lpstr>
      <vt:lpstr>10. Какой народный праздник в старину считался девичьим?</vt:lpstr>
      <vt:lpstr>11. На какой праздник красят яйца и пекут куличи?</vt:lpstr>
      <vt:lpstr>12. Какая известная русская игрушка недавно «отпраздновала» сто лет?</vt:lpstr>
      <vt:lpstr>13. В какой православный  праздник святят воду и купаются в проруби?</vt:lpstr>
      <vt:lpstr>14. Как на Руси назывались маскарады?</vt:lpstr>
      <vt:lpstr>15. Что означает обряд сжигания чучела Масленицы?</vt:lpstr>
      <vt:lpstr>16. Сюрприз!</vt:lpstr>
      <vt:lpstr>Презентация PowerPoint</vt:lpstr>
      <vt:lpstr>Презентация PowerPoint</vt:lpstr>
    </vt:vector>
  </TitlesOfParts>
  <Company>GIMNAZIA1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PC17.gimnazia1</dc:creator>
  <cp:lastModifiedBy>Наталья</cp:lastModifiedBy>
  <cp:revision>48</cp:revision>
  <dcterms:created xsi:type="dcterms:W3CDTF">2009-06-01T07:22:15Z</dcterms:created>
  <dcterms:modified xsi:type="dcterms:W3CDTF">2012-04-10T16:16:03Z</dcterms:modified>
</cp:coreProperties>
</file>