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0" r:id="rId7"/>
    <p:sldId id="261" r:id="rId8"/>
    <p:sldId id="268" r:id="rId9"/>
    <p:sldId id="264" r:id="rId10"/>
    <p:sldId id="262" r:id="rId11"/>
    <p:sldId id="263" r:id="rId12"/>
    <p:sldId id="267"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16" name="Номер слайда 15"/>
          <p:cNvSpPr>
            <a:spLocks noGrp="1"/>
          </p:cNvSpPr>
          <p:nvPr>
            <p:ph type="sldNum" sz="quarter" idx="11"/>
          </p:nvPr>
        </p:nvSpPr>
        <p:spPr/>
        <p:txBody>
          <a:bodyPr/>
          <a:lstStyle/>
          <a:p>
            <a:fld id="{4A42D338-80D6-4D6D-A2FE-D6D4475FC85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2D338-80D6-4D6D-A2FE-D6D4475FC85D}"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2D338-80D6-4D6D-A2FE-D6D4475FC85D}"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5FBEDA8-DDEB-435A-BA77-1518FE1757E9}" type="datetimeFigureOut">
              <a:rPr lang="ru-RU" smtClean="0"/>
              <a:pPr/>
              <a:t>01.04.2012</a:t>
            </a:fld>
            <a:endParaRPr lang="ru-RU"/>
          </a:p>
        </p:txBody>
      </p:sp>
      <p:sp>
        <p:nvSpPr>
          <p:cNvPr id="15" name="Номер слайда 14"/>
          <p:cNvSpPr>
            <a:spLocks noGrp="1"/>
          </p:cNvSpPr>
          <p:nvPr>
            <p:ph type="sldNum" sz="quarter" idx="15"/>
          </p:nvPr>
        </p:nvSpPr>
        <p:spPr/>
        <p:txBody>
          <a:bodyPr/>
          <a:lstStyle>
            <a:lvl1pPr algn="ctr">
              <a:defRPr/>
            </a:lvl1pPr>
          </a:lstStyle>
          <a:p>
            <a:fld id="{4A42D338-80D6-4D6D-A2FE-D6D4475FC85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42D338-80D6-4D6D-A2FE-D6D4475FC85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42D338-80D6-4D6D-A2FE-D6D4475FC85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A42D338-80D6-4D6D-A2FE-D6D4475FC85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42D338-80D6-4D6D-A2FE-D6D4475FC85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42D338-80D6-4D6D-A2FE-D6D4475FC85D}"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5FBEDA8-DDEB-435A-BA77-1518FE1757E9}" type="datetimeFigureOut">
              <a:rPr lang="ru-RU" smtClean="0"/>
              <a:pPr/>
              <a:t>01.04.2012</a:t>
            </a:fld>
            <a:endParaRPr lang="ru-RU"/>
          </a:p>
        </p:txBody>
      </p:sp>
      <p:sp>
        <p:nvSpPr>
          <p:cNvPr id="9" name="Номер слайда 8"/>
          <p:cNvSpPr>
            <a:spLocks noGrp="1"/>
          </p:cNvSpPr>
          <p:nvPr>
            <p:ph type="sldNum" sz="quarter" idx="15"/>
          </p:nvPr>
        </p:nvSpPr>
        <p:spPr/>
        <p:txBody>
          <a:bodyPr/>
          <a:lstStyle/>
          <a:p>
            <a:fld id="{4A42D338-80D6-4D6D-A2FE-D6D4475FC85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5FBEDA8-DDEB-435A-BA77-1518FE1757E9}" type="datetimeFigureOut">
              <a:rPr lang="ru-RU" smtClean="0"/>
              <a:pPr/>
              <a:t>01.04.2012</a:t>
            </a:fld>
            <a:endParaRPr lang="ru-RU"/>
          </a:p>
        </p:txBody>
      </p:sp>
      <p:sp>
        <p:nvSpPr>
          <p:cNvPr id="9" name="Номер слайда 8"/>
          <p:cNvSpPr>
            <a:spLocks noGrp="1"/>
          </p:cNvSpPr>
          <p:nvPr>
            <p:ph type="sldNum" sz="quarter" idx="11"/>
          </p:nvPr>
        </p:nvSpPr>
        <p:spPr/>
        <p:txBody>
          <a:bodyPr/>
          <a:lstStyle/>
          <a:p>
            <a:fld id="{4A42D338-80D6-4D6D-A2FE-D6D4475FC85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FBEDA8-DDEB-435A-BA77-1518FE1757E9}" type="datetimeFigureOut">
              <a:rPr lang="ru-RU" smtClean="0"/>
              <a:pPr/>
              <a:t>01.04.2012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A42D338-80D6-4D6D-A2FE-D6D4475FC85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143116"/>
            <a:ext cx="8305800" cy="1229394"/>
          </a:xfrm>
        </p:spPr>
        <p:txBody>
          <a:bodyPr/>
          <a:lstStyle/>
          <a:p>
            <a:r>
              <a:rPr lang="ru-RU" sz="4400" dirty="0" smtClean="0">
                <a:solidFill>
                  <a:schemeClr val="accent2">
                    <a:lumMod val="50000"/>
                  </a:schemeClr>
                </a:solidFill>
              </a:rPr>
              <a:t>200-летию Отечественной войны 1812 года посвящается…</a:t>
            </a:r>
            <a:endParaRPr lang="ru-RU" sz="4400" dirty="0">
              <a:solidFill>
                <a:schemeClr val="accent2">
                  <a:lumMod val="50000"/>
                </a:schemeClr>
              </a:solidFill>
            </a:endParaRPr>
          </a:p>
        </p:txBody>
      </p:sp>
      <p:sp>
        <p:nvSpPr>
          <p:cNvPr id="2" name="Заголовок 1"/>
          <p:cNvSpPr>
            <a:spLocks noGrp="1"/>
          </p:cNvSpPr>
          <p:nvPr>
            <p:ph type="ctrTitle"/>
          </p:nvPr>
        </p:nvSpPr>
        <p:spPr>
          <a:xfrm>
            <a:off x="357158" y="0"/>
            <a:ext cx="8305800" cy="1981200"/>
          </a:xfrm>
        </p:spPr>
        <p:txBody>
          <a:bodyPr/>
          <a:lstStyle/>
          <a:p>
            <a:r>
              <a:rPr lang="ru-RU" dirty="0" smtClean="0">
                <a:solidFill>
                  <a:srgbClr val="002060"/>
                </a:solidFill>
              </a:rPr>
              <a:t>Павловский Посад</a:t>
            </a:r>
            <a:endParaRPr lang="ru-RU" dirty="0">
              <a:solidFill>
                <a:srgbClr val="002060"/>
              </a:solidFill>
            </a:endParaRPr>
          </a:p>
        </p:txBody>
      </p:sp>
      <p:pic>
        <p:nvPicPr>
          <p:cNvPr id="1027" name="Picture 3" descr="C:\Users\Настя\Pictures\0_7d72c_1ba8f340_XL.jpg"/>
          <p:cNvPicPr>
            <a:picLocks noChangeAspect="1" noChangeArrowheads="1"/>
          </p:cNvPicPr>
          <p:nvPr/>
        </p:nvPicPr>
        <p:blipFill>
          <a:blip r:embed="rId2" cstate="print"/>
          <a:srcRect/>
          <a:stretch>
            <a:fillRect/>
          </a:stretch>
        </p:blipFill>
        <p:spPr bwMode="auto">
          <a:xfrm>
            <a:off x="1071538" y="3714752"/>
            <a:ext cx="2214578" cy="2952771"/>
          </a:xfrm>
          <a:prstGeom prst="rect">
            <a:avLst/>
          </a:prstGeom>
          <a:noFill/>
        </p:spPr>
      </p:pic>
      <p:pic>
        <p:nvPicPr>
          <p:cNvPr id="1028" name="Picture 4" descr="C:\Users\Настя\Pictures\04.jpg"/>
          <p:cNvPicPr>
            <a:picLocks noChangeAspect="1" noChangeArrowheads="1"/>
          </p:cNvPicPr>
          <p:nvPr/>
        </p:nvPicPr>
        <p:blipFill>
          <a:blip r:embed="rId3" cstate="print"/>
          <a:srcRect/>
          <a:stretch>
            <a:fillRect/>
          </a:stretch>
        </p:blipFill>
        <p:spPr bwMode="auto">
          <a:xfrm>
            <a:off x="3786182" y="3786190"/>
            <a:ext cx="4238628" cy="282398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357166"/>
            <a:ext cx="4500626" cy="5940088"/>
          </a:xfrm>
          <a:prstGeom prst="rect">
            <a:avLst/>
          </a:prstGeom>
        </p:spPr>
        <p:txBody>
          <a:bodyPr wrap="square">
            <a:spAutoFit/>
          </a:bodyPr>
          <a:lstStyle/>
          <a:p>
            <a:r>
              <a:rPr lang="ru-RU" sz="2000" dirty="0" smtClean="0">
                <a:solidFill>
                  <a:srgbClr val="002060"/>
                </a:solidFill>
              </a:rPr>
              <a:t>Курин создал крестьянский отряд из 5300 пеших и 500 конных воинов. В результате семи столкновений с наполеоновскими войсками Курин захватил в плен много французских солдат, 3 пушки. К отряду Курина было привлечено широкое общественное внимание. За храбрость он был награжден Георгиевским крестом первого класса. После окончания войны, Курин был в числе должностных лиц и наиболее уважаемых местных жителей, скрепивших своею подписью Акт об открытии Павловского Посада, образовавшегося из с. Павлова и смежных с ним четырех деревень в 1844 году.</a:t>
            </a:r>
            <a:endParaRPr lang="ru-RU" sz="2000" dirty="0">
              <a:solidFill>
                <a:srgbClr val="002060"/>
              </a:solidFill>
            </a:endParaRPr>
          </a:p>
        </p:txBody>
      </p:sp>
      <p:pic>
        <p:nvPicPr>
          <p:cNvPr id="4098" name="Picture 2" descr="C:\Users\Настя\Pictures\250px-Vereshagin_Napoleon_near_Borodino.jpg"/>
          <p:cNvPicPr>
            <a:picLocks noChangeAspect="1" noChangeArrowheads="1"/>
          </p:cNvPicPr>
          <p:nvPr/>
        </p:nvPicPr>
        <p:blipFill>
          <a:blip r:embed="rId2" cstate="print"/>
          <a:srcRect/>
          <a:stretch>
            <a:fillRect/>
          </a:stretch>
        </p:blipFill>
        <p:spPr bwMode="auto">
          <a:xfrm>
            <a:off x="214282" y="1571612"/>
            <a:ext cx="4000528" cy="350046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372" y="1000108"/>
            <a:ext cx="4572000" cy="4708981"/>
          </a:xfrm>
          <a:prstGeom prst="rect">
            <a:avLst/>
          </a:prstGeom>
        </p:spPr>
        <p:txBody>
          <a:bodyPr wrap="square">
            <a:spAutoFit/>
          </a:bodyPr>
          <a:lstStyle/>
          <a:p>
            <a:r>
              <a:rPr lang="ru-RU" sz="2000" dirty="0" smtClean="0">
                <a:solidFill>
                  <a:srgbClr val="002060"/>
                </a:solidFill>
              </a:rPr>
              <a:t>1812 год стал рубежным в экономическом развитии </a:t>
            </a:r>
            <a:r>
              <a:rPr lang="ru-RU" sz="2000" dirty="0" err="1" smtClean="0">
                <a:solidFill>
                  <a:srgbClr val="002060"/>
                </a:solidFill>
              </a:rPr>
              <a:t>Вохонской</a:t>
            </a:r>
            <a:r>
              <a:rPr lang="ru-RU" sz="2000" dirty="0" smtClean="0">
                <a:solidFill>
                  <a:srgbClr val="002060"/>
                </a:solidFill>
              </a:rPr>
              <a:t> волости. Имеющийся предпринимательский опыт, потребности восстанавливаемого после разгрома московскою рынка, </a:t>
            </a:r>
            <a:r>
              <a:rPr lang="ru-RU" sz="2000" dirty="0" err="1" smtClean="0">
                <a:solidFill>
                  <a:srgbClr val="002060"/>
                </a:solidFill>
              </a:rPr>
              <a:t>стяжанные</a:t>
            </a:r>
            <a:r>
              <a:rPr lang="ru-RU" sz="2000" dirty="0" smtClean="0">
                <a:solidFill>
                  <a:srgbClr val="002060"/>
                </a:solidFill>
              </a:rPr>
              <a:t> в дни хаоса сокровища, привнесенные в российскую лёгкую промышленность пленными иностранцами новые технологии обеспечили условия для бурного роста местных промышленных и торговых предприятий, продолжавшегося многие десятилетия. </a:t>
            </a:r>
            <a:endParaRPr lang="ru-RU" sz="2000" dirty="0">
              <a:solidFill>
                <a:srgbClr val="002060"/>
              </a:solidFill>
            </a:endParaRPr>
          </a:p>
        </p:txBody>
      </p:sp>
      <p:pic>
        <p:nvPicPr>
          <p:cNvPr id="5122" name="Picture 2" descr="C:\Users\Настя\Pictures\oldposad_3.jpg"/>
          <p:cNvPicPr>
            <a:picLocks noChangeAspect="1" noChangeArrowheads="1"/>
          </p:cNvPicPr>
          <p:nvPr/>
        </p:nvPicPr>
        <p:blipFill>
          <a:blip r:embed="rId2" cstate="print"/>
          <a:srcRect/>
          <a:stretch>
            <a:fillRect/>
          </a:stretch>
        </p:blipFill>
        <p:spPr bwMode="auto">
          <a:xfrm>
            <a:off x="214282" y="1071546"/>
            <a:ext cx="3929090" cy="450059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785794"/>
            <a:ext cx="4214810" cy="6001643"/>
          </a:xfrm>
          <a:prstGeom prst="rect">
            <a:avLst/>
          </a:prstGeom>
        </p:spPr>
        <p:txBody>
          <a:bodyPr wrap="square">
            <a:spAutoFit/>
          </a:bodyPr>
          <a:lstStyle/>
          <a:p>
            <a:r>
              <a:rPr lang="ru-RU" sz="2400" dirty="0" smtClean="0">
                <a:solidFill>
                  <a:srgbClr val="002060"/>
                </a:solidFill>
              </a:rPr>
              <a:t>Близ посёлка Большие Дворы Павлово-Посадского района проходит замечательный военно-исторический фестиваль. Который год здесь при участии клубов реконструкции восстанавливают </a:t>
            </a:r>
            <a:r>
              <a:rPr lang="ru-RU" sz="2400" dirty="0" err="1" smtClean="0">
                <a:solidFill>
                  <a:srgbClr val="002060"/>
                </a:solidFill>
              </a:rPr>
              <a:t>Вохонское</a:t>
            </a:r>
            <a:r>
              <a:rPr lang="ru-RU" sz="2400" dirty="0" smtClean="0">
                <a:solidFill>
                  <a:srgbClr val="002060"/>
                </a:solidFill>
              </a:rPr>
              <a:t> сражение 1812 года, превращая сентябрьские дни в великолепный праздник, посмотреть на который съезжаются тысячи туристов и местных жителей.</a:t>
            </a:r>
            <a:endParaRPr lang="ru-RU" sz="2400" dirty="0">
              <a:solidFill>
                <a:srgbClr val="002060"/>
              </a:solidFill>
            </a:endParaRPr>
          </a:p>
        </p:txBody>
      </p:sp>
      <p:pic>
        <p:nvPicPr>
          <p:cNvPr id="23554" name="Picture 2" descr="C:\Users\Настя\Pictures\img_2507.jpg"/>
          <p:cNvPicPr>
            <a:picLocks noChangeAspect="1" noChangeArrowheads="1"/>
          </p:cNvPicPr>
          <p:nvPr/>
        </p:nvPicPr>
        <p:blipFill>
          <a:blip r:embed="rId2" cstate="print"/>
          <a:srcRect/>
          <a:stretch>
            <a:fillRect/>
          </a:stretch>
        </p:blipFill>
        <p:spPr bwMode="auto">
          <a:xfrm>
            <a:off x="357159" y="785794"/>
            <a:ext cx="4214842" cy="54292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3504" y="285728"/>
            <a:ext cx="3786198" cy="5940088"/>
          </a:xfrm>
          <a:prstGeom prst="rect">
            <a:avLst/>
          </a:prstGeom>
        </p:spPr>
        <p:txBody>
          <a:bodyPr wrap="square">
            <a:spAutoFit/>
          </a:bodyPr>
          <a:lstStyle/>
          <a:p>
            <a:r>
              <a:rPr lang="ru-RU" sz="2000" dirty="0" smtClean="0">
                <a:solidFill>
                  <a:srgbClr val="002060"/>
                </a:solidFill>
              </a:rPr>
              <a:t>В «главных ролях» — мужчины и женщины, облачённые в стилизованные костюмы, участники клубов исторической реконструкции, и местные жители, студенты, а также учащиеся и моей школы. Неизменным остаётся не только формат фестиваля, но и итог: </a:t>
            </a:r>
            <a:r>
              <a:rPr lang="ru-RU" sz="2000" dirty="0" err="1" smtClean="0">
                <a:solidFill>
                  <a:srgbClr val="002060"/>
                </a:solidFill>
              </a:rPr>
              <a:t>фарнцузы</a:t>
            </a:r>
            <a:r>
              <a:rPr lang="ru-RU" sz="2000" dirty="0" smtClean="0">
                <a:solidFill>
                  <a:srgbClr val="002060"/>
                </a:solidFill>
              </a:rPr>
              <a:t> неизбежно терпят сокрушительное поражение, как и в далёком 1812-м. </a:t>
            </a:r>
          </a:p>
          <a:p>
            <a:r>
              <a:rPr lang="ru-RU" sz="2000" dirty="0" smtClean="0">
                <a:solidFill>
                  <a:srgbClr val="002060"/>
                </a:solidFill>
              </a:rPr>
              <a:t>Нужно сказать, что </a:t>
            </a:r>
            <a:r>
              <a:rPr lang="ru-RU" sz="2000" dirty="0" err="1" smtClean="0">
                <a:solidFill>
                  <a:srgbClr val="002060"/>
                </a:solidFill>
              </a:rPr>
              <a:t>вохонский</a:t>
            </a:r>
            <a:r>
              <a:rPr lang="ru-RU" sz="2000" dirty="0" smtClean="0">
                <a:solidFill>
                  <a:srgbClr val="002060"/>
                </a:solidFill>
              </a:rPr>
              <a:t> фестиваль имеет солидную историю. События начала XIX века реконструируют в Павловском Посаде с 2002 года. </a:t>
            </a:r>
            <a:endParaRPr lang="ru-RU" sz="2000" dirty="0">
              <a:solidFill>
                <a:srgbClr val="002060"/>
              </a:solidFill>
            </a:endParaRPr>
          </a:p>
        </p:txBody>
      </p:sp>
      <p:pic>
        <p:nvPicPr>
          <p:cNvPr id="24578" name="Picture 2" descr="C:\Users\Настя\Pictures\img_3242.jpg"/>
          <p:cNvPicPr>
            <a:picLocks noChangeAspect="1" noChangeArrowheads="1"/>
          </p:cNvPicPr>
          <p:nvPr/>
        </p:nvPicPr>
        <p:blipFill>
          <a:blip r:embed="rId2" cstate="print"/>
          <a:srcRect/>
          <a:stretch>
            <a:fillRect/>
          </a:stretch>
        </p:blipFill>
        <p:spPr bwMode="auto">
          <a:xfrm>
            <a:off x="214282" y="428604"/>
            <a:ext cx="4993209" cy="492922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500042"/>
            <a:ext cx="4572000" cy="1477328"/>
          </a:xfrm>
          <a:prstGeom prst="rect">
            <a:avLst/>
          </a:prstGeom>
        </p:spPr>
        <p:txBody>
          <a:bodyPr>
            <a:spAutoFit/>
          </a:bodyPr>
          <a:lstStyle/>
          <a:p>
            <a:pPr algn="ctr"/>
            <a:r>
              <a:rPr lang="ru-RU" sz="2400" dirty="0" smtClean="0">
                <a:solidFill>
                  <a:srgbClr val="002060"/>
                </a:solidFill>
              </a:rPr>
              <a:t>Такими предками, как Герасим Курин, нужно гордиться и всегда о них помнить! </a:t>
            </a:r>
            <a:r>
              <a:rPr lang="ru-RU" dirty="0" smtClean="0"/>
              <a:t/>
            </a:r>
            <a:br>
              <a:rPr lang="ru-RU" dirty="0" smtClean="0"/>
            </a:br>
            <a:endParaRPr lang="ru-RU" dirty="0"/>
          </a:p>
        </p:txBody>
      </p:sp>
      <p:pic>
        <p:nvPicPr>
          <p:cNvPr id="1026" name="Picture 2" descr="F:\Музей П-Посад\100_2315.JPG"/>
          <p:cNvPicPr>
            <a:picLocks noChangeAspect="1" noChangeArrowheads="1"/>
          </p:cNvPicPr>
          <p:nvPr/>
        </p:nvPicPr>
        <p:blipFill>
          <a:blip r:embed="rId2" cstate="print"/>
          <a:srcRect/>
          <a:stretch>
            <a:fillRect/>
          </a:stretch>
        </p:blipFill>
        <p:spPr bwMode="auto">
          <a:xfrm>
            <a:off x="1643042" y="1857364"/>
            <a:ext cx="5852160" cy="43891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solidFill>
                  <a:srgbClr val="002060"/>
                </a:solidFill>
              </a:rPr>
              <a:t>Мой</a:t>
            </a:r>
            <a:r>
              <a:rPr lang="ru-RU" dirty="0" smtClean="0"/>
              <a:t> </a:t>
            </a:r>
            <a:r>
              <a:rPr lang="ru-RU" dirty="0" smtClean="0">
                <a:solidFill>
                  <a:srgbClr val="002060"/>
                </a:solidFill>
              </a:rPr>
              <a:t>родной город- Павловский Посад</a:t>
            </a:r>
            <a:endParaRPr lang="ru-RU" dirty="0">
              <a:solidFill>
                <a:srgbClr val="002060"/>
              </a:solidFill>
            </a:endParaRPr>
          </a:p>
        </p:txBody>
      </p:sp>
      <p:pic>
        <p:nvPicPr>
          <p:cNvPr id="1026" name="Picture 2" descr="C:\Users\Настя\Pictures\1.png"/>
          <p:cNvPicPr>
            <a:picLocks noGrp="1" noChangeAspect="1" noChangeArrowheads="1"/>
          </p:cNvPicPr>
          <p:nvPr>
            <p:ph idx="1"/>
          </p:nvPr>
        </p:nvPicPr>
        <p:blipFill>
          <a:blip r:embed="rId2" cstate="print"/>
          <a:srcRect/>
          <a:stretch>
            <a:fillRect/>
          </a:stretch>
        </p:blipFill>
        <p:spPr bwMode="auto">
          <a:xfrm>
            <a:off x="214282" y="1357298"/>
            <a:ext cx="4444445" cy="3809524"/>
          </a:xfrm>
          <a:prstGeom prst="rect">
            <a:avLst/>
          </a:prstGeom>
          <a:noFill/>
        </p:spPr>
      </p:pic>
      <p:sp>
        <p:nvSpPr>
          <p:cNvPr id="5" name="Прямоугольник 4"/>
          <p:cNvSpPr/>
          <p:nvPr/>
        </p:nvSpPr>
        <p:spPr>
          <a:xfrm>
            <a:off x="4758499" y="1428736"/>
            <a:ext cx="4385501" cy="3108543"/>
          </a:xfrm>
          <a:prstGeom prst="rect">
            <a:avLst/>
          </a:prstGeom>
          <a:noFill/>
        </p:spPr>
        <p:txBody>
          <a:bodyPr wrap="square" lIns="91440" tIns="45720" rIns="91440" bIns="45720">
            <a:spAutoFit/>
          </a:bodyPr>
          <a:lstStyle/>
          <a:p>
            <a:pPr algn="ctr"/>
            <a:r>
              <a:rPr lang="ru-RU" sz="2800" b="1" cap="none" spc="0" dirty="0" smtClean="0">
                <a:ln w="10541" cmpd="sng">
                  <a:solidFill>
                    <a:schemeClr val="accent1">
                      <a:shade val="88000"/>
                      <a:satMod val="110000"/>
                    </a:schemeClr>
                  </a:solidFill>
                  <a:prstDash val="solid"/>
                </a:ln>
                <a:solidFill>
                  <a:srgbClr val="002060"/>
                </a:solidFill>
                <a:effectLst/>
              </a:rPr>
              <a:t>Город в Московской области, центр </a:t>
            </a:r>
          </a:p>
          <a:p>
            <a:pPr algn="ctr"/>
            <a:r>
              <a:rPr lang="ru-RU" sz="2800" b="1" cap="none" spc="0" dirty="0" smtClean="0">
                <a:ln w="10541" cmpd="sng">
                  <a:solidFill>
                    <a:schemeClr val="accent1">
                      <a:shade val="88000"/>
                      <a:satMod val="110000"/>
                    </a:schemeClr>
                  </a:solidFill>
                  <a:prstDash val="solid"/>
                </a:ln>
                <a:solidFill>
                  <a:srgbClr val="002060"/>
                </a:solidFill>
                <a:effectLst/>
              </a:rPr>
              <a:t>Павлово-Посадского района. Расположен</a:t>
            </a:r>
          </a:p>
          <a:p>
            <a:pPr algn="ctr"/>
            <a:r>
              <a:rPr lang="ru-RU" sz="2800" b="1" cap="none" spc="0" dirty="0" smtClean="0">
                <a:ln w="10541" cmpd="sng">
                  <a:solidFill>
                    <a:schemeClr val="accent1">
                      <a:shade val="88000"/>
                      <a:satMod val="110000"/>
                    </a:schemeClr>
                  </a:solidFill>
                  <a:prstDash val="solid"/>
                </a:ln>
                <a:solidFill>
                  <a:srgbClr val="002060"/>
                </a:solidFill>
                <a:effectLst/>
              </a:rPr>
              <a:t> при слиянии рек </a:t>
            </a:r>
            <a:r>
              <a:rPr lang="ru-RU" sz="2800" b="1" cap="none" spc="0" dirty="0" err="1" smtClean="0">
                <a:ln w="10541" cmpd="sng">
                  <a:solidFill>
                    <a:schemeClr val="accent1">
                      <a:shade val="88000"/>
                      <a:satMod val="110000"/>
                    </a:schemeClr>
                  </a:solidFill>
                  <a:prstDash val="solid"/>
                </a:ln>
                <a:solidFill>
                  <a:srgbClr val="002060"/>
                </a:solidFill>
                <a:effectLst/>
              </a:rPr>
              <a:t>Вохна</a:t>
            </a:r>
            <a:r>
              <a:rPr lang="ru-RU" sz="2800" b="1" cap="none" spc="0" dirty="0" smtClean="0">
                <a:ln w="10541" cmpd="sng">
                  <a:solidFill>
                    <a:schemeClr val="accent1">
                      <a:shade val="88000"/>
                      <a:satMod val="110000"/>
                    </a:schemeClr>
                  </a:solidFill>
                  <a:prstDash val="solid"/>
                </a:ln>
                <a:solidFill>
                  <a:srgbClr val="002060"/>
                </a:solidFill>
                <a:effectLst/>
              </a:rPr>
              <a:t> и </a:t>
            </a:r>
            <a:r>
              <a:rPr lang="ru-RU" sz="2800" b="1" cap="none" spc="0" dirty="0" err="1" smtClean="0">
                <a:ln w="10541" cmpd="sng">
                  <a:solidFill>
                    <a:schemeClr val="accent1">
                      <a:shade val="88000"/>
                      <a:satMod val="110000"/>
                    </a:schemeClr>
                  </a:solidFill>
                  <a:prstDash val="solid"/>
                </a:ln>
                <a:solidFill>
                  <a:srgbClr val="002060"/>
                </a:solidFill>
                <a:effectLst/>
              </a:rPr>
              <a:t>Клязьма</a:t>
            </a:r>
            <a:r>
              <a:rPr lang="ru-RU" sz="2800" b="1" cap="none" spc="0" dirty="0" smtClean="0">
                <a:ln w="10541" cmpd="sng">
                  <a:solidFill>
                    <a:schemeClr val="accent1">
                      <a:shade val="88000"/>
                      <a:satMod val="110000"/>
                    </a:schemeClr>
                  </a:solidFill>
                  <a:prstDash val="solid"/>
                </a:ln>
                <a:solidFill>
                  <a:srgbClr val="002060"/>
                </a:solidFill>
                <a:effectLst/>
              </a:rPr>
              <a:t> в 68 км к востоку от Москвы. </a:t>
            </a:r>
            <a:endParaRPr lang="ru-RU" sz="2800" b="1" cap="none" spc="0" dirty="0">
              <a:ln w="10541" cmpd="sng">
                <a:solidFill>
                  <a:schemeClr val="accent1">
                    <a:shade val="88000"/>
                    <a:satMod val="110000"/>
                  </a:schemeClr>
                </a:solidFill>
                <a:prstDash val="solid"/>
              </a:ln>
              <a:solidFill>
                <a:srgbClr val="002060"/>
              </a:solidFill>
              <a:effectLs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стя\Pictures\pavlovposad.jpg"/>
          <p:cNvPicPr>
            <a:picLocks noChangeAspect="1" noChangeArrowheads="1"/>
          </p:cNvPicPr>
          <p:nvPr/>
        </p:nvPicPr>
        <p:blipFill>
          <a:blip r:embed="rId2" cstate="print"/>
          <a:srcRect/>
          <a:stretch>
            <a:fillRect/>
          </a:stretch>
        </p:blipFill>
        <p:spPr bwMode="auto">
          <a:xfrm>
            <a:off x="714348" y="571480"/>
            <a:ext cx="3390900" cy="5181600"/>
          </a:xfrm>
          <a:prstGeom prst="rect">
            <a:avLst/>
          </a:prstGeom>
          <a:noFill/>
        </p:spPr>
      </p:pic>
      <p:sp>
        <p:nvSpPr>
          <p:cNvPr id="3" name="Прямоугольник 2"/>
          <p:cNvSpPr/>
          <p:nvPr/>
        </p:nvSpPr>
        <p:spPr>
          <a:xfrm>
            <a:off x="4143372" y="500042"/>
            <a:ext cx="4572000" cy="6124754"/>
          </a:xfrm>
          <a:prstGeom prst="rect">
            <a:avLst/>
          </a:prstGeom>
        </p:spPr>
        <p:txBody>
          <a:bodyPr wrap="square">
            <a:spAutoFit/>
          </a:bodyPr>
          <a:lstStyle/>
          <a:p>
            <a:r>
              <a:rPr lang="ru-RU" sz="2800" dirty="0" smtClean="0">
                <a:solidFill>
                  <a:srgbClr val="002060"/>
                </a:solidFill>
              </a:rPr>
              <a:t>Впервые упоминается в 1328 году как село Павлово или </a:t>
            </a:r>
            <a:r>
              <a:rPr lang="ru-RU" sz="2800" dirty="0" err="1" smtClean="0">
                <a:solidFill>
                  <a:srgbClr val="002060"/>
                </a:solidFill>
              </a:rPr>
              <a:t>Вохна</a:t>
            </a:r>
            <a:r>
              <a:rPr lang="ru-RU" sz="2800" dirty="0" smtClean="0">
                <a:solidFill>
                  <a:srgbClr val="002060"/>
                </a:solidFill>
              </a:rPr>
              <a:t> в духовной грамоте Ивана </a:t>
            </a:r>
            <a:r>
              <a:rPr lang="ru-RU" sz="2800" dirty="0" err="1" smtClean="0">
                <a:solidFill>
                  <a:srgbClr val="002060"/>
                </a:solidFill>
              </a:rPr>
              <a:t>Калиты</a:t>
            </a:r>
            <a:r>
              <a:rPr lang="ru-RU" sz="2800" dirty="0" smtClean="0">
                <a:solidFill>
                  <a:srgbClr val="002060"/>
                </a:solidFill>
              </a:rPr>
              <a:t>. Был вотчиной князя Дмитрия Донского. Город Павловский Посад был учреждён решением императора Николая </a:t>
            </a:r>
            <a:r>
              <a:rPr lang="en-US" sz="2800" dirty="0" smtClean="0">
                <a:solidFill>
                  <a:srgbClr val="002060"/>
                </a:solidFill>
              </a:rPr>
              <a:t>I</a:t>
            </a:r>
            <a:r>
              <a:rPr lang="ru-RU" sz="2800" dirty="0" smtClean="0">
                <a:solidFill>
                  <a:srgbClr val="002060"/>
                </a:solidFill>
              </a:rPr>
              <a:t> </a:t>
            </a:r>
          </a:p>
          <a:p>
            <a:r>
              <a:rPr lang="ru-RU" sz="2800" dirty="0" smtClean="0">
                <a:solidFill>
                  <a:srgbClr val="002060"/>
                </a:solidFill>
              </a:rPr>
              <a:t>2июня 1844 года на месте сёл Павлово (оно же </a:t>
            </a:r>
            <a:r>
              <a:rPr lang="ru-RU" sz="2800" dirty="0" err="1" smtClean="0">
                <a:solidFill>
                  <a:srgbClr val="002060"/>
                </a:solidFill>
              </a:rPr>
              <a:t>Вохна</a:t>
            </a:r>
            <a:r>
              <a:rPr lang="ru-RU" sz="2800" dirty="0" smtClean="0">
                <a:solidFill>
                  <a:srgbClr val="002060"/>
                </a:solidFill>
              </a:rPr>
              <a:t>), давшего название городу, Захарово, Усово, Дуброво и Меленки</a:t>
            </a:r>
            <a:endParaRPr lang="ru-RU" sz="280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58" y="571480"/>
            <a:ext cx="4572000" cy="5109091"/>
          </a:xfrm>
          <a:prstGeom prst="rect">
            <a:avLst/>
          </a:prstGeom>
        </p:spPr>
        <p:txBody>
          <a:bodyPr wrap="square">
            <a:spAutoFit/>
          </a:bodyPr>
          <a:lstStyle/>
          <a:p>
            <a:r>
              <a:rPr lang="ru-RU" sz="2800" dirty="0" smtClean="0">
                <a:solidFill>
                  <a:srgbClr val="002060"/>
                </a:solidFill>
              </a:rPr>
              <a:t>С 1795 года начинается история Павлово-Посадского художественного промысла, прославившегося богатством цветочных узоров нарядных шалей и платков, ставших известными далеко за пределами России.</a:t>
            </a:r>
            <a:r>
              <a:rPr lang="ru-RU" dirty="0" smtClean="0"/>
              <a:t/>
            </a:r>
            <a:br>
              <a:rPr lang="ru-RU" dirty="0" smtClean="0"/>
            </a:br>
            <a:endParaRPr lang="ru-RU" dirty="0"/>
          </a:p>
        </p:txBody>
      </p:sp>
      <p:pic>
        <p:nvPicPr>
          <p:cNvPr id="7172" name="Picture 4" descr="C:\Users\Настя\Pictures\platki1.jpg"/>
          <p:cNvPicPr>
            <a:picLocks noChangeAspect="1" noChangeArrowheads="1"/>
          </p:cNvPicPr>
          <p:nvPr/>
        </p:nvPicPr>
        <p:blipFill>
          <a:blip r:embed="rId2" cstate="print"/>
          <a:srcRect/>
          <a:stretch>
            <a:fillRect/>
          </a:stretch>
        </p:blipFill>
        <p:spPr bwMode="auto">
          <a:xfrm>
            <a:off x="214282" y="1500174"/>
            <a:ext cx="3786214" cy="4071966"/>
          </a:xfrm>
          <a:prstGeom prst="rect">
            <a:avLst/>
          </a:prstGeom>
          <a:noFill/>
        </p:spPr>
      </p:pic>
      <p:pic>
        <p:nvPicPr>
          <p:cNvPr id="7174" name="Picture 6" descr="http://im7-tub-ru.yandex.net/i?id=221201175-32-72"/>
          <p:cNvPicPr>
            <a:picLocks noChangeAspect="1" noChangeArrowheads="1"/>
          </p:cNvPicPr>
          <p:nvPr/>
        </p:nvPicPr>
        <p:blipFill>
          <a:blip r:embed="rId3" cstate="print"/>
          <a:srcRect/>
          <a:stretch>
            <a:fillRect/>
          </a:stretch>
        </p:blipFill>
        <p:spPr bwMode="auto">
          <a:xfrm>
            <a:off x="1214414" y="285728"/>
            <a:ext cx="1928826" cy="121444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Настя\Pictures\pavposa2.gif"/>
          <p:cNvPicPr>
            <a:picLocks noChangeAspect="1" noChangeArrowheads="1"/>
          </p:cNvPicPr>
          <p:nvPr/>
        </p:nvPicPr>
        <p:blipFill>
          <a:blip r:embed="rId2" cstate="print"/>
          <a:srcRect/>
          <a:stretch>
            <a:fillRect/>
          </a:stretch>
        </p:blipFill>
        <p:spPr bwMode="auto">
          <a:xfrm>
            <a:off x="428596" y="1285860"/>
            <a:ext cx="3392948" cy="4214842"/>
          </a:xfrm>
          <a:prstGeom prst="rect">
            <a:avLst/>
          </a:prstGeom>
          <a:noFill/>
        </p:spPr>
      </p:pic>
      <p:sp>
        <p:nvSpPr>
          <p:cNvPr id="4" name="Прямоугольник 3"/>
          <p:cNvSpPr/>
          <p:nvPr/>
        </p:nvSpPr>
        <p:spPr>
          <a:xfrm>
            <a:off x="3857620" y="1071546"/>
            <a:ext cx="4572000" cy="4708981"/>
          </a:xfrm>
          <a:prstGeom prst="rect">
            <a:avLst/>
          </a:prstGeom>
        </p:spPr>
        <p:txBody>
          <a:bodyPr>
            <a:spAutoFit/>
          </a:bodyPr>
          <a:lstStyle/>
          <a:p>
            <a:r>
              <a:rPr lang="ru-RU" sz="2000" dirty="0" smtClean="0">
                <a:solidFill>
                  <a:srgbClr val="002060"/>
                </a:solidFill>
              </a:rPr>
              <a:t>Герб района: расположенный на синем поле перевернутый красный угол платка. По краям его украшает свисающая золотая бахрома, а в центре — садовая роза. Кустарник имеет три золотых цветка. Герб отражает традиции культуры и народные промыслы, испокон веков бытовавшие на территории муниципального образования. Синее поле означает соседство района с рекой </a:t>
            </a:r>
            <a:r>
              <a:rPr lang="ru-RU" sz="2000" dirty="0" err="1" smtClean="0">
                <a:solidFill>
                  <a:srgbClr val="002060"/>
                </a:solidFill>
              </a:rPr>
              <a:t>Клязьмой</a:t>
            </a:r>
            <a:r>
              <a:rPr lang="ru-RU" sz="2000" dirty="0" smtClean="0">
                <a:solidFill>
                  <a:srgbClr val="002060"/>
                </a:solidFill>
              </a:rPr>
              <a:t>, а золотая роза перекочевала на герб со знаменитого на весь мир Павлово-Посадского платка</a:t>
            </a:r>
            <a:endParaRPr lang="ru-RU" sz="200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571480"/>
            <a:ext cx="4572000" cy="5262979"/>
          </a:xfrm>
          <a:prstGeom prst="rect">
            <a:avLst/>
          </a:prstGeom>
        </p:spPr>
        <p:txBody>
          <a:bodyPr wrap="square">
            <a:spAutoFit/>
          </a:bodyPr>
          <a:lstStyle/>
          <a:p>
            <a:r>
              <a:rPr lang="ru-RU" sz="2400" dirty="0" smtClean="0">
                <a:solidFill>
                  <a:srgbClr val="002060"/>
                </a:solidFill>
              </a:rPr>
              <a:t>Война 1812 года вызвала высочайший патриотический подъем не только в армии, но и во всем русском народе и стала по-настоящему Отечественной. В ней проявился патриотизм народа, его мужество и самоотверженность. </a:t>
            </a:r>
            <a:br>
              <a:rPr lang="ru-RU" sz="2400" dirty="0" smtClean="0">
                <a:solidFill>
                  <a:srgbClr val="002060"/>
                </a:solidFill>
              </a:rPr>
            </a:br>
            <a:r>
              <a:rPr lang="ru-RU" sz="2400" dirty="0" smtClean="0">
                <a:solidFill>
                  <a:srgbClr val="002060"/>
                </a:solidFill>
              </a:rPr>
              <a:t>Наряду с отрядами регулярной российской армии в борьбе против оккупантов принимали участие многочисленные народные отряды. </a:t>
            </a:r>
            <a:endParaRPr lang="ru-RU" sz="2400" dirty="0">
              <a:solidFill>
                <a:srgbClr val="002060"/>
              </a:solidFill>
            </a:endParaRPr>
          </a:p>
        </p:txBody>
      </p:sp>
      <p:pic>
        <p:nvPicPr>
          <p:cNvPr id="2050" name="Picture 2" descr="C:\Users\Настя\Pictures\8022.jpg"/>
          <p:cNvPicPr>
            <a:picLocks noChangeAspect="1" noChangeArrowheads="1"/>
          </p:cNvPicPr>
          <p:nvPr/>
        </p:nvPicPr>
        <p:blipFill>
          <a:blip r:embed="rId2" cstate="print"/>
          <a:srcRect/>
          <a:stretch>
            <a:fillRect/>
          </a:stretch>
        </p:blipFill>
        <p:spPr bwMode="auto">
          <a:xfrm>
            <a:off x="571472" y="1500174"/>
            <a:ext cx="3500462" cy="375975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9058" y="1071546"/>
            <a:ext cx="4572000" cy="3416320"/>
          </a:xfrm>
          <a:prstGeom prst="rect">
            <a:avLst/>
          </a:prstGeom>
        </p:spPr>
        <p:txBody>
          <a:bodyPr wrap="square">
            <a:spAutoFit/>
          </a:bodyPr>
          <a:lstStyle/>
          <a:p>
            <a:r>
              <a:rPr lang="ru-RU" sz="2400" dirty="0" smtClean="0">
                <a:solidFill>
                  <a:srgbClr val="002060"/>
                </a:solidFill>
              </a:rPr>
              <a:t>Руководителем одного из самых крупных добровольных крестьянских отрядов в России был крестьянин села Павлово (ныне г. Павловский Посад Московской области) </a:t>
            </a:r>
            <a:r>
              <a:rPr lang="ru-RU" sz="2400" dirty="0" err="1" smtClean="0">
                <a:solidFill>
                  <a:srgbClr val="002060"/>
                </a:solidFill>
              </a:rPr>
              <a:t>Богородского</a:t>
            </a:r>
            <a:r>
              <a:rPr lang="ru-RU" sz="2400" dirty="0" smtClean="0">
                <a:solidFill>
                  <a:srgbClr val="002060"/>
                </a:solidFill>
              </a:rPr>
              <a:t> уезда (ныне Ногинского района) Герасим Матвеевич Курин (1777-1850 гг.)</a:t>
            </a:r>
            <a:endParaRPr lang="ru-RU" sz="2400" dirty="0">
              <a:solidFill>
                <a:srgbClr val="002060"/>
              </a:solidFill>
            </a:endParaRPr>
          </a:p>
        </p:txBody>
      </p:sp>
      <p:pic>
        <p:nvPicPr>
          <p:cNvPr id="3074" name="Picture 2" descr="C:\Users\Настя\Pictures\kurin.jpg"/>
          <p:cNvPicPr>
            <a:picLocks noChangeAspect="1" noChangeArrowheads="1"/>
          </p:cNvPicPr>
          <p:nvPr/>
        </p:nvPicPr>
        <p:blipFill>
          <a:blip r:embed="rId2" cstate="print"/>
          <a:srcRect/>
          <a:stretch>
            <a:fillRect/>
          </a:stretch>
        </p:blipFill>
        <p:spPr bwMode="auto">
          <a:xfrm>
            <a:off x="571472" y="1142984"/>
            <a:ext cx="3138345" cy="350046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214290"/>
            <a:ext cx="5429272" cy="6832640"/>
          </a:xfrm>
          <a:prstGeom prst="rect">
            <a:avLst/>
          </a:prstGeom>
        </p:spPr>
        <p:txBody>
          <a:bodyPr wrap="square">
            <a:spAutoFit/>
          </a:bodyPr>
          <a:lstStyle/>
          <a:p>
            <a:r>
              <a:rPr lang="ru-RU" sz="2000" dirty="0" smtClean="0">
                <a:solidFill>
                  <a:srgbClr val="002060"/>
                </a:solidFill>
              </a:rPr>
              <a:t>Сын суворовского солдата Герасим Курин был человеком личного обаяния и быстрого ума, немного грамотен, известен своей честностью, пользовался большим авторитетом среди односельчан. После оккупации французами Москвы Курина на сходе избрали главой крестьянского освободительного отряда. Отряд Курина, состоявший сначала из двухсот человек, через 5-6 дней насчитывал почти 5-6 тысяч бойцов из местных жителей, включая почти 500 всадников. Короткая, всего чуть более недели, операция по освобождению Павлова нанесла значительный урон силам врага. Сами крестьяне приобрели не только трофейное оружие, но и уверенность в своих силах. Благодаря этому необученный, почти безоружный, сплоченный Куриным русский народ вскоре смог не только противостоять отборным драгунам маршала Нея, но и стать победителем в этом противостоянии. </a:t>
            </a:r>
            <a:r>
              <a:rPr lang="ru-RU" dirty="0" smtClean="0"/>
              <a:t/>
            </a:r>
            <a:br>
              <a:rPr lang="ru-RU" dirty="0" smtClean="0"/>
            </a:br>
            <a:endParaRPr lang="ru-RU" dirty="0"/>
          </a:p>
        </p:txBody>
      </p:sp>
      <p:pic>
        <p:nvPicPr>
          <p:cNvPr id="25602" name="Picture 2" descr="Герасим"/>
          <p:cNvPicPr>
            <a:picLocks noChangeAspect="1" noChangeArrowheads="1"/>
          </p:cNvPicPr>
          <p:nvPr/>
        </p:nvPicPr>
        <p:blipFill>
          <a:blip r:embed="rId2" cstate="print"/>
          <a:srcRect/>
          <a:stretch>
            <a:fillRect/>
          </a:stretch>
        </p:blipFill>
        <p:spPr bwMode="auto">
          <a:xfrm>
            <a:off x="642910" y="1285860"/>
            <a:ext cx="2428892" cy="307183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4810" y="302359"/>
            <a:ext cx="4572000" cy="6555641"/>
          </a:xfrm>
          <a:prstGeom prst="rect">
            <a:avLst/>
          </a:prstGeom>
        </p:spPr>
        <p:txBody>
          <a:bodyPr wrap="square">
            <a:spAutoFit/>
          </a:bodyPr>
          <a:lstStyle/>
          <a:p>
            <a:r>
              <a:rPr lang="ru-RU" dirty="0" smtClean="0">
                <a:solidFill>
                  <a:srgbClr val="002060"/>
                </a:solidFill>
              </a:rPr>
              <a:t>Герасим Курин был награжден Георгиевским крестом первого класса, удостоен звания почетного гражданина. Помнят героя и потомки. Именем Курина были названы ул. в Москве и Павловском Посаде, оно выбито на обелиске, установленном на Бородинском мосту в столице. Памятник герою установлен на живописном холме около Старо-Павловской дороги (в 3-х километрах от нынешнего Горьковского шоссе). Эта дорога была основной для продвижения отрядов войск Наполеона в сторону села Павлово и окрестных деревень. Сейчас эта дорога практически не используется, но именно это и делает её привлекательной! За несколько последних столетий она не изменила своего местоположения, а кое-где и своего покрытия (вся дорога грунтовая), т.е. всё осталось практически не тронутым со времён войны 1812 года! </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pic>
        <p:nvPicPr>
          <p:cNvPr id="6147" name="Picture 3" descr="C:\Users\Настя\Pictures\775afe8105bc.jpg"/>
          <p:cNvPicPr>
            <a:picLocks noChangeAspect="1" noChangeArrowheads="1"/>
          </p:cNvPicPr>
          <p:nvPr/>
        </p:nvPicPr>
        <p:blipFill>
          <a:blip r:embed="rId2" cstate="print"/>
          <a:srcRect/>
          <a:stretch>
            <a:fillRect/>
          </a:stretch>
        </p:blipFill>
        <p:spPr bwMode="auto">
          <a:xfrm>
            <a:off x="142844" y="285728"/>
            <a:ext cx="3908067" cy="5857917"/>
          </a:xfrm>
          <a:prstGeom prst="rect">
            <a:avLst/>
          </a:prstGeom>
          <a:noFill/>
        </p:spPr>
      </p:pic>
      <p:sp>
        <p:nvSpPr>
          <p:cNvPr id="5" name="Прямоугольник 4"/>
          <p:cNvSpPr/>
          <p:nvPr/>
        </p:nvSpPr>
        <p:spPr>
          <a:xfrm>
            <a:off x="3643306" y="2056686"/>
            <a:ext cx="4572000" cy="923330"/>
          </a:xfrm>
          <a:prstGeom prst="rect">
            <a:avLst/>
          </a:prstGeom>
        </p:spPr>
        <p:txBody>
          <a:bodyPr>
            <a:spAutoFit/>
          </a:bodyPr>
          <a:lstStyle/>
          <a:p>
            <a:r>
              <a:rPr lang="ru-RU" dirty="0" smtClean="0"/>
              <a:t/>
            </a:r>
            <a:br>
              <a:rPr lang="ru-RU" dirty="0" smtClean="0"/>
            </a:br>
            <a:r>
              <a:rPr lang="ru-RU" dirty="0" smtClean="0"/>
              <a:t/>
            </a:r>
            <a:br>
              <a:rPr lang="ru-RU" dirty="0" smtClean="0"/>
            </a:br>
            <a:endParaRPr lang="ru-RU"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498</TotalTime>
  <Words>786</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Павловский Посад</vt:lpstr>
      <vt:lpstr>Мой родной город- Павловский Посад</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моего города в истории страны</dc:title>
  <dc:creator>Настя</dc:creator>
  <cp:lastModifiedBy>Настя</cp:lastModifiedBy>
  <cp:revision>55</cp:revision>
  <dcterms:created xsi:type="dcterms:W3CDTF">2012-01-10T18:44:45Z</dcterms:created>
  <dcterms:modified xsi:type="dcterms:W3CDTF">2012-04-01T10:50:42Z</dcterms:modified>
</cp:coreProperties>
</file>