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5FEFCA-E3BA-45E6-A712-246AD8E1B979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BFBA56-34E6-4197-A16C-DC7F837F67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285860"/>
            <a:ext cx="5857884" cy="37147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dirty="0" smtClean="0"/>
              <a:t>  Уроки </a:t>
            </a:r>
            <a:br>
              <a:rPr lang="ru-RU" sz="8800" b="1" dirty="0" smtClean="0"/>
            </a:br>
            <a:r>
              <a:rPr lang="ru-RU" sz="8800" b="1" dirty="0" smtClean="0"/>
              <a:t> этикета</a:t>
            </a:r>
            <a:endParaRPr lang="ru-RU" sz="8800" b="1" dirty="0"/>
          </a:p>
        </p:txBody>
      </p:sp>
      <p:pic>
        <p:nvPicPr>
          <p:cNvPr id="10243" name="Рисунок 4" descr="мужик4.gif"/>
          <p:cNvPicPr>
            <a:picLocks noChangeAspect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428625" y="285750"/>
            <a:ext cx="295275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Почему телефон занят?</a:t>
            </a:r>
            <a:endParaRPr lang="ru-RU" b="1" dirty="0"/>
          </a:p>
        </p:txBody>
      </p:sp>
      <p:pic>
        <p:nvPicPr>
          <p:cNvPr id="4" name="Picture 6" descr="IMG_00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9F5EC"/>
              </a:clrFrom>
              <a:clrTo>
                <a:srgbClr val="F9F5EC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>
          <a:xfrm>
            <a:off x="2286000" y="1500188"/>
            <a:ext cx="4500563" cy="2247900"/>
          </a:xfrm>
          <a:noFill/>
          <a:ln w="28575">
            <a:solidFill>
              <a:schemeClr val="accent1"/>
            </a:solidFill>
          </a:ln>
        </p:spPr>
      </p:pic>
      <p:pic>
        <p:nvPicPr>
          <p:cNvPr id="19460" name="Рисунок 7" descr="телефон2.jpg"/>
          <p:cNvPicPr>
            <a:picLocks noChangeAspect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4643438" y="4214813"/>
            <a:ext cx="4319587" cy="228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1" name="Рисунок 8" descr="телефон1.jpg"/>
          <p:cNvPicPr>
            <a:picLocks noChangeAspect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142875" y="4214813"/>
            <a:ext cx="4319588" cy="22494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Пригласительный  этикет</a:t>
            </a:r>
            <a:endParaRPr lang="ru-RU" b="1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6435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/>
              <a:t>В  какой  форме  можно  пригласить  в  гости?</a:t>
            </a:r>
          </a:p>
          <a:p>
            <a:pPr>
              <a:buFont typeface="Wingdings 2" pitchFamily="18" charset="2"/>
              <a:buNone/>
            </a:pPr>
            <a:r>
              <a:rPr lang="ru-RU" sz="1800" b="1" i="1" smtClean="0"/>
              <a:t>В  письменной  или  устной.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Можно  ли  пригласить  на  день  рождения  по  телефону?</a:t>
            </a:r>
          </a:p>
          <a:p>
            <a:pPr>
              <a:buFont typeface="Wingdings 2" pitchFamily="18" charset="2"/>
              <a:buNone/>
            </a:pPr>
            <a:r>
              <a:rPr lang="ru-RU" sz="1800" b="1" i="1" smtClean="0"/>
              <a:t>Можно,  но  только  очень  близкого  друга.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Как  поступить,  если  тебя  пригласили  в  гости?</a:t>
            </a:r>
          </a:p>
          <a:p>
            <a:pPr>
              <a:buFont typeface="Wingdings 2" pitchFamily="18" charset="2"/>
              <a:buNone/>
            </a:pPr>
            <a:r>
              <a:rPr lang="ru-RU" sz="1800" b="1" i="1" smtClean="0"/>
              <a:t>Поблагодарить,  спросить  разрешения  у  родителей.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Как  нужно  пригласить  на  день  рождения:  за  несколько  часов  до  празднования  или  заранее?</a:t>
            </a:r>
          </a:p>
          <a:p>
            <a:pPr>
              <a:buFont typeface="Wingdings 2" pitchFamily="18" charset="2"/>
              <a:buNone/>
            </a:pPr>
            <a:r>
              <a:rPr lang="ru-RU" sz="1800" b="1" i="1" smtClean="0"/>
              <a:t>Заранее.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Прилично  ли опаздывать  в  гости?</a:t>
            </a:r>
          </a:p>
          <a:p>
            <a:pPr>
              <a:buFont typeface="Wingdings 2" pitchFamily="18" charset="2"/>
              <a:buNone/>
            </a:pPr>
            <a:r>
              <a:rPr lang="ru-RU" sz="1800" b="1" i="1" smtClean="0"/>
              <a:t>Неприлично.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Если  по  какой-то  причине  ты  не  можешь  принять  приглашение,  как поступить,  чтобы  не  обидеть  приглашающего?</a:t>
            </a:r>
          </a:p>
          <a:p>
            <a:pPr>
              <a:buFont typeface="Wingdings 2" pitchFamily="18" charset="2"/>
              <a:buNone/>
            </a:pPr>
            <a:r>
              <a:rPr lang="ru-RU" sz="1800" b="1" i="1" smtClean="0"/>
              <a:t>Извиниться  и  обязательно  назвать  причину  отказа.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Как  нужно  вести  себя  в  гостях?</a:t>
            </a:r>
          </a:p>
          <a:p>
            <a:pPr>
              <a:buFont typeface="Wingdings 2" pitchFamily="18" charset="2"/>
              <a:buNone/>
            </a:pPr>
            <a:r>
              <a:rPr lang="ru-RU" sz="1800" b="1" i="1" smtClean="0"/>
              <a:t>Быть  веселым,  приветливым,  не  пытаться  привлечь  к  себе  особого  внимания.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2866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Приглашение</a:t>
            </a:r>
            <a:endParaRPr lang="ru-RU" b="1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04800" y="1643063"/>
            <a:ext cx="8686800" cy="4437062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4400" b="1" smtClean="0"/>
              <a:t>Вова!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   Приглашаю тебя на мой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   День рождения.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   По адресу: ул. Чкалова 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   дом  15 квартира 7.</a:t>
            </a:r>
          </a:p>
          <a:p>
            <a:pPr algn="r">
              <a:buFont typeface="Wingdings 2" pitchFamily="18" charset="2"/>
              <a:buNone/>
            </a:pPr>
            <a:r>
              <a:rPr lang="ru-RU" sz="4400" b="1" smtClean="0"/>
              <a:t>Катя.</a:t>
            </a:r>
          </a:p>
        </p:txBody>
      </p:sp>
      <p:pic>
        <p:nvPicPr>
          <p:cNvPr id="21508" name="Рисунок 4" descr="тетка2.gif"/>
          <p:cNvPicPr>
            <a:picLocks noChangeAspect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214313" y="0"/>
            <a:ext cx="15113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приглашение</a:t>
            </a:r>
            <a:endParaRPr lang="ru-RU" b="1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04800" y="1857375"/>
            <a:ext cx="8686800" cy="42227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b="1" smtClean="0"/>
              <a:t>Петя!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b="1" smtClean="0"/>
              <a:t>  Приглашаю тебя на мой день рождения.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b="1" smtClean="0"/>
              <a:t>  8 декабря в 14.00.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400" b="1" smtClean="0"/>
              <a:t>Катя.</a:t>
            </a:r>
            <a:r>
              <a:rPr lang="ru-RU" sz="4400" smtClean="0"/>
              <a:t>  </a:t>
            </a:r>
          </a:p>
        </p:txBody>
      </p:sp>
      <p:pic>
        <p:nvPicPr>
          <p:cNvPr id="22532" name="Рисунок 4" descr="тетка2.gif"/>
          <p:cNvPicPr>
            <a:picLocks noChangeAspect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214313" y="0"/>
            <a:ext cx="15113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Подарки </a:t>
            </a:r>
            <a:endParaRPr lang="ru-RU" b="1" dirty="0"/>
          </a:p>
        </p:txBody>
      </p:sp>
      <p:pic>
        <p:nvPicPr>
          <p:cNvPr id="23555" name="Содержимое 3" descr="96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00438" y="4214813"/>
            <a:ext cx="1500187" cy="1714500"/>
          </a:xfrm>
          <a:ln w="28575">
            <a:solidFill>
              <a:schemeClr val="accent1"/>
            </a:solidFill>
          </a:ln>
        </p:spPr>
      </p:pic>
      <p:pic>
        <p:nvPicPr>
          <p:cNvPr id="23556" name="Рисунок 4" descr="1309_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25" y="1857375"/>
            <a:ext cx="1214438" cy="15716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7" name="Рисунок 8" descr="556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3" y="1857375"/>
            <a:ext cx="1500187" cy="15875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8" name="Рисунок 10" descr="dsc0070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8" y="4071938"/>
            <a:ext cx="1571625" cy="19478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9" name="Рисунок 11" descr="1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63" y="1857375"/>
            <a:ext cx="1638300" cy="16144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60" name="Рисунок 12" descr="dsc02747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86500" y="4071938"/>
            <a:ext cx="2000250" cy="1852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61" name="Рисунок 10" descr="кукла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72250" y="1857375"/>
            <a:ext cx="1908175" cy="16430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Застольный  этикет</a:t>
            </a:r>
            <a:endParaRPr lang="ru-RU" b="1" dirty="0"/>
          </a:p>
        </p:txBody>
      </p:sp>
      <p:sp>
        <p:nvSpPr>
          <p:cNvPr id="22531" name="Содержимое 3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00688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1600" b="1" smtClean="0"/>
              <a:t>1. Когда можно сесть за праздничный стол?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Как только вошли в комнату.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Только после того, как сядут хозяева.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После приглашения хозяйки.</a:t>
            </a:r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b="1" smtClean="0"/>
              <a:t>2. Вы садитесь за стол, берете салфетку и …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Кладете на колени.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Заправляете за воротник.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Кладете рядом с тарелкой.</a:t>
            </a:r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b="1" smtClean="0"/>
              <a:t>3. Как себя вести, если вам предложили блюдо, которое вы не очень любите?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Гневно отказаться.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Отказаться, назвав причину отказа.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Взять немного, поблагодарив.   </a:t>
            </a:r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b="1" smtClean="0"/>
              <a:t>4. Как правильно есть котлету?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Ножом и вилкой.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Одной вилкой .   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Одним ножом.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6087E-6 L 0.00122 -0.0675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0823E-6 L -0.00018 -0.07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25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46994E-6 L -0.00208 -0.0453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                </a:t>
            </a:r>
            <a:r>
              <a:rPr lang="ru-RU" sz="4000" b="1" dirty="0" smtClean="0"/>
              <a:t>Застольный  этикет</a:t>
            </a:r>
            <a:endParaRPr lang="ru-RU" sz="4000" b="1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00688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1600" b="1" smtClean="0"/>
              <a:t>5. Для чего к рыбе подаётся нож?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Чтобы отделить мясо от костей.  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Чтобы разрезать большой кусок на маленькие.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Чтобы придерживать кусок, когда пользуются вилкой.</a:t>
            </a:r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b="1" smtClean="0"/>
              <a:t>6.Какие куски  из общих блюд следует выбирать?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Самые большие.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Самые маленькие.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Те, что лежат ближе к вам . </a:t>
            </a:r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b="1" smtClean="0"/>
              <a:t>7. Если нужно порезать еду на кусочки, в какой  руке  следует держать нож, а в какой вилку?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В правой руке  -  вилка,  в левой – нож.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В правой руке – нож, в левой – вилка .  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По очереди.</a:t>
            </a:r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z="1600" b="1" smtClean="0"/>
              <a:t>8. Как  поступить,  если  вы  нечаянно  уронили  на  пол  вилку,  нож  или  ложку?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Поднять  и  продолжать  есть.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Попросить  другой  прибор.</a:t>
            </a:r>
          </a:p>
          <a:p>
            <a:pPr>
              <a:buFont typeface="Wingdings 2" pitchFamily="18" charset="2"/>
              <a:buNone/>
            </a:pPr>
            <a:r>
              <a:rPr lang="ru-RU" sz="1600" b="1" i="1" smtClean="0"/>
              <a:t>Извиниться  и  попросить  другой  прибор.   </a:t>
            </a:r>
          </a:p>
          <a:p>
            <a:endParaRPr lang="ru-RU" sz="1600" smtClean="0"/>
          </a:p>
          <a:p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11656E-6 L -0.0059 -0.0814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5273E-6 L 0.00296 -0.0314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0037E-6 L -0.00104 -0.0774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Праздничный этикет</a:t>
            </a:r>
            <a:endParaRPr lang="ru-RU" b="1" dirty="0"/>
          </a:p>
        </p:txBody>
      </p:sp>
      <p:pic>
        <p:nvPicPr>
          <p:cNvPr id="26627" name="Содержимое 5" descr="праздник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30363" y="1554163"/>
            <a:ext cx="6035675" cy="4525962"/>
          </a:xfr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z="6000" b="1" smtClean="0"/>
          </a:p>
          <a:p>
            <a:pPr>
              <a:buFont typeface="Wingdings 2" pitchFamily="18" charset="2"/>
              <a:buNone/>
            </a:pPr>
            <a:r>
              <a:rPr lang="ru-RU" sz="6000" b="1" smtClean="0"/>
              <a:t>Спасибо  за 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7200" b="1" smtClean="0"/>
              <a:t>Этикет</a:t>
            </a:r>
            <a:r>
              <a:rPr lang="ru-RU" sz="6600" smtClean="0"/>
              <a:t> – </a:t>
            </a:r>
            <a:r>
              <a:rPr lang="ru-RU" sz="6600" b="1" smtClean="0"/>
              <a:t>это правила поведения среди других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Случай из школьной жизни</a:t>
            </a:r>
            <a:endParaRPr lang="ru-RU" dirty="0"/>
          </a:p>
        </p:txBody>
      </p:sp>
      <p:pic>
        <p:nvPicPr>
          <p:cNvPr id="4" name="Picture 7" descr="IMG_0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0675706">
            <a:off x="419100" y="1566863"/>
            <a:ext cx="2446338" cy="2414587"/>
          </a:xfrm>
          <a:noFill/>
          <a:ln w="28575">
            <a:solidFill>
              <a:schemeClr val="accent1"/>
            </a:solidFill>
          </a:ln>
        </p:spPr>
      </p:pic>
      <p:pic>
        <p:nvPicPr>
          <p:cNvPr id="5" name="Picture 10" descr="IMG_000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63" y="1285875"/>
            <a:ext cx="2303462" cy="23749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 descr="IM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763906">
            <a:off x="6242050" y="1525588"/>
            <a:ext cx="2447925" cy="24685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4" descr="IMG_000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188" y="4076700"/>
            <a:ext cx="2376487" cy="24082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9" descr="IMG_000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1055439">
            <a:off x="3492500" y="4005263"/>
            <a:ext cx="2422525" cy="23828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1" descr="IMG_000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86500" y="4143375"/>
            <a:ext cx="2435225" cy="23050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Вежливые  слова</a:t>
            </a:r>
            <a:endParaRPr lang="ru-RU" b="1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686800" cy="57864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Растает  даже  ледяная  глыба  от  слова  теплого…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i="1" smtClean="0"/>
              <a:t>спасибо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Зазеленеет  старый  пень,  когда  услышит…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i="1" smtClean="0"/>
              <a:t>добрый день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Если  больше  есть  не  в  силах   скажем  маме  мы…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i="1" smtClean="0"/>
              <a:t>спасибо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Мальчик  вежливый  и  развитый   говорит,  встречаясь…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i="1" smtClean="0"/>
              <a:t>здравствуйте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 Когда  нас  бранят  за  шалости  говорим…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i="1" smtClean="0"/>
              <a:t>простите,  пожалуйста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И  во  Франции  и  в  Дании  на  прощанье  говорят…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i="1" smtClean="0"/>
              <a:t>до свидания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Вежлив Витя или нет ?</a:t>
            </a:r>
            <a:endParaRPr lang="ru-RU" b="1" dirty="0"/>
          </a:p>
        </p:txBody>
      </p:sp>
      <p:pic>
        <p:nvPicPr>
          <p:cNvPr id="14339" name="Рисунок 3" descr="мужик3 copy.gif"/>
          <p:cNvPicPr>
            <a:picLocks noChangeAspect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3214688" y="1714500"/>
            <a:ext cx="313213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Мы пешеходы и пассажиры</a:t>
            </a:r>
            <a:endParaRPr lang="ru-RU" b="1" dirty="0"/>
          </a:p>
        </p:txBody>
      </p:sp>
      <p:pic>
        <p:nvPicPr>
          <p:cNvPr id="15363" name="Picture 4" descr="IMG_0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>
          <a:xfrm rot="21319244">
            <a:off x="428625" y="1285875"/>
            <a:ext cx="3357563" cy="2933700"/>
          </a:xfrm>
          <a:noFill/>
          <a:ln w="28575">
            <a:solidFill>
              <a:schemeClr val="accent1"/>
            </a:solidFill>
          </a:ln>
        </p:spPr>
      </p:pic>
      <p:pic>
        <p:nvPicPr>
          <p:cNvPr id="15364" name="Рисунок 8" descr="дед.jpg"/>
          <p:cNvPicPr>
            <a:picLocks noChangeAspect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 rot="323936">
            <a:off x="5346700" y="1343025"/>
            <a:ext cx="2874963" cy="29448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5" name="Рисунок 10" descr="тетка.jpg"/>
          <p:cNvPicPr>
            <a:picLocks noChangeAspect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 bwMode="auto">
          <a:xfrm>
            <a:off x="2786063" y="4500563"/>
            <a:ext cx="3143250" cy="21605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Внешний  вид  воспитанного  человека.</a:t>
            </a:r>
            <a:endParaRPr lang="ru-RU" b="1" dirty="0"/>
          </a:p>
        </p:txBody>
      </p:sp>
      <p:sp>
        <p:nvSpPr>
          <p:cNvPr id="16387" name="Содержимое 5"/>
          <p:cNvSpPr>
            <a:spLocks noGrp="1"/>
          </p:cNvSpPr>
          <p:nvPr>
            <p:ph idx="1"/>
          </p:nvPr>
        </p:nvSpPr>
        <p:spPr>
          <a:xfrm>
            <a:off x="357188" y="1928813"/>
            <a:ext cx="8615362" cy="46688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smtClean="0"/>
              <a:t>Одежда  должна  быть  чистой.</a:t>
            </a:r>
          </a:p>
          <a:p>
            <a:pPr>
              <a:buFont typeface="Wingdings 2" pitchFamily="18" charset="2"/>
              <a:buNone/>
            </a:pPr>
            <a:endParaRPr lang="ru-RU" b="1" smtClean="0"/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Волосы  должны быть уложены  </a:t>
            </a:r>
          </a:p>
          <a:p>
            <a:pPr>
              <a:buFont typeface="Wingdings 2" pitchFamily="18" charset="2"/>
              <a:buNone/>
            </a:pPr>
            <a:r>
              <a:rPr lang="ru-RU" sz="3600" b="1" smtClean="0"/>
              <a:t>в  прическу.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«</a:t>
            </a:r>
            <a:r>
              <a:rPr lang="ru-RU" b="1" dirty="0" err="1" smtClean="0"/>
              <a:t>Неряха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7411" name="Содержимое 5" descr="неряха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43250" y="1500188"/>
            <a:ext cx="297973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785938"/>
            <a:ext cx="8686800" cy="4294187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4400" b="1" smtClean="0"/>
              <a:t> </a:t>
            </a:r>
          </a:p>
          <a:p>
            <a:pPr>
              <a:buFont typeface="Wingdings 2" pitchFamily="18" charset="2"/>
              <a:buNone/>
            </a:pPr>
            <a:endParaRPr lang="ru-RU" sz="4400" b="1" smtClean="0"/>
          </a:p>
          <a:p>
            <a:pPr>
              <a:buFont typeface="Wingdings 2" pitchFamily="18" charset="2"/>
              <a:buNone/>
            </a:pPr>
            <a:endParaRPr lang="ru-RU" sz="4400" b="1" smtClean="0"/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   Одежда  всегда  должна  соответствовать  своему  назначению  и твоему  возрасту.</a:t>
            </a:r>
          </a:p>
        </p:txBody>
      </p:sp>
      <p:pic>
        <p:nvPicPr>
          <p:cNvPr id="7" name="Рисунок 6" descr="�����-00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357166"/>
            <a:ext cx="3115258" cy="38160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8" name="Рисунок 7" descr="�����-00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357166"/>
            <a:ext cx="2996883" cy="38160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505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Уроки   этикета</vt:lpstr>
      <vt:lpstr>Слайд 2</vt:lpstr>
      <vt:lpstr>Случай из школьной жизни</vt:lpstr>
      <vt:lpstr>Вежливые  слова</vt:lpstr>
      <vt:lpstr>Вежлив Витя или нет ?</vt:lpstr>
      <vt:lpstr>Мы пешеходы и пассажиры</vt:lpstr>
      <vt:lpstr>Внешний  вид  воспитанного  человека.</vt:lpstr>
      <vt:lpstr> «Неряха»</vt:lpstr>
      <vt:lpstr>Слайд 9</vt:lpstr>
      <vt:lpstr>Почему телефон занят?</vt:lpstr>
      <vt:lpstr>Пригласительный  этикет</vt:lpstr>
      <vt:lpstr>Приглашение</vt:lpstr>
      <vt:lpstr>приглашение</vt:lpstr>
      <vt:lpstr>Подарки </vt:lpstr>
      <vt:lpstr>Застольный  этикет</vt:lpstr>
      <vt:lpstr>                   Застольный  этикет</vt:lpstr>
      <vt:lpstr>Праздничный этикет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Уроки   этикета</dc:title>
  <dc:creator>Ярик</dc:creator>
  <cp:lastModifiedBy>Ярик</cp:lastModifiedBy>
  <cp:revision>1</cp:revision>
  <dcterms:created xsi:type="dcterms:W3CDTF">2012-03-04T09:12:53Z</dcterms:created>
  <dcterms:modified xsi:type="dcterms:W3CDTF">2012-03-04T09:14:43Z</dcterms:modified>
</cp:coreProperties>
</file>