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6" r:id="rId3"/>
    <p:sldId id="267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91" autoAdjust="0"/>
    <p:restoredTop sz="86356" autoAdjust="0"/>
  </p:normalViewPr>
  <p:slideViewPr>
    <p:cSldViewPr>
      <p:cViewPr varScale="1">
        <p:scale>
          <a:sx n="71" d="100"/>
          <a:sy n="71" d="100"/>
        </p:scale>
        <p:origin x="-84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125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B09BD-47EB-4F9B-BC18-5A6BACDEDF14}" type="datetimeFigureOut">
              <a:rPr lang="ru-RU" smtClean="0"/>
              <a:pPr/>
              <a:t>23.12.2011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0AC17-7D9E-4160-A2F5-45F2A08720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B09BD-47EB-4F9B-BC18-5A6BACDEDF14}" type="datetimeFigureOut">
              <a:rPr lang="ru-RU" smtClean="0"/>
              <a:pPr/>
              <a:t>23.12.2011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0AC17-7D9E-4160-A2F5-45F2A08720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B09BD-47EB-4F9B-BC18-5A6BACDEDF14}" type="datetimeFigureOut">
              <a:rPr lang="ru-RU" smtClean="0"/>
              <a:pPr/>
              <a:t>23.12.2011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0AC17-7D9E-4160-A2F5-45F2A08720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B09BD-47EB-4F9B-BC18-5A6BACDEDF14}" type="datetimeFigureOut">
              <a:rPr lang="ru-RU" smtClean="0"/>
              <a:pPr/>
              <a:t>23.12.2011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0AC17-7D9E-4160-A2F5-45F2A08720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B09BD-47EB-4F9B-BC18-5A6BACDEDF14}" type="datetimeFigureOut">
              <a:rPr lang="ru-RU" smtClean="0"/>
              <a:pPr/>
              <a:t>23.12.2011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0AC17-7D9E-4160-A2F5-45F2A08720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B09BD-47EB-4F9B-BC18-5A6BACDEDF14}" type="datetimeFigureOut">
              <a:rPr lang="ru-RU" smtClean="0"/>
              <a:pPr/>
              <a:t>23.12.2011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0AC17-7D9E-4160-A2F5-45F2A08720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B09BD-47EB-4F9B-BC18-5A6BACDEDF14}" type="datetimeFigureOut">
              <a:rPr lang="ru-RU" smtClean="0"/>
              <a:pPr/>
              <a:t>23.12.2011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0AC17-7D9E-4160-A2F5-45F2A08720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B09BD-47EB-4F9B-BC18-5A6BACDEDF14}" type="datetimeFigureOut">
              <a:rPr lang="ru-RU" smtClean="0"/>
              <a:pPr/>
              <a:t>23.12.2011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0AC17-7D9E-4160-A2F5-45F2A08720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B09BD-47EB-4F9B-BC18-5A6BACDEDF14}" type="datetimeFigureOut">
              <a:rPr lang="ru-RU" smtClean="0"/>
              <a:pPr/>
              <a:t>23.12.2011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0AC17-7D9E-4160-A2F5-45F2A08720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B09BD-47EB-4F9B-BC18-5A6BACDEDF14}" type="datetimeFigureOut">
              <a:rPr lang="ru-RU" smtClean="0"/>
              <a:pPr/>
              <a:t>23.12.2011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0AC17-7D9E-4160-A2F5-45F2A08720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B09BD-47EB-4F9B-BC18-5A6BACDEDF14}" type="datetimeFigureOut">
              <a:rPr lang="ru-RU" smtClean="0"/>
              <a:pPr/>
              <a:t>23.12.2011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/>
          <a:p>
            <a:fld id="{4B00AC17-7D9E-4160-A2F5-45F2A08720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1" y="6219826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1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6DB09BD-47EB-4F9B-BC18-5A6BACDEDF14}" type="datetimeFigureOut">
              <a:rPr lang="ru-RU" smtClean="0"/>
              <a:pPr/>
              <a:t>23.12.2011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00AC17-7D9E-4160-A2F5-45F2A08720D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slow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4.xml"/><Relationship Id="rId1" Type="http://schemas.openxmlformats.org/officeDocument/2006/relationships/audio" Target="file:///D:\&#1073;&#1089;&#1085;\&#1056;&#1091;&#1089;&#1089;&#1082;&#1080;&#1081;%20&#1103;&#1079;&#1099;&#1082;\&#1091;&#1088;&#1086;&#1082;&#1080;%20&#1087;&#1088;&#1077;&#1079;&#1077;&#1085;&#1090;&#1072;&#1094;&#1080;&#1080;\&#1055;&#1088;&#1080;&#1083;&#1086;&#1078;&#1077;&#1085;&#1080;&#1077;%20&#1091;&#1088;&#1086;&#1082;%20&#1050;&#1072;&#1090;&#1077;&#1075;&#1086;&#1088;&#1080;&#1103;%20&#1089;&#1086;&#1089;&#1090;&#1086;&#1103;&#1085;&#1080;&#1103;\033_&#1052;&#1072;&#1082;S&#1080;&#1052;%20-%20&#1053;&#1077;&#1078;&#1085;&#1086;&#1089;&#1090;&#1100;%20(remix).mp3" TargetMode="Externa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5.xml"/><Relationship Id="rId1" Type="http://schemas.openxmlformats.org/officeDocument/2006/relationships/audio" Target="file:///D:\&#1073;&#1089;&#1085;\&#1056;&#1091;&#1089;&#1089;&#1082;&#1080;&#1081;%20&#1103;&#1079;&#1099;&#1082;\&#1091;&#1088;&#1086;&#1082;&#1080;%20&#1087;&#1088;&#1077;&#1079;&#1077;&#1085;&#1090;&#1072;&#1094;&#1080;&#1080;\&#1055;&#1088;&#1080;&#1083;&#1086;&#1078;&#1077;&#1085;&#1080;&#1077;%20&#1091;&#1088;&#1086;&#1082;%20&#1050;&#1072;&#1090;&#1077;&#1075;&#1086;&#1088;&#1080;&#1103;%20&#1089;&#1086;&#1089;&#1090;&#1086;&#1103;&#1085;&#1080;&#1103;\01_-_'Na_Prekrasnom_Golubom_Dunae'_-Iogann_Shtraus-Ml..mp3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9.xml"/><Relationship Id="rId1" Type="http://schemas.openxmlformats.org/officeDocument/2006/relationships/audio" Target="file:///D:\&#1073;&#1089;&#1085;\&#1056;&#1091;&#1089;&#1089;&#1082;&#1080;&#1081;%20&#1103;&#1079;&#1099;&#1082;\&#1091;&#1088;&#1086;&#1082;&#1080;%20&#1087;&#1088;&#1077;&#1079;&#1077;&#1085;&#1090;&#1072;&#1094;&#1080;&#1080;\&#1055;&#1088;&#1080;&#1083;&#1086;&#1078;&#1077;&#1085;&#1080;&#1077;%20&#1091;&#1088;&#1086;&#1082;%20&#1050;&#1072;&#1090;&#1077;&#1075;&#1086;&#1088;&#1080;&#1103;%20&#1089;&#1086;&#1089;&#1090;&#1086;&#1103;&#1085;&#1080;&#1103;\&#1052;&#1072;&#1082;s&#1080;&#1084;%20-%20&#1041;&#1077;&#1075;&#1091;&#1097;&#1072;&#1103;%20&#1055;&#1086;%20&#1042;&#1086;&#1083;&#1085;&#1072;&#1084;.mp3" TargetMode="Externa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Урок русского языка 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В 7 КЛАССЕ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84367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Тема: Категория состояния как часть речи.</a:t>
            </a:r>
          </a:p>
          <a:p>
            <a:endParaRPr lang="ru-RU" dirty="0" smtClean="0">
              <a:solidFill>
                <a:srgbClr val="FF0000"/>
              </a:solidFill>
            </a:endParaRPr>
          </a:p>
          <a:p>
            <a:r>
              <a:rPr lang="ru-RU" sz="2400" i="1" dirty="0" smtClean="0">
                <a:solidFill>
                  <a:srgbClr val="002060"/>
                </a:solidFill>
              </a:rPr>
              <a:t>Автор:</a:t>
            </a:r>
          </a:p>
          <a:p>
            <a:r>
              <a:rPr lang="ru-RU" sz="2400" i="1" dirty="0" smtClean="0">
                <a:solidFill>
                  <a:srgbClr val="002060"/>
                </a:solidFill>
              </a:rPr>
              <a:t> учитель русского языка и литературы </a:t>
            </a:r>
          </a:p>
          <a:p>
            <a:r>
              <a:rPr lang="ru-RU" sz="2400" i="1" dirty="0" smtClean="0">
                <a:solidFill>
                  <a:srgbClr val="002060"/>
                </a:solidFill>
              </a:rPr>
              <a:t>МОУ «Средняя школа № 20» </a:t>
            </a:r>
          </a:p>
          <a:p>
            <a:r>
              <a:rPr lang="ru-RU" sz="2400" i="1" dirty="0" smtClean="0">
                <a:solidFill>
                  <a:srgbClr val="002060"/>
                </a:solidFill>
              </a:rPr>
              <a:t>Бессчастнова С.Н.</a:t>
            </a: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Работа с учебником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</a:pPr>
            <a:r>
              <a:rPr lang="ru-RU" sz="9600" dirty="0" smtClean="0"/>
              <a:t> </a:t>
            </a:r>
            <a:r>
              <a:rPr lang="ru-RU" sz="9600" b="1" dirty="0" smtClean="0"/>
              <a:t>чтение параграфа  45 учебника</a:t>
            </a:r>
          </a:p>
          <a:p>
            <a:pPr>
              <a:lnSpc>
                <a:spcPct val="170000"/>
              </a:lnSpc>
            </a:pPr>
            <a:r>
              <a:rPr lang="ru-RU" sz="9600" b="1" dirty="0" smtClean="0"/>
              <a:t>Задание  с. 125</a:t>
            </a:r>
          </a:p>
          <a:p>
            <a:pPr>
              <a:lnSpc>
                <a:spcPct val="170000"/>
              </a:lnSpc>
              <a:buNone/>
            </a:pPr>
            <a:r>
              <a:rPr lang="ru-RU" sz="9600" b="1" dirty="0" smtClean="0"/>
              <a:t>	(письменно)</a:t>
            </a:r>
          </a:p>
          <a:p>
            <a:pPr>
              <a:lnSpc>
                <a:spcPct val="170000"/>
              </a:lnSpc>
            </a:pPr>
            <a:r>
              <a:rPr lang="ru-RU" sz="9600" b="1" dirty="0" smtClean="0"/>
              <a:t>Упр. 275, 277, 276</a:t>
            </a:r>
          </a:p>
          <a:p>
            <a:pPr>
              <a:lnSpc>
                <a:spcPct val="170000"/>
              </a:lnSpc>
            </a:pPr>
            <a:r>
              <a:rPr lang="ru-RU" sz="9600" b="1" dirty="0" smtClean="0"/>
              <a:t>тест</a:t>
            </a:r>
          </a:p>
          <a:p>
            <a:pPr>
              <a:lnSpc>
                <a:spcPct val="170000"/>
              </a:lnSpc>
            </a:pPr>
            <a:endParaRPr lang="ru-RU" sz="6000" dirty="0" smtClean="0"/>
          </a:p>
          <a:p>
            <a:pPr>
              <a:lnSpc>
                <a:spcPct val="170000"/>
              </a:lnSpc>
            </a:pPr>
            <a:endParaRPr lang="ru-RU" sz="6000" dirty="0" smtClean="0"/>
          </a:p>
          <a:p>
            <a:pPr>
              <a:lnSpc>
                <a:spcPct val="170000"/>
              </a:lnSpc>
              <a:buNone/>
            </a:pPr>
            <a:r>
              <a:rPr lang="ru-RU" sz="6000" dirty="0" smtClean="0"/>
              <a:t>	</a:t>
            </a:r>
          </a:p>
          <a:p>
            <a:pPr>
              <a:buNone/>
            </a:pPr>
            <a:r>
              <a:rPr lang="ru-RU" dirty="0" smtClean="0"/>
              <a:t>	</a:t>
            </a:r>
          </a:p>
          <a:p>
            <a:pPr>
              <a:buNone/>
            </a:pPr>
            <a:r>
              <a:rPr lang="ru-RU" dirty="0" smtClean="0"/>
              <a:t>	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5-конечная звезда 3"/>
          <p:cNvSpPr/>
          <p:nvPr/>
        </p:nvSpPr>
        <p:spPr>
          <a:xfrm>
            <a:off x="3000364" y="2571745"/>
            <a:ext cx="914400" cy="92869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2869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Тест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10112"/>
          </a:xfrm>
          <a:ln>
            <a:solidFill>
              <a:srgbClr val="FF0000"/>
            </a:solidFill>
          </a:ln>
        </p:spPr>
        <p:txBody>
          <a:bodyPr/>
          <a:lstStyle/>
          <a:p>
            <a:pPr>
              <a:buNone/>
            </a:pPr>
            <a:r>
              <a:rPr lang="ru-RU" b="1" dirty="0" smtClean="0"/>
              <a:t>    НАЙДИТЕ ОШИБКИ В ОПРЕДЕЛЕНИИ ЧЛЕНОВ ПРЕДЛОЖЕНИЯ. УСТРАНИТЕ ИХ.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а) В лесах было холодно, тихо.</a:t>
            </a:r>
          </a:p>
          <a:p>
            <a:pPr>
              <a:buNone/>
            </a:pPr>
            <a:r>
              <a:rPr lang="ru-RU" sz="800" b="1" dirty="0" smtClean="0"/>
              <a:t>                                                                                                         </a:t>
            </a:r>
            <a:r>
              <a:rPr lang="ru-RU" sz="1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_______     _____      ______    _____  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) Тихо  и сонно было холодно в этот час в деревне.</a:t>
            </a:r>
          </a:p>
          <a:p>
            <a:pPr>
              <a:buNone/>
            </a:pP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в) Утро великолепное, в воздухе прохладно.</a:t>
            </a:r>
          </a:p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г) Встретили нас почему – то очень прохладно.</a:t>
            </a:r>
          </a:p>
          <a:p>
            <a:pPr>
              <a:buNone/>
            </a:pPr>
            <a:r>
              <a:rPr lang="ru-RU" sz="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            -----------------------------------------------------------</a:t>
            </a:r>
            <a:endParaRPr lang="ru-RU" sz="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) Мне было прохладно, пришлось идти домой.</a:t>
            </a:r>
          </a:p>
        </p:txBody>
      </p:sp>
      <p:sp>
        <p:nvSpPr>
          <p:cNvPr id="4" name="Равно 3"/>
          <p:cNvSpPr/>
          <p:nvPr/>
        </p:nvSpPr>
        <p:spPr>
          <a:xfrm>
            <a:off x="571472" y="3643314"/>
            <a:ext cx="2500331" cy="285752"/>
          </a:xfrm>
          <a:prstGeom prst="mathEqual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Равно 4"/>
          <p:cNvSpPr/>
          <p:nvPr/>
        </p:nvSpPr>
        <p:spPr>
          <a:xfrm>
            <a:off x="4572000" y="4429132"/>
            <a:ext cx="1928827" cy="285752"/>
          </a:xfrm>
          <a:prstGeom prst="mathEqual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Блок-схема: узел 6"/>
          <p:cNvSpPr/>
          <p:nvPr/>
        </p:nvSpPr>
        <p:spPr>
          <a:xfrm flipV="1">
            <a:off x="6357950" y="5000636"/>
            <a:ext cx="117157" cy="142875"/>
          </a:xfrm>
          <a:prstGeom prst="flowChartConnector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узел 8"/>
          <p:cNvSpPr/>
          <p:nvPr/>
        </p:nvSpPr>
        <p:spPr>
          <a:xfrm flipH="1">
            <a:off x="5857884" y="5000636"/>
            <a:ext cx="142876" cy="142876"/>
          </a:xfrm>
          <a:prstGeom prst="flowChartConnector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узел 9"/>
          <p:cNvSpPr/>
          <p:nvPr/>
        </p:nvSpPr>
        <p:spPr>
          <a:xfrm>
            <a:off x="6786578" y="5000636"/>
            <a:ext cx="117157" cy="142876"/>
          </a:xfrm>
          <a:prstGeom prst="flowChartConnector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узел 10"/>
          <p:cNvSpPr/>
          <p:nvPr/>
        </p:nvSpPr>
        <p:spPr>
          <a:xfrm flipV="1">
            <a:off x="3571868" y="3143248"/>
            <a:ext cx="142876" cy="142876"/>
          </a:xfrm>
          <a:prstGeom prst="flowChartConnector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узел 11"/>
          <p:cNvSpPr/>
          <p:nvPr/>
        </p:nvSpPr>
        <p:spPr>
          <a:xfrm>
            <a:off x="4071934" y="3143248"/>
            <a:ext cx="142876" cy="142876"/>
          </a:xfrm>
          <a:prstGeom prst="flowChartConnector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4643438" y="3143248"/>
            <a:ext cx="142876" cy="142876"/>
          </a:xfrm>
          <a:prstGeom prst="flowChartConnector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 13"/>
          <p:cNvSpPr/>
          <p:nvPr/>
        </p:nvSpPr>
        <p:spPr>
          <a:xfrm>
            <a:off x="1071538" y="5500702"/>
            <a:ext cx="2928959" cy="285752"/>
          </a:xfrm>
          <a:prstGeom prst="mathEqual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&amp; 45   упр.279</a:t>
            </a:r>
            <a:endParaRPr lang="ru-RU" sz="48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12858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/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b="1" dirty="0" smtClean="0">
                <a:solidFill>
                  <a:srgbClr val="00B050"/>
                </a:solidFill>
              </a:rPr>
              <a:t/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b="1" dirty="0" smtClean="0">
                <a:solidFill>
                  <a:srgbClr val="00B050"/>
                </a:solidFill>
              </a:rPr>
              <a:t/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b="1" dirty="0" smtClean="0">
                <a:solidFill>
                  <a:srgbClr val="00B050"/>
                </a:solidFill>
              </a:rPr>
              <a:t/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b="1" dirty="0" smtClean="0">
                <a:solidFill>
                  <a:srgbClr val="00B050"/>
                </a:solidFill>
              </a:rPr>
              <a:t/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b="1" dirty="0" smtClean="0">
                <a:solidFill>
                  <a:srgbClr val="00B050"/>
                </a:solidFill>
              </a:rPr>
              <a:t>Словарная работа</a:t>
            </a:r>
            <a:br>
              <a:rPr lang="ru-RU" b="1" dirty="0" smtClean="0">
                <a:solidFill>
                  <a:srgbClr val="00B050"/>
                </a:solidFill>
              </a:rPr>
            </a:b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35480"/>
            <a:ext cx="8686800" cy="4389120"/>
          </a:xfrm>
        </p:spPr>
        <p:txBody>
          <a:bodyPr/>
          <a:lstStyle/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0" y="928670"/>
            <a:ext cx="8501122" cy="438912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</a:rPr>
              <a:t> Ф…</a:t>
            </a:r>
            <a:r>
              <a:rPr kumimoji="0" lang="ru-RU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</a:rPr>
              <a:t>гурист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</a:rPr>
              <a:t>, ч…</a:t>
            </a:r>
            <a:r>
              <a:rPr kumimoji="0" lang="ru-RU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</a:rPr>
              <a:t>мпион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</a:rPr>
              <a:t>, </a:t>
            </a:r>
            <a:r>
              <a:rPr kumimoji="0" lang="ru-RU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</a:rPr>
              <a:t>сп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</a:rPr>
              <a:t>…р…смен, д…</a:t>
            </a:r>
            <a:r>
              <a:rPr kumimoji="0" lang="ru-RU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</a:rPr>
              <a:t>монстрировать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</a:rPr>
              <a:t>, м…</a:t>
            </a:r>
            <a:r>
              <a:rPr kumimoji="0" lang="ru-RU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</a:rPr>
              <a:t>нимальный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</a:rPr>
              <a:t>, ком…</a:t>
            </a:r>
            <a:r>
              <a:rPr kumimoji="0" lang="ru-RU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</a:rPr>
              <a:t>ентировать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</a:rPr>
              <a:t>, р…</a:t>
            </a:r>
            <a:r>
              <a:rPr kumimoji="0" lang="ru-RU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</a:rPr>
              <a:t>портаж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</a:rPr>
              <a:t>, …</a:t>
            </a:r>
            <a:r>
              <a:rPr kumimoji="0" lang="ru-RU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</a:rPr>
              <a:t>рена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</a:rPr>
              <a:t>, с…гнал, тр…</a:t>
            </a:r>
            <a:r>
              <a:rPr kumimoji="0" lang="ru-RU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</a:rPr>
              <a:t>диция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</a:rPr>
              <a:t>, </a:t>
            </a:r>
            <a:r>
              <a:rPr kumimoji="0" lang="ru-RU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</a:rPr>
              <a:t>хок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</a:rPr>
              <a:t>…ей, </a:t>
            </a:r>
            <a:r>
              <a:rPr kumimoji="0" lang="ru-RU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</a:rPr>
              <a:t>ма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</a:rPr>
              <a:t>…ч, </a:t>
            </a:r>
            <a:r>
              <a:rPr kumimoji="0" lang="ru-RU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</a:rPr>
              <a:t>вр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</a:rPr>
              <a:t>…</a:t>
            </a:r>
            <a:r>
              <a:rPr kumimoji="0" lang="ru-RU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</a:rPr>
              <a:t>атарь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</a:rPr>
              <a:t>, к…</a:t>
            </a:r>
            <a:r>
              <a:rPr kumimoji="0" lang="ru-RU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</a:rPr>
              <a:t>манда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</a:rPr>
              <a:t>, </a:t>
            </a:r>
            <a:r>
              <a:rPr kumimoji="0" lang="ru-RU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</a:rPr>
              <a:t>экспрес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</a:rPr>
              <a:t>…, </a:t>
            </a:r>
            <a:r>
              <a:rPr kumimoji="0" lang="ru-RU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</a:rPr>
              <a:t>тен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</a:rPr>
              <a:t>…</a:t>
            </a:r>
            <a:r>
              <a:rPr kumimoji="0" lang="ru-RU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</a:rPr>
              <a:t>ис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Цель урока: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>
            <a:normAutofit/>
          </a:bodyPr>
          <a:lstStyle/>
          <a:p>
            <a:pPr marL="1767078" lvl="4" indent="-514350">
              <a:buNone/>
            </a:pPr>
            <a:r>
              <a:rPr lang="ru-RU" sz="3400" b="1" dirty="0" smtClean="0"/>
              <a:t>1. Дать представление  о словах категории состояния, их отличия от наречий.</a:t>
            </a:r>
          </a:p>
          <a:p>
            <a:pPr marL="1767078" lvl="4" indent="-514350">
              <a:buNone/>
            </a:pPr>
            <a:r>
              <a:rPr lang="ru-RU" sz="3400" b="1" dirty="0" smtClean="0"/>
              <a:t>2. Развивать орфографическую зоркость.</a:t>
            </a:r>
          </a:p>
          <a:p>
            <a:pPr marL="1767078" lvl="4" indent="-514350">
              <a:buNone/>
            </a:pPr>
            <a:r>
              <a:rPr lang="ru-RU" sz="3400" b="1" dirty="0" smtClean="0"/>
              <a:t>3. Воспитать любовь к слову, русскому языку.</a:t>
            </a:r>
          </a:p>
          <a:p>
            <a:pPr marL="1767078" lvl="4" indent="-514350">
              <a:buAutoNum type="arabicPeriod"/>
            </a:pPr>
            <a:endParaRPr lang="ru-RU" sz="3400" b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latin typeface="Arial Black" pitchFamily="34" charset="0"/>
              </a:rPr>
              <a:t>   </a:t>
            </a:r>
            <a:r>
              <a:rPr lang="ru-RU" sz="3600" b="1" i="1" dirty="0" smtClean="0">
                <a:latin typeface="Arial Black" pitchFamily="34" charset="0"/>
              </a:rPr>
              <a:t>Явления природы, состояние      </a:t>
            </a:r>
            <a:br>
              <a:rPr lang="ru-RU" sz="3600" b="1" i="1" dirty="0" smtClean="0">
                <a:latin typeface="Arial Black" pitchFamily="34" charset="0"/>
              </a:rPr>
            </a:br>
            <a:r>
              <a:rPr lang="ru-RU" sz="3600" b="1" i="1" dirty="0" smtClean="0">
                <a:latin typeface="Arial Black" pitchFamily="34" charset="0"/>
              </a:rPr>
              <a:t>окружающей среды или человека</a:t>
            </a:r>
            <a:endParaRPr lang="ru-RU" sz="3600" b="1" i="1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857364"/>
            <a:ext cx="8401080" cy="446723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3600" b="1" dirty="0" smtClean="0">
                <a:solidFill>
                  <a:schemeClr val="tx2"/>
                </a:solidFill>
              </a:rPr>
              <a:t>могут описываться  как независящие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tx2"/>
                </a:solidFill>
              </a:rPr>
              <a:t>от действия каких – либо внешних сил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tx2"/>
                </a:solidFill>
              </a:rPr>
              <a:t>и от нас самих. Такие ситуации имеют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tx2"/>
                </a:solidFill>
              </a:rPr>
              <a:t>в русском языке  специальные средства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tx2"/>
                </a:solidFill>
              </a:rPr>
              <a:t>выражения.</a:t>
            </a:r>
            <a:endParaRPr lang="ru-RU" sz="36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4000">
              <a:srgbClr val="FFFF00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rect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14348" y="214290"/>
            <a:ext cx="7215238" cy="2571768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sz="3600" b="1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Arial Black" pitchFamily="34" charset="0"/>
              </a:rPr>
              <a:t>Постарайтесь назвать одним словом   состояние природы, человека на следующих картинах</a:t>
            </a:r>
            <a:endParaRPr lang="ru-RU" sz="36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9" name="Рисунок 8" descr="IMG_1489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71472" y="0"/>
            <a:ext cx="7072362" cy="56435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" name="033_МакSиМ - Нежность (remix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email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16" name="Содержимое 15" descr="P2220237.JPG"/>
          <p:cNvPicPr>
            <a:picLocks noGrp="1" noChangeAspect="1"/>
          </p:cNvPicPr>
          <p:nvPr>
            <p:ph sz="half" idx="2"/>
          </p:nvPr>
        </p:nvPicPr>
        <p:blipFill>
          <a:blip r:embed="rId6" cstate="email"/>
          <a:stretch>
            <a:fillRect/>
          </a:stretch>
        </p:blipFill>
        <p:spPr>
          <a:xfrm>
            <a:off x="1000100" y="214290"/>
            <a:ext cx="6215106" cy="603022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66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ransition spd="slow">
    <p:sndAc>
      <p:stSnd>
        <p:snd r:embed="rId3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40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5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6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"/>
                </p:tgtEl>
              </p:cMediaNode>
            </p:audio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00">
            <a:alpha val="4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13" name="Содержимое 12" descr="P3060333.JPG"/>
          <p:cNvPicPr>
            <a:picLocks noGrp="1" noChangeAspect="1"/>
          </p:cNvPicPr>
          <p:nvPr>
            <p:ph sz="quarter" idx="2"/>
          </p:nvPr>
        </p:nvPicPr>
        <p:blipFill>
          <a:blip r:embed="rId4" cstate="email"/>
          <a:stretch>
            <a:fillRect/>
          </a:stretch>
        </p:blipFill>
        <p:spPr>
          <a:xfrm rot="21144168">
            <a:off x="94426" y="1829840"/>
            <a:ext cx="4163108" cy="3866726"/>
          </a:xfrm>
          <a:prstGeom prst="cloud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1">
                <a:lumMod val="95000"/>
                <a:lumOff val="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4" name="Содержимое 13" descr="P8080308.JPG"/>
          <p:cNvPicPr>
            <a:picLocks noGrp="1" noChangeAspect="1"/>
          </p:cNvPicPr>
          <p:nvPr>
            <p:ph sz="quarter" idx="4"/>
          </p:nvPr>
        </p:nvPicPr>
        <p:blipFill>
          <a:blip r:embed="rId5" cstate="email"/>
          <a:stretch>
            <a:fillRect/>
          </a:stretch>
        </p:blipFill>
        <p:spPr>
          <a:xfrm rot="518746">
            <a:off x="3954124" y="85661"/>
            <a:ext cx="5284583" cy="4534750"/>
          </a:xfrm>
          <a:prstGeom prst="sun">
            <a:avLst>
              <a:gd name="adj" fmla="val 12500"/>
            </a:avLst>
          </a:prstGeom>
          <a:solidFill>
            <a:srgbClr val="FFFFFF">
              <a:shade val="85000"/>
            </a:srgbClr>
          </a:solidFill>
          <a:ln w="190500" cap="rnd">
            <a:solidFill>
              <a:srgbClr val="FFFF0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3929058" y="4857760"/>
            <a:ext cx="5000659" cy="1569242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rgbClr val="C00000"/>
                </a:solidFill>
                <a:latin typeface="Arial Black" pitchFamily="34" charset="0"/>
              </a:rPr>
              <a:t>Бывают дни: повеет  теплым ветром, </a:t>
            </a:r>
          </a:p>
          <a:p>
            <a:r>
              <a:rPr lang="ru-RU" sz="1800" dirty="0" smtClean="0">
                <a:solidFill>
                  <a:srgbClr val="C00000"/>
                </a:solidFill>
                <a:latin typeface="Arial Black" pitchFamily="34" charset="0"/>
              </a:rPr>
              <a:t>Проглянет солнце ярко…</a:t>
            </a:r>
          </a:p>
          <a:p>
            <a:r>
              <a:rPr lang="ru-RU" sz="1800" dirty="0" smtClean="0">
                <a:solidFill>
                  <a:srgbClr val="C00000"/>
                </a:solidFill>
                <a:latin typeface="Arial Black" pitchFamily="34" charset="0"/>
              </a:rPr>
              <a:t>Сияет наше ласковое небо.</a:t>
            </a:r>
          </a:p>
          <a:p>
            <a:pPr algn="r"/>
            <a:r>
              <a:rPr lang="ru-RU" sz="1800" dirty="0" smtClean="0">
                <a:solidFill>
                  <a:srgbClr val="C00000"/>
                </a:solidFill>
                <a:latin typeface="Arial Black" pitchFamily="34" charset="0"/>
              </a:rPr>
              <a:t>И.Бунин « В степи</a:t>
            </a:r>
            <a:r>
              <a:rPr lang="ru-RU" sz="1800" dirty="0" smtClean="0">
                <a:solidFill>
                  <a:srgbClr val="C00000"/>
                </a:solidFill>
              </a:rPr>
              <a:t>»</a:t>
            </a:r>
            <a:endParaRPr lang="ru-RU" sz="1800" dirty="0">
              <a:solidFill>
                <a:srgbClr val="C0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14282" y="357166"/>
            <a:ext cx="4040188" cy="1657320"/>
          </a:xfrm>
        </p:spPr>
        <p:txBody>
          <a:bodyPr/>
          <a:lstStyle/>
          <a:p>
            <a:r>
              <a:rPr lang="ru-RU" sz="2000" dirty="0" smtClean="0">
                <a:solidFill>
                  <a:srgbClr val="C00000"/>
                </a:solidFill>
                <a:latin typeface="Arial Black" pitchFamily="34" charset="0"/>
              </a:rPr>
              <a:t>Шар луны под звездным абажуром</a:t>
            </a:r>
          </a:p>
          <a:p>
            <a:r>
              <a:rPr lang="ru-RU" sz="2000" dirty="0" smtClean="0">
                <a:solidFill>
                  <a:srgbClr val="C00000"/>
                </a:solidFill>
                <a:latin typeface="Arial Black" pitchFamily="34" charset="0"/>
              </a:rPr>
              <a:t>Озарял уснувший городок</a:t>
            </a:r>
          </a:p>
          <a:p>
            <a:r>
              <a:rPr lang="ru-RU" sz="2000" dirty="0" smtClean="0">
                <a:solidFill>
                  <a:srgbClr val="C00000"/>
                </a:solidFill>
                <a:latin typeface="Arial Black" pitchFamily="34" charset="0"/>
              </a:rPr>
              <a:t>Э. Асадов «Трусиха»</a:t>
            </a:r>
          </a:p>
          <a:p>
            <a:endParaRPr lang="ru-RU" sz="2000" dirty="0"/>
          </a:p>
        </p:txBody>
      </p:sp>
      <p:pic>
        <p:nvPicPr>
          <p:cNvPr id="9" name="01_-_'Na_Prekrasnom_Golubom_Dunae'_-Iogann_Shtraus-Ml.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email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sndAc>
      <p:stSnd>
        <p:snd r:embed="rId3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6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6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3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8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3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8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59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Dock.jpg"/>
          <p:cNvPicPr>
            <a:picLocks noGrp="1" noChangeAspect="1"/>
          </p:cNvPicPr>
          <p:nvPr>
            <p:ph type="pic" idx="1"/>
          </p:nvPr>
        </p:nvPicPr>
        <p:blipFill>
          <a:blip r:embed="rId3" cstate="email"/>
          <a:srcRect r="-408"/>
          <a:stretch>
            <a:fillRect/>
          </a:stretch>
        </p:blipFill>
        <p:spPr>
          <a:xfrm rot="420000">
            <a:off x="3007309" y="1545369"/>
            <a:ext cx="5674491" cy="3978158"/>
          </a:xfrm>
          <a:prstGeom prst="rect">
            <a:avLst/>
          </a:prstGeom>
          <a:ln w="190500" cap="sq">
            <a:solidFill>
              <a:srgbClr val="C0000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14282" y="214290"/>
            <a:ext cx="4071966" cy="1357322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>
                <a:latin typeface="Arial Black" pitchFamily="34" charset="0"/>
              </a:rPr>
              <a:t>Глубоко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sz="2700" dirty="0" smtClean="0">
                <a:latin typeface="Arial Black" pitchFamily="34" charset="0"/>
              </a:rPr>
              <a:t>вдохните </a:t>
            </a:r>
            <a:br>
              <a:rPr lang="ru-RU" sz="2700" dirty="0" smtClean="0">
                <a:latin typeface="Arial Black" pitchFamily="34" charset="0"/>
              </a:rPr>
            </a:br>
            <a:r>
              <a:rPr lang="ru-RU" sz="2700" dirty="0" smtClean="0">
                <a:latin typeface="Arial Black" pitchFamily="34" charset="0"/>
              </a:rPr>
              <a:t>и вы почувствуете</a:t>
            </a:r>
            <a:r>
              <a:rPr lang="ru-RU" sz="2700" dirty="0" smtClean="0"/>
              <a:t>…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>
          <a:xfrm>
            <a:off x="214282" y="2285992"/>
            <a:ext cx="3714776" cy="267938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1600" b="1" i="1" dirty="0" smtClean="0">
                <a:latin typeface="Arial Black" pitchFamily="34" charset="0"/>
              </a:rPr>
              <a:t>«</a:t>
            </a:r>
            <a:r>
              <a:rPr lang="ru-RU" sz="1600" i="1" dirty="0" smtClean="0">
                <a:latin typeface="Arial Black" pitchFamily="34" charset="0"/>
              </a:rPr>
              <a:t>Я живу в Севастополе. В  бухте Омега,</a:t>
            </a:r>
          </a:p>
          <a:p>
            <a:pPr>
              <a:lnSpc>
                <a:spcPct val="150000"/>
              </a:lnSpc>
            </a:pPr>
            <a:r>
              <a:rPr lang="ru-RU" sz="1600" i="1" dirty="0" smtClean="0">
                <a:latin typeface="Arial Black" pitchFamily="34" charset="0"/>
              </a:rPr>
              <a:t>Там, где волны веселые, как дельфины.</a:t>
            </a:r>
          </a:p>
          <a:p>
            <a:pPr>
              <a:lnSpc>
                <a:spcPct val="150000"/>
              </a:lnSpc>
            </a:pPr>
            <a:r>
              <a:rPr lang="ru-RU" sz="1600" i="1" dirty="0" smtClean="0">
                <a:latin typeface="Arial Black" pitchFamily="34" charset="0"/>
              </a:rPr>
              <a:t>На рассвете, устав от игры и бега, </a:t>
            </a:r>
          </a:p>
          <a:p>
            <a:pPr>
              <a:lnSpc>
                <a:spcPct val="150000"/>
              </a:lnSpc>
            </a:pPr>
            <a:r>
              <a:rPr lang="ru-RU" sz="1600" i="1" dirty="0" smtClean="0">
                <a:latin typeface="Arial Black" pitchFamily="34" charset="0"/>
              </a:rPr>
              <a:t>Чуть качаясь, на солнышке греют спины…» </a:t>
            </a:r>
            <a:endParaRPr lang="ru-RU" sz="1600" dirty="0" smtClean="0">
              <a:latin typeface="Arial Black" pitchFamily="34" charset="0"/>
            </a:endParaRPr>
          </a:p>
          <a:p>
            <a:pPr algn="r">
              <a:lnSpc>
                <a:spcPct val="150000"/>
              </a:lnSpc>
            </a:pPr>
            <a:r>
              <a:rPr lang="ru-RU" sz="1600" dirty="0" smtClean="0">
                <a:latin typeface="Arial Black" pitchFamily="34" charset="0"/>
              </a:rPr>
              <a:t>                     Э. Асадов «Дума о     Севастополе</a:t>
            </a:r>
            <a:r>
              <a:rPr lang="ru-RU" sz="1600" dirty="0" smtClean="0"/>
              <a:t>» </a:t>
            </a:r>
            <a:endParaRPr lang="ru-RU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428596" y="1714488"/>
            <a:ext cx="21339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  <a:latin typeface="Arial Black" pitchFamily="34" charset="0"/>
              </a:rPr>
              <a:t>МОРЕ…</a:t>
            </a:r>
            <a:endParaRPr lang="ru-RU" sz="3600" b="1" i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12" name="Макsим - Бегущая По Волнам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email"/>
          <a:stretch>
            <a:fillRect/>
          </a:stretch>
        </p:blipFill>
        <p:spPr>
          <a:xfrm>
            <a:off x="-500098" y="528638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6902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  <p:bldLst>
      <p:bldP spid="7" grpId="0"/>
      <p:bldP spid="9" grpId="0" build="p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57159" y="8572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	</a:t>
            </a:r>
            <a:r>
              <a:rPr lang="ru-RU" sz="4000" b="1" dirty="0" smtClean="0">
                <a:solidFill>
                  <a:srgbClr val="C00000"/>
                </a:solidFill>
              </a:rPr>
              <a:t>Весело                              </a:t>
            </a:r>
            <a:r>
              <a:rPr lang="ru-RU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Грустно</a:t>
            </a:r>
            <a:br>
              <a:rPr lang="ru-RU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4000" b="1" dirty="0" smtClean="0">
                <a:solidFill>
                  <a:srgbClr val="C00000"/>
                </a:solidFill>
              </a:rPr>
              <a:t>	</a:t>
            </a:r>
            <a:endParaRPr lang="ru-RU" sz="4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ТЕМНО                                              </a:t>
            </a:r>
            <a:r>
              <a:rPr lang="ru-RU" dirty="0" smtClean="0">
                <a:solidFill>
                  <a:srgbClr val="FFC000"/>
                </a:solidFill>
              </a:rPr>
              <a:t>СВЕТЛО</a:t>
            </a:r>
          </a:p>
          <a:p>
            <a:pPr>
              <a:buNone/>
            </a:pPr>
            <a:endParaRPr lang="ru-RU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ru-RU" i="1" dirty="0" smtClean="0"/>
              <a:t>    В переулках пахнет морем. В лесу легко дышится.</a:t>
            </a:r>
          </a:p>
          <a:p>
            <a:pPr>
              <a:buNone/>
            </a:pPr>
            <a:r>
              <a:rPr lang="ru-RU" i="1" dirty="0" smtClean="0"/>
              <a:t>	  </a:t>
            </a: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	Сказуемое в предложениях, характеризующих состояние природы или состояние человека, выражено специальными словами, образующими самостоятельную часть речи – </a:t>
            </a:r>
            <a:r>
              <a:rPr lang="ru-RU" sz="3600" b="1" i="1" dirty="0" smtClean="0">
                <a:solidFill>
                  <a:srgbClr val="C00000"/>
                </a:solidFill>
                <a:latin typeface="Arial Black" pitchFamily="34" charset="0"/>
              </a:rPr>
              <a:t>категорию состояния</a:t>
            </a:r>
            <a:r>
              <a:rPr lang="ru-RU" b="1" i="1" dirty="0" smtClean="0">
                <a:solidFill>
                  <a:srgbClr val="C00000"/>
                </a:solidFill>
                <a:latin typeface="Arial Black" pitchFamily="34" charset="0"/>
              </a:rPr>
              <a:t>.</a:t>
            </a:r>
            <a:endParaRPr lang="ru-RU" b="1" i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7" name="Равно 6"/>
          <p:cNvSpPr/>
          <p:nvPr/>
        </p:nvSpPr>
        <p:spPr>
          <a:xfrm>
            <a:off x="857224" y="1285860"/>
            <a:ext cx="2357454" cy="428628"/>
          </a:xfrm>
          <a:prstGeom prst="mathEqual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Равно 7"/>
          <p:cNvSpPr/>
          <p:nvPr/>
        </p:nvSpPr>
        <p:spPr>
          <a:xfrm>
            <a:off x="5500694" y="1357298"/>
            <a:ext cx="2000264" cy="428628"/>
          </a:xfrm>
          <a:prstGeom prst="mathEqua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Равно 8"/>
          <p:cNvSpPr/>
          <p:nvPr/>
        </p:nvSpPr>
        <p:spPr>
          <a:xfrm>
            <a:off x="571472" y="2357430"/>
            <a:ext cx="1643074" cy="285752"/>
          </a:xfrm>
          <a:prstGeom prst="mathEqua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Равно 10"/>
          <p:cNvSpPr/>
          <p:nvPr/>
        </p:nvSpPr>
        <p:spPr>
          <a:xfrm>
            <a:off x="5429256" y="2285992"/>
            <a:ext cx="1857388" cy="357190"/>
          </a:xfrm>
          <a:prstGeom prst="mathEqual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Равно 11"/>
          <p:cNvSpPr/>
          <p:nvPr/>
        </p:nvSpPr>
        <p:spPr>
          <a:xfrm>
            <a:off x="2500298" y="3214686"/>
            <a:ext cx="1428760" cy="285752"/>
          </a:xfrm>
          <a:prstGeom prst="mathEqua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Равно 12"/>
          <p:cNvSpPr/>
          <p:nvPr/>
        </p:nvSpPr>
        <p:spPr>
          <a:xfrm>
            <a:off x="6572264" y="3286124"/>
            <a:ext cx="2000264" cy="214314"/>
          </a:xfrm>
          <a:prstGeom prst="mathEqual">
            <a:avLst>
              <a:gd name="adj1" fmla="val 35672"/>
              <a:gd name="adj2" fmla="val 1176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Сравнительная характеристика слов категории состояния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800" dirty="0" smtClean="0"/>
              <a:t>	Слова категории состояния </a:t>
            </a:r>
            <a:r>
              <a:rPr lang="ru-RU" sz="2800" b="1" dirty="0" smtClean="0">
                <a:solidFill>
                  <a:srgbClr val="C00000"/>
                </a:solidFill>
                <a:latin typeface="Arial Black" pitchFamily="34" charset="0"/>
              </a:rPr>
              <a:t>не изменяются </a:t>
            </a:r>
            <a:r>
              <a:rPr lang="ru-RU" sz="2800" dirty="0" smtClean="0"/>
              <a:t>так же, как и наречия</a:t>
            </a:r>
          </a:p>
          <a:p>
            <a:pPr>
              <a:buNone/>
            </a:pPr>
            <a:r>
              <a:rPr lang="ru-RU" sz="2800" dirty="0" smtClean="0"/>
              <a:t>	В предложении в отличии от наречий  </a:t>
            </a:r>
            <a:r>
              <a:rPr lang="ru-RU" sz="2800" dirty="0" smtClean="0">
                <a:solidFill>
                  <a:srgbClr val="C00000"/>
                </a:solidFill>
                <a:latin typeface="Arial Black" pitchFamily="34" charset="0"/>
              </a:rPr>
              <a:t>синтаксически независимы</a:t>
            </a:r>
          </a:p>
          <a:p>
            <a:pPr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	</a:t>
            </a:r>
            <a:r>
              <a:rPr lang="ru-RU" sz="2800" dirty="0" smtClean="0"/>
              <a:t>Слова категории состояния в отличии от наречий могут сочетаться  </a:t>
            </a:r>
            <a:r>
              <a:rPr lang="ru-RU" sz="2800" b="1" u="sng" dirty="0" smtClean="0">
                <a:solidFill>
                  <a:srgbClr val="FF0000"/>
                </a:solidFill>
                <a:latin typeface="Arial Black" pitchFamily="34" charset="0"/>
              </a:rPr>
              <a:t>ТОЛЬКО</a:t>
            </a:r>
            <a:r>
              <a:rPr lang="ru-RU" sz="2800" dirty="0" smtClean="0">
                <a:solidFill>
                  <a:srgbClr val="FF0000"/>
                </a:solidFill>
              </a:rPr>
              <a:t>  </a:t>
            </a:r>
            <a:r>
              <a:rPr lang="ru-RU" sz="2800" dirty="0" smtClean="0"/>
              <a:t>с глаголами </a:t>
            </a:r>
            <a:r>
              <a:rPr lang="ru-RU" sz="2800" b="1" i="1" dirty="0" smtClean="0">
                <a:solidFill>
                  <a:srgbClr val="FF0000"/>
                </a:solidFill>
                <a:latin typeface="Arial Black" pitchFamily="34" charset="0"/>
              </a:rPr>
              <a:t>быть, становиться, делаться</a:t>
            </a:r>
            <a:r>
              <a:rPr lang="ru-RU" sz="2800" dirty="0" smtClean="0">
                <a:latin typeface="Arial Black" pitchFamily="34" charset="0"/>
              </a:rPr>
              <a:t> </a:t>
            </a:r>
            <a:r>
              <a:rPr lang="ru-RU" sz="2800" dirty="0" smtClean="0"/>
              <a:t>или употребляться без них.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Утро великолепное, в воздухе прохладно</a:t>
            </a:r>
          </a:p>
          <a:p>
            <a:pPr>
              <a:buNone/>
            </a:pPr>
            <a:r>
              <a:rPr lang="ru-RU" sz="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               </a:t>
            </a:r>
            <a:r>
              <a:rPr lang="ru-RU" sz="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-------------------------------------------------------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Мне было прохладно, пришлось идти домой.</a:t>
            </a:r>
          </a:p>
          <a:p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Равно 4"/>
          <p:cNvSpPr/>
          <p:nvPr/>
        </p:nvSpPr>
        <p:spPr>
          <a:xfrm>
            <a:off x="785786" y="5929330"/>
            <a:ext cx="3286148" cy="285752"/>
          </a:xfrm>
          <a:prstGeom prst="mathEqual">
            <a:avLst>
              <a:gd name="adj1" fmla="val 36745"/>
              <a:gd name="adj2" fmla="val 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Блок-схема: узел 5"/>
          <p:cNvSpPr/>
          <p:nvPr/>
        </p:nvSpPr>
        <p:spPr>
          <a:xfrm flipV="1">
            <a:off x="5286380" y="5429264"/>
            <a:ext cx="71438" cy="142876"/>
          </a:xfrm>
          <a:prstGeom prst="flowChartConnector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узел 6"/>
          <p:cNvSpPr/>
          <p:nvPr/>
        </p:nvSpPr>
        <p:spPr>
          <a:xfrm flipV="1">
            <a:off x="5857884" y="5429264"/>
            <a:ext cx="71438" cy="142876"/>
          </a:xfrm>
          <a:prstGeom prst="flowChartConnector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узел 7"/>
          <p:cNvSpPr/>
          <p:nvPr/>
        </p:nvSpPr>
        <p:spPr>
          <a:xfrm>
            <a:off x="6357951" y="5429264"/>
            <a:ext cx="71438" cy="142876"/>
          </a:xfrm>
          <a:prstGeom prst="flowChartConnector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8A0045"/>
      </a:dk1>
      <a:lt1>
        <a:sysClr val="window" lastClr="BDD2A4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586</TotalTime>
  <Words>315</Words>
  <Application>Microsoft Office PowerPoint</Application>
  <PresentationFormat>Экран (4:3)</PresentationFormat>
  <Paragraphs>75</Paragraphs>
  <Slides>12</Slides>
  <Notes>0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Урок русского языка  В 7 КЛАССЕ</vt:lpstr>
      <vt:lpstr>     Словарная работа </vt:lpstr>
      <vt:lpstr>Цель урока: </vt:lpstr>
      <vt:lpstr>   Явления природы, состояние       окружающей среды или человека</vt:lpstr>
      <vt:lpstr>   Постарайтесь назвать одним словом   состояние природы, человека на следующих картинах</vt:lpstr>
      <vt:lpstr> </vt:lpstr>
      <vt:lpstr>      Глубоко вдохните  и вы почувствуете…  </vt:lpstr>
      <vt:lpstr> Весело                              Грустно  </vt:lpstr>
      <vt:lpstr>Сравнительная характеристика слов категории состояния</vt:lpstr>
      <vt:lpstr>Работа с учебником  </vt:lpstr>
      <vt:lpstr>Тест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</dc:title>
  <dc:creator>бпа</dc:creator>
  <cp:lastModifiedBy>бпа</cp:lastModifiedBy>
  <cp:revision>75</cp:revision>
  <dcterms:created xsi:type="dcterms:W3CDTF">2008-01-26T11:48:05Z</dcterms:created>
  <dcterms:modified xsi:type="dcterms:W3CDTF">2011-12-23T18:30:36Z</dcterms:modified>
</cp:coreProperties>
</file>