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25"/>
  </p:notes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60" r:id="rId9"/>
    <p:sldId id="273" r:id="rId10"/>
    <p:sldId id="295" r:id="rId11"/>
    <p:sldId id="317" r:id="rId12"/>
    <p:sldId id="286" r:id="rId13"/>
    <p:sldId id="313" r:id="rId14"/>
    <p:sldId id="314" r:id="rId15"/>
    <p:sldId id="309" r:id="rId16"/>
    <p:sldId id="310" r:id="rId17"/>
    <p:sldId id="311" r:id="rId18"/>
    <p:sldId id="322" r:id="rId19"/>
    <p:sldId id="321" r:id="rId20"/>
    <p:sldId id="262" r:id="rId21"/>
    <p:sldId id="259" r:id="rId22"/>
    <p:sldId id="320" r:id="rId23"/>
    <p:sldId id="315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A3CB23"/>
    <a:srgbClr val="43CD95"/>
    <a:srgbClr val="00CC66"/>
    <a:srgbClr val="33CC33"/>
    <a:srgbClr val="FFFF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84" autoAdjust="0"/>
    <p:restoredTop sz="94660"/>
  </p:normalViewPr>
  <p:slideViewPr>
    <p:cSldViewPr>
      <p:cViewPr>
        <p:scale>
          <a:sx n="63" d="100"/>
          <a:sy n="63" d="100"/>
        </p:scale>
        <p:origin x="-13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DF75A9-51EE-4248-8E49-7483F42D459C}" type="datetimeFigureOut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D69809-6801-47F1-86F9-E6DB63DA5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B4D04D-2D1A-44BF-89BC-79924C9EE9E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DB29CA-1780-4DDE-B65F-D044A0F4CF4E}" type="datetimeFigureOut">
              <a:rPr lang="ru-RU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D1DCE-947B-47EC-B4B3-3A11B9DEC1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339C5D-1140-40FA-B48D-76E67B26B254}" type="datetimeFigureOut">
              <a:rPr lang="ru-RU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DB0F4-2F27-42D2-A1B3-8D5F5058E4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352F73-8B5A-4EC6-AA0A-6F8BE28FA236}" type="datetimeFigureOut">
              <a:rPr lang="ru-RU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D888E-C127-4210-A329-47A772FD1B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9C21CC-096E-4185-8AE6-5A63975B5761}" type="datetimeFigureOut">
              <a:rPr lang="ru-RU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8DE60-DD0F-4501-8CC4-F31BE54E7F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DB72B3-47C8-491B-B692-1D6BD56BC9DB}" type="datetimeFigureOut">
              <a:rPr lang="ru-RU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EB827-AC84-46B5-BC60-EB2E15783D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498569-41F8-40AC-86AC-E7F00C3524C1}" type="datetimeFigureOut">
              <a:rPr lang="ru-RU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5E727-044F-4680-8BBC-1970724397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9120A9-4EB5-4564-82C0-122235111A5D}" type="datetimeFigureOut">
              <a:rPr lang="ru-RU"/>
              <a:pPr/>
              <a:t>11.04.2012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6038-C991-478D-9C45-AB22E10397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A972D7-3AF2-4894-9E13-8AB265315660}" type="datetimeFigureOut">
              <a:rPr lang="ru-RU"/>
              <a:pPr/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AA59E-9257-4234-82BF-0D78452AD4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11C0D-35BB-412E-8059-B0B19C8E136A}" type="datetimeFigureOut">
              <a:rPr lang="ru-RU"/>
              <a:pPr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61C49-0E93-40AE-912C-35B56F4352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958BA0-AA37-41FB-8DBC-9A2D39C42166}" type="datetimeFigureOut">
              <a:rPr lang="ru-RU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00F9B-C1AA-4634-9453-80DB1871CD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2FBCE-4D0C-4A77-BD12-8CE2EC8680EA}" type="datetimeFigureOut">
              <a:rPr lang="ru-RU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25A26-2923-4523-96C3-39238F7CEE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321DDA2-0119-426F-896A-EBA275671B4F}" type="datetimeFigureOut">
              <a:rPr lang="ru-RU"/>
              <a:pPr/>
              <a:t>11.04.2012</a:t>
            </a:fld>
            <a:endParaRPr lang="ru-RU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DBA3DD-44EB-41C8-A1D0-C3B487EC312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26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7.bin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4;&#1084;&#1080;&#1090;&#1088;&#1080;&#1081;\Desktop\&#1052;&#1077;&#1090;&#1086;&#1076;&#1080;&#1095;&#1077;&#1089;&#1082;&#1072;&#1103;%20&#1082;&#1086;&#1087;&#1080;&#1083;&#1082;&#1072;\&#1060;&#1072;&#1085;&#1092;&#1072;&#1088;&#1099;%20-%20&#1044;&#1077;&#1090;&#1089;&#1082;&#1080;&#1077;%20&#1079;&#1072;&#1076;&#1086;&#1088;&#1085;&#1099;&#1077;%201.mp3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oleObject" Target="../embeddings/oleObject2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57200" y="715889"/>
            <a:ext cx="8229600" cy="3802981"/>
          </a:xfrm>
          <a:noFill/>
        </p:spPr>
        <p:txBody>
          <a:bodyPr lIns="45720" tIns="0" rIns="45720" bIns="0" rtlCol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kern="1200" cap="all" dirty="0">
                <a:ln w="6350">
                  <a:noFill/>
                </a:ln>
                <a:solidFill>
                  <a:schemeClr val="accent6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Решение </a:t>
            </a:r>
            <a:r>
              <a:rPr lang="ru-RU" sz="5400" b="1" kern="1200" cap="all" dirty="0" smtClean="0">
                <a:ln w="6350">
                  <a:noFill/>
                </a:ln>
                <a:solidFill>
                  <a:schemeClr val="accent6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неравенств методом интервалов</a:t>
            </a:r>
            <a:endParaRPr lang="ru-RU" sz="5400" b="1" kern="1200" cap="all" dirty="0">
              <a:ln w="6350">
                <a:noFill/>
              </a:ln>
              <a:solidFill>
                <a:schemeClr val="accent6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0825" y="0"/>
            <a:ext cx="8893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№1. Найдите множество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</a:rPr>
              <a:t>решений неравенства: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620688"/>
            <a:ext cx="38957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Прямоугольник 7"/>
          <p:cNvGrpSpPr>
            <a:grpSpLocks/>
          </p:cNvGrpSpPr>
          <p:nvPr/>
        </p:nvGrpSpPr>
        <p:grpSpPr bwMode="auto">
          <a:xfrm>
            <a:off x="615950" y="6022975"/>
            <a:ext cx="6973888" cy="633413"/>
            <a:chOff x="388" y="3794"/>
            <a:chExt cx="4393" cy="399"/>
          </a:xfrm>
        </p:grpSpPr>
        <p:pic>
          <p:nvPicPr>
            <p:cNvPr id="35903" name="Прямоугольник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8" y="3794"/>
              <a:ext cx="4393" cy="399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5904" name="Text Box 5"/>
            <p:cNvSpPr txBox="1">
              <a:spLocks noChangeArrowheads="1"/>
            </p:cNvSpPr>
            <p:nvPr/>
          </p:nvSpPr>
          <p:spPr bwMode="auto">
            <a:xfrm>
              <a:off x="425" y="3817"/>
              <a:ext cx="4320" cy="32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>
                <a:latin typeface="Calibri" pitchFamily="34" charset="0"/>
              </a:endParaRPr>
            </a:p>
          </p:txBody>
        </p:sp>
      </p:grp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5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51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53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3528" y="1268760"/>
            <a:ext cx="4824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корни уравнения: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23528" y="2492896"/>
            <a:ext cx="8208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ось ОХ нанесем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корни и расставим знаки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23528" y="4509120"/>
            <a:ext cx="8568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значения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удовлетворяющие  неравенству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62" name="Rectangle 19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64" name="Rectangle 22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5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67" name="Rectangle 25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8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70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71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72" name="Rectangle 31"/>
          <p:cNvSpPr>
            <a:spLocks noChangeArrowheads="1"/>
          </p:cNvSpPr>
          <p:nvPr/>
        </p:nvSpPr>
        <p:spPr bwMode="auto">
          <a:xfrm>
            <a:off x="0" y="188640"/>
            <a:ext cx="179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48" name="Picture 3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916832"/>
            <a:ext cx="31051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78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3203848" y="3861048"/>
            <a:ext cx="357187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732240" y="3717032"/>
            <a:ext cx="2286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err="1">
                <a:latin typeface="Calibri" pitchFamily="34" charset="0"/>
              </a:rPr>
              <a:t>х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779912" y="4005064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alibri" pitchFamily="34" charset="0"/>
              </a:rPr>
              <a:t>-2,5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5004048" y="4005064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alibri" pitchFamily="34" charset="0"/>
              </a:rPr>
              <a:t>1</a:t>
            </a:r>
          </a:p>
        </p:txBody>
      </p:sp>
      <p:sp>
        <p:nvSpPr>
          <p:cNvPr id="70" name="Прямоугольник 69"/>
          <p:cNvSpPr>
            <a:spLocks noChangeArrowheads="1"/>
          </p:cNvSpPr>
          <p:nvPr/>
        </p:nvSpPr>
        <p:spPr bwMode="auto">
          <a:xfrm>
            <a:off x="3131840" y="3645024"/>
            <a:ext cx="12618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Calibri" pitchFamily="34" charset="0"/>
              </a:rPr>
              <a:t>\\\\\\\\\\\\\\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71" name="Прямоугольник 70"/>
          <p:cNvSpPr>
            <a:spLocks noChangeArrowheads="1"/>
          </p:cNvSpPr>
          <p:nvPr/>
        </p:nvSpPr>
        <p:spPr bwMode="auto">
          <a:xfrm>
            <a:off x="5220072" y="3573016"/>
            <a:ext cx="14927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Calibri" pitchFamily="34" charset="0"/>
              </a:rPr>
              <a:t>/////////////////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74" name="Полилиния 73"/>
          <p:cNvSpPr/>
          <p:nvPr/>
        </p:nvSpPr>
        <p:spPr>
          <a:xfrm flipV="1">
            <a:off x="5292080" y="3789040"/>
            <a:ext cx="1444501" cy="45719"/>
          </a:xfrm>
          <a:custGeom>
            <a:avLst/>
            <a:gdLst>
              <a:gd name="connsiteX0" fmla="*/ 0 w 1661532"/>
              <a:gd name="connsiteY0" fmla="*/ 0 h 0"/>
              <a:gd name="connsiteX1" fmla="*/ 1661532 w 166153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61532">
                <a:moveTo>
                  <a:pt x="0" y="0"/>
                </a:moveTo>
                <a:lnTo>
                  <a:pt x="1661532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3203848" y="3837554"/>
            <a:ext cx="1102494" cy="45719"/>
          </a:xfrm>
          <a:custGeom>
            <a:avLst/>
            <a:gdLst>
              <a:gd name="connsiteX0" fmla="*/ 0 w 1605776"/>
              <a:gd name="connsiteY0" fmla="*/ 22303 h 22303"/>
              <a:gd name="connsiteX1" fmla="*/ 1605776 w 1605776"/>
              <a:gd name="connsiteY1" fmla="*/ 0 h 22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05776" h="22303">
                <a:moveTo>
                  <a:pt x="0" y="22303"/>
                </a:moveTo>
                <a:lnTo>
                  <a:pt x="1605776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Oval 2"/>
          <p:cNvSpPr>
            <a:spLocks noChangeArrowheads="1"/>
          </p:cNvSpPr>
          <p:nvPr/>
        </p:nvSpPr>
        <p:spPr bwMode="auto">
          <a:xfrm flipH="1" flipV="1">
            <a:off x="4211960" y="3789039"/>
            <a:ext cx="144016" cy="14401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Oval 2"/>
          <p:cNvSpPr>
            <a:spLocks noChangeArrowheads="1"/>
          </p:cNvSpPr>
          <p:nvPr/>
        </p:nvSpPr>
        <p:spPr bwMode="auto">
          <a:xfrm>
            <a:off x="5148065" y="3789040"/>
            <a:ext cx="144016" cy="14401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9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6021388"/>
            <a:ext cx="5686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85" name="Text Box 67"/>
          <p:cNvSpPr txBox="1">
            <a:spLocks noChangeArrowheads="1"/>
          </p:cNvSpPr>
          <p:nvPr/>
        </p:nvSpPr>
        <p:spPr bwMode="auto">
          <a:xfrm>
            <a:off x="3491880" y="3212976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/>
              <a:t>+</a:t>
            </a:r>
          </a:p>
        </p:txBody>
      </p:sp>
      <p:sp>
        <p:nvSpPr>
          <p:cNvPr id="26686" name="Text Box 68"/>
          <p:cNvSpPr txBox="1">
            <a:spLocks noChangeArrowheads="1"/>
          </p:cNvSpPr>
          <p:nvPr/>
        </p:nvSpPr>
        <p:spPr bwMode="auto">
          <a:xfrm>
            <a:off x="5796136" y="3212976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/>
              <a:t>+</a:t>
            </a:r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3707904" y="5085184"/>
            <a:ext cx="2555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3600" i="1" dirty="0" err="1">
                <a:latin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≤</a:t>
            </a:r>
            <a:r>
              <a:rPr lang="ru-RU" sz="2800" dirty="0">
                <a:latin typeface="Times New Roman" pitchFamily="18" charset="0"/>
              </a:rPr>
              <a:t> -</a:t>
            </a:r>
            <a:r>
              <a:rPr lang="ru-RU" sz="2800" dirty="0" smtClean="0">
                <a:latin typeface="Times New Roman" pitchFamily="18" charset="0"/>
              </a:rPr>
              <a:t>2,5;   </a:t>
            </a:r>
            <a:r>
              <a:rPr lang="ru-RU" sz="3600" i="1" dirty="0" err="1" smtClean="0">
                <a:latin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≥</a:t>
            </a:r>
            <a:r>
              <a:rPr lang="ru-RU" sz="2800" dirty="0">
                <a:latin typeface="Times New Roman" pitchFamily="18" charset="0"/>
              </a:rPr>
              <a:t> 1</a:t>
            </a:r>
          </a:p>
        </p:txBody>
      </p:sp>
      <p:graphicFrame>
        <p:nvGraphicFramePr>
          <p:cNvPr id="72" name="Объект 71"/>
          <p:cNvGraphicFramePr>
            <a:graphicFrameLocks noChangeAspect="1"/>
          </p:cNvGraphicFramePr>
          <p:nvPr/>
        </p:nvGraphicFramePr>
        <p:xfrm>
          <a:off x="4716016" y="1268760"/>
          <a:ext cx="2805906" cy="568285"/>
        </p:xfrm>
        <a:graphic>
          <a:graphicData uri="http://schemas.openxmlformats.org/presentationml/2006/ole">
            <p:oleObj spid="_x0000_s10241" name="Формула" r:id="rId7" imgW="1002960" imgH="203040" progId="Equation.3">
              <p:embed/>
            </p:oleObj>
          </a:graphicData>
        </a:graphic>
      </p:graphicFrame>
      <p:sp>
        <p:nvSpPr>
          <p:cNvPr id="73" name="Text Box 68"/>
          <p:cNvSpPr txBox="1">
            <a:spLocks noChangeArrowheads="1"/>
          </p:cNvSpPr>
          <p:nvPr/>
        </p:nvSpPr>
        <p:spPr bwMode="auto">
          <a:xfrm>
            <a:off x="4572000" y="3068960"/>
            <a:ext cx="5040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/>
              <a:t>-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79512" y="6093296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4.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6" grpId="0"/>
      <p:bldP spid="27" grpId="0"/>
      <p:bldP spid="61" grpId="0"/>
      <p:bldP spid="66" grpId="0"/>
      <p:bldP spid="67" grpId="0"/>
      <p:bldP spid="70" grpId="0"/>
      <p:bldP spid="71" grpId="0"/>
      <p:bldP spid="65" grpId="0" animBg="1"/>
      <p:bldP spid="64" grpId="0" animBg="1"/>
      <p:bldP spid="26685" grpId="0"/>
      <p:bldP spid="26686" grpId="0"/>
      <p:bldP spid="26688" grpId="0"/>
      <p:bldP spid="73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9388" y="0"/>
            <a:ext cx="8964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Найдите множество </a:t>
            </a:r>
            <a:r>
              <a:rPr lang="ru-RU" sz="3200">
                <a:latin typeface="Times New Roman" pitchFamily="18" charset="0"/>
              </a:rPr>
              <a:t>решений неравенства: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8" name="Прямоугольник 7"/>
          <p:cNvGrpSpPr>
            <a:grpSpLocks/>
          </p:cNvGrpSpPr>
          <p:nvPr/>
        </p:nvGrpSpPr>
        <p:grpSpPr bwMode="auto">
          <a:xfrm>
            <a:off x="179512" y="5157192"/>
            <a:ext cx="4535488" cy="633412"/>
            <a:chOff x="-12" y="3921"/>
            <a:chExt cx="2857" cy="399"/>
          </a:xfrm>
        </p:grpSpPr>
        <p:pic>
          <p:nvPicPr>
            <p:cNvPr id="36934" name="Прямоугольник 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" y="3921"/>
              <a:ext cx="2857" cy="399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6935" name="Text Box 4"/>
            <p:cNvSpPr txBox="1">
              <a:spLocks noChangeArrowheads="1"/>
            </p:cNvSpPr>
            <p:nvPr/>
          </p:nvSpPr>
          <p:spPr bwMode="auto">
            <a:xfrm>
              <a:off x="26" y="3945"/>
              <a:ext cx="2786" cy="32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 dirty="0">
                <a:latin typeface="Calibri" pitchFamily="34" charset="0"/>
              </a:endParaRPr>
            </a:p>
          </p:txBody>
        </p:sp>
      </p:grp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71" name="Rectangle 8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73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74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76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3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84" name="Rectangle 19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7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88" name="Rectangle 25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91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93" name="Rectangle 31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4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95" name="Rectangle 34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97" name="Rectangle 37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8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99" name="Rectangle 40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4644008" y="2996952"/>
            <a:ext cx="357187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8172400" y="3068960"/>
            <a:ext cx="2286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err="1">
                <a:latin typeface="Calibri" pitchFamily="34" charset="0"/>
              </a:rPr>
              <a:t>х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5508104" y="3140968"/>
            <a:ext cx="476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alibri" pitchFamily="34" charset="0"/>
              </a:rPr>
              <a:t>-2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6732240" y="3068960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alibri" pitchFamily="34" charset="0"/>
              </a:rPr>
              <a:t>3</a:t>
            </a:r>
          </a:p>
        </p:txBody>
      </p:sp>
      <p:pic>
        <p:nvPicPr>
          <p:cNvPr id="5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549275"/>
            <a:ext cx="46005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908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9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91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912" name="Rectangle 8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91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915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916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918" name="Rectangle 14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91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600" b="1" i="1"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39951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924944"/>
            <a:ext cx="22002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21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78" name="Прямоугольник 77"/>
          <p:cNvSpPr>
            <a:spLocks noChangeArrowheads="1"/>
          </p:cNvSpPr>
          <p:nvPr/>
        </p:nvSpPr>
        <p:spPr bwMode="auto">
          <a:xfrm>
            <a:off x="5796136" y="2780928"/>
            <a:ext cx="10486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 dirty="0">
                <a:latin typeface="Calibri" pitchFamily="34" charset="0"/>
              </a:rPr>
              <a:t>///////////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3692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926" name="Rectangle 20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5724128" y="2996952"/>
            <a:ext cx="1123950" cy="9525"/>
          </a:xfrm>
          <a:custGeom>
            <a:avLst/>
            <a:gdLst>
              <a:gd name="connsiteX0" fmla="*/ 0 w 1123950"/>
              <a:gd name="connsiteY0" fmla="*/ 9525 h 9525"/>
              <a:gd name="connsiteX1" fmla="*/ 1123950 w 1123950"/>
              <a:gd name="connsiteY1" fmla="*/ 0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23950" h="9525">
                <a:moveTo>
                  <a:pt x="0" y="9525"/>
                </a:moveTo>
                <a:lnTo>
                  <a:pt x="1123950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Oval 2"/>
          <p:cNvSpPr>
            <a:spLocks noChangeArrowheads="1"/>
          </p:cNvSpPr>
          <p:nvPr/>
        </p:nvSpPr>
        <p:spPr bwMode="auto">
          <a:xfrm>
            <a:off x="5724128" y="2924944"/>
            <a:ext cx="101600" cy="114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Oval 2"/>
          <p:cNvSpPr>
            <a:spLocks noChangeArrowheads="1"/>
          </p:cNvSpPr>
          <p:nvPr/>
        </p:nvSpPr>
        <p:spPr bwMode="auto">
          <a:xfrm>
            <a:off x="6804248" y="2924944"/>
            <a:ext cx="101600" cy="114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720" name="Text Box 72"/>
          <p:cNvSpPr txBox="1">
            <a:spLocks noChangeArrowheads="1"/>
          </p:cNvSpPr>
          <p:nvPr/>
        </p:nvSpPr>
        <p:spPr bwMode="auto">
          <a:xfrm>
            <a:off x="6084168" y="2204864"/>
            <a:ext cx="441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</a:rPr>
              <a:t>+</a:t>
            </a:r>
          </a:p>
        </p:txBody>
      </p:sp>
      <p:sp>
        <p:nvSpPr>
          <p:cNvPr id="36931" name="Text Box 73"/>
          <p:cNvSpPr txBox="1">
            <a:spLocks noChangeArrowheads="1"/>
          </p:cNvSpPr>
          <p:nvPr/>
        </p:nvSpPr>
        <p:spPr bwMode="auto">
          <a:xfrm>
            <a:off x="971550" y="5734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7723" name="Text Box 75"/>
          <p:cNvSpPr txBox="1">
            <a:spLocks noChangeArrowheads="1"/>
          </p:cNvSpPr>
          <p:nvPr/>
        </p:nvSpPr>
        <p:spPr bwMode="auto">
          <a:xfrm>
            <a:off x="899592" y="3645024"/>
            <a:ext cx="19656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</a:rPr>
              <a:t>-2 </a:t>
            </a:r>
            <a:r>
              <a:rPr lang="ru-RU" sz="3200" b="1" dirty="0">
                <a:latin typeface="Times New Roman" pitchFamily="18" charset="0"/>
              </a:rPr>
              <a:t>≤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600" i="1" dirty="0" err="1">
                <a:latin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≤</a:t>
            </a:r>
            <a:r>
              <a:rPr lang="ru-RU" sz="3200" dirty="0">
                <a:latin typeface="Times New Roman" pitchFamily="18" charset="0"/>
              </a:rPr>
              <a:t> 3</a:t>
            </a:r>
            <a:r>
              <a:rPr lang="ru-RU" dirty="0"/>
              <a:t> </a:t>
            </a:r>
          </a:p>
        </p:txBody>
      </p:sp>
      <p:graphicFrame>
        <p:nvGraphicFramePr>
          <p:cNvPr id="73" name="Объект 72"/>
          <p:cNvGraphicFramePr>
            <a:graphicFrameLocks noChangeAspect="1"/>
          </p:cNvGraphicFramePr>
          <p:nvPr/>
        </p:nvGraphicFramePr>
        <p:xfrm>
          <a:off x="683568" y="1484784"/>
          <a:ext cx="3417213" cy="1308720"/>
        </p:xfrm>
        <a:graphic>
          <a:graphicData uri="http://schemas.openxmlformats.org/presentationml/2006/ole">
            <p:oleObj spid="_x0000_s9217" name="Формула" r:id="rId6" imgW="1193760" imgH="457200" progId="Equation.3">
              <p:embed/>
            </p:oleObj>
          </a:graphicData>
        </a:graphic>
      </p:graphicFrame>
      <p:sp>
        <p:nvSpPr>
          <p:cNvPr id="74" name="Text Box 72"/>
          <p:cNvSpPr txBox="1">
            <a:spLocks noChangeArrowheads="1"/>
          </p:cNvSpPr>
          <p:nvPr/>
        </p:nvSpPr>
        <p:spPr bwMode="auto">
          <a:xfrm>
            <a:off x="5076056" y="2204864"/>
            <a:ext cx="3385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</a:rPr>
              <a:t>-</a:t>
            </a:r>
          </a:p>
        </p:txBody>
      </p:sp>
      <p:sp>
        <p:nvSpPr>
          <p:cNvPr id="75" name="Text Box 72"/>
          <p:cNvSpPr txBox="1">
            <a:spLocks noChangeArrowheads="1"/>
          </p:cNvSpPr>
          <p:nvPr/>
        </p:nvSpPr>
        <p:spPr bwMode="auto">
          <a:xfrm>
            <a:off x="7092280" y="2204864"/>
            <a:ext cx="3385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</a:rPr>
              <a:t>-</a:t>
            </a:r>
          </a:p>
        </p:txBody>
      </p:sp>
      <p:graphicFrame>
        <p:nvGraphicFramePr>
          <p:cNvPr id="76" name="Объект 75"/>
          <p:cNvGraphicFramePr>
            <a:graphicFrameLocks noChangeAspect="1"/>
          </p:cNvGraphicFramePr>
          <p:nvPr/>
        </p:nvGraphicFramePr>
        <p:xfrm>
          <a:off x="323528" y="5085184"/>
          <a:ext cx="3138417" cy="684014"/>
        </p:xfrm>
        <a:graphic>
          <a:graphicData uri="http://schemas.openxmlformats.org/presentationml/2006/ole">
            <p:oleObj spid="_x0000_s9218" name="Формула" r:id="rId7" imgW="990360" imgH="2156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1" grpId="0"/>
      <p:bldP spid="66" grpId="0"/>
      <p:bldP spid="67" grpId="0"/>
      <p:bldP spid="78" grpId="0"/>
      <p:bldP spid="65" grpId="0" animBg="1"/>
      <p:bldP spid="64" grpId="0" animBg="1"/>
      <p:bldP spid="27720" grpId="0"/>
      <p:bldP spid="27723" grpId="0"/>
      <p:bldP spid="74" grpId="0"/>
      <p:bldP spid="7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Прямоугольник 2"/>
          <p:cNvGrpSpPr>
            <a:grpSpLocks/>
          </p:cNvGrpSpPr>
          <p:nvPr/>
        </p:nvGrpSpPr>
        <p:grpSpPr bwMode="auto">
          <a:xfrm>
            <a:off x="2865438" y="6108700"/>
            <a:ext cx="4333875" cy="693738"/>
            <a:chOff x="1805" y="3848"/>
            <a:chExt cx="2730" cy="437"/>
          </a:xfrm>
        </p:grpSpPr>
        <p:pic>
          <p:nvPicPr>
            <p:cNvPr id="37927" name="Прямоугольник 2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05" y="3848"/>
              <a:ext cx="2730" cy="437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7928" name="Text Box 2"/>
            <p:cNvSpPr txBox="1">
              <a:spLocks noChangeArrowheads="1"/>
            </p:cNvSpPr>
            <p:nvPr/>
          </p:nvSpPr>
          <p:spPr bwMode="auto">
            <a:xfrm>
              <a:off x="1845" y="3870"/>
              <a:ext cx="2655" cy="36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8" name="Прямая со стрелкой 7"/>
          <p:cNvCxnSpPr/>
          <p:nvPr/>
        </p:nvCxnSpPr>
        <p:spPr>
          <a:xfrm>
            <a:off x="4786313" y="3286125"/>
            <a:ext cx="38576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455025" y="3286125"/>
            <a:ext cx="188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02225" y="3286125"/>
            <a:ext cx="569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-8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10375" y="3286125"/>
            <a:ext cx="3794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6</a:t>
            </a:r>
          </a:p>
        </p:txBody>
      </p:sp>
      <p:sp>
        <p:nvSpPr>
          <p:cNvPr id="15" name="Oval 2"/>
          <p:cNvSpPr>
            <a:spLocks noChangeArrowheads="1"/>
          </p:cNvSpPr>
          <p:nvPr/>
        </p:nvSpPr>
        <p:spPr bwMode="auto">
          <a:xfrm>
            <a:off x="5356225" y="3214688"/>
            <a:ext cx="100013" cy="1143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430838" y="3286125"/>
            <a:ext cx="1497012" cy="7938"/>
          </a:xfrm>
          <a:custGeom>
            <a:avLst/>
            <a:gdLst>
              <a:gd name="connsiteX0" fmla="*/ 0 w 1691640"/>
              <a:gd name="connsiteY0" fmla="*/ 9144 h 9144"/>
              <a:gd name="connsiteX1" fmla="*/ 1691640 w 1691640"/>
              <a:gd name="connsiteY1" fmla="*/ 0 h 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91640" h="9144">
                <a:moveTo>
                  <a:pt x="0" y="9144"/>
                </a:moveTo>
                <a:lnTo>
                  <a:pt x="1691640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8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90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549275"/>
            <a:ext cx="38957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3" name="Rectangle 7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340768"/>
            <a:ext cx="34766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6" name="Rectangle 10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7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908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910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708920"/>
            <a:ext cx="31527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914" name="Rectangle 2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364088" y="2996952"/>
            <a:ext cx="20716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\\\\\\\\\\\\\\\\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\\\\</a:t>
            </a:r>
            <a:endParaRPr lang="en-US" sz="20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79388" y="0"/>
            <a:ext cx="6048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№2. Решите неравенство:</a:t>
            </a:r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>
            <a:off x="6873875" y="3214688"/>
            <a:ext cx="100013" cy="1143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919" name="Rectangle 4"/>
          <p:cNvSpPr>
            <a:spLocks noChangeArrowheads="1"/>
          </p:cNvSpPr>
          <p:nvPr/>
        </p:nvSpPr>
        <p:spPr bwMode="auto">
          <a:xfrm>
            <a:off x="0" y="1096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792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0" y="4509120"/>
            <a:ext cx="2399491" cy="21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6072188"/>
            <a:ext cx="30099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17" name="Text Box 45"/>
          <p:cNvSpPr txBox="1">
            <a:spLocks noChangeArrowheads="1"/>
          </p:cNvSpPr>
          <p:nvPr/>
        </p:nvSpPr>
        <p:spPr bwMode="auto">
          <a:xfrm>
            <a:off x="5868144" y="2420888"/>
            <a:ext cx="431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dirty="0">
                <a:latin typeface="Times New Roman" pitchFamily="18" charset="0"/>
              </a:rPr>
              <a:t>-</a:t>
            </a:r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1403648" y="3573016"/>
            <a:ext cx="21082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</a:rPr>
              <a:t>-8 </a:t>
            </a:r>
            <a:r>
              <a:rPr lang="en-US" sz="3600" b="1" dirty="0">
                <a:latin typeface="Times New Roman" pitchFamily="18" charset="0"/>
              </a:rPr>
              <a:t>&lt;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</a:rPr>
              <a:t>&lt; </a:t>
            </a:r>
            <a:r>
              <a:rPr lang="en-US" sz="3600" dirty="0">
                <a:latin typeface="Times New Roman" pitchFamily="18" charset="0"/>
              </a:rPr>
              <a:t>6</a:t>
            </a:r>
            <a:endParaRPr lang="ru-RU" sz="3600" dirty="0">
              <a:latin typeface="Times New Roman" pitchFamily="18" charset="0"/>
            </a:endParaRPr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971600" y="1916832"/>
          <a:ext cx="3434167" cy="792500"/>
        </p:xfrm>
        <a:graphic>
          <a:graphicData uri="http://schemas.openxmlformats.org/presentationml/2006/ole">
            <p:oleObj spid="_x0000_s8193" name="Формула" r:id="rId9" imgW="1155600" imgH="266400" progId="Equation.3">
              <p:embed/>
            </p:oleObj>
          </a:graphicData>
        </a:graphic>
      </p:graphicFrame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7308304" y="2564904"/>
            <a:ext cx="43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latin typeface="Times New Roman" pitchFamily="18" charset="0"/>
              </a:rPr>
              <a:t>+</a:t>
            </a: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4860032" y="2564904"/>
            <a:ext cx="43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latin typeface="Times New Roman" pitchFamily="18" charset="0"/>
              </a:rPr>
              <a:t>+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 animBg="1"/>
      <p:bldP spid="13313" grpId="0"/>
      <p:bldP spid="42" grpId="0"/>
      <p:bldP spid="16" grpId="0" animBg="1"/>
      <p:bldP spid="28717" grpId="0"/>
      <p:bldP spid="28718" grpId="0"/>
      <p:bldP spid="40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0825" y="0"/>
            <a:ext cx="4357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2. Решите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неравенство: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17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67544" y="2636912"/>
            <a:ext cx="46434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88024" y="2708920"/>
            <a:ext cx="2286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err="1">
                <a:latin typeface="Calibri" pitchFamily="34" charset="0"/>
              </a:rPr>
              <a:t>х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691680" y="270892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alibri" pitchFamily="34" charset="0"/>
              </a:rPr>
              <a:t>-3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915816" y="2780928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alibri" pitchFamily="34" charset="0"/>
              </a:rPr>
              <a:t>5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059832" y="2276872"/>
            <a:ext cx="22145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/////////////////////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33" name="Прямоугольник 32"/>
          <p:cNvGrpSpPr>
            <a:grpSpLocks/>
          </p:cNvGrpSpPr>
          <p:nvPr/>
        </p:nvGrpSpPr>
        <p:grpSpPr bwMode="auto">
          <a:xfrm>
            <a:off x="0" y="4869160"/>
            <a:ext cx="6973887" cy="633412"/>
            <a:chOff x="1367" y="3921"/>
            <a:chExt cx="4393" cy="399"/>
          </a:xfrm>
        </p:grpSpPr>
        <p:pic>
          <p:nvPicPr>
            <p:cNvPr id="38987" name="Прямоугольник 32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67" y="3921"/>
              <a:ext cx="4393" cy="399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8988" name="Text Box 15"/>
            <p:cNvSpPr txBox="1">
              <a:spLocks noChangeArrowheads="1"/>
            </p:cNvSpPr>
            <p:nvPr/>
          </p:nvSpPr>
          <p:spPr bwMode="auto">
            <a:xfrm>
              <a:off x="1406" y="3945"/>
              <a:ext cx="4320" cy="32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>
                <a:latin typeface="Calibri" pitchFamily="34" charset="0"/>
              </a:endParaRPr>
            </a:p>
          </p:txBody>
        </p:sp>
      </p:grpSp>
      <p:sp>
        <p:nvSpPr>
          <p:cNvPr id="3892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2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7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8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3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40" name="Rectangle 18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4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467544" y="2276872"/>
            <a:ext cx="157927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\\\\\\\\\\\\\\\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467545" y="2636911"/>
            <a:ext cx="1512168" cy="45719"/>
          </a:xfrm>
          <a:custGeom>
            <a:avLst/>
            <a:gdLst>
              <a:gd name="connsiteX0" fmla="*/ 0 w 2066544"/>
              <a:gd name="connsiteY0" fmla="*/ 0 h 0"/>
              <a:gd name="connsiteX1" fmla="*/ 2066544 w 2066544"/>
              <a:gd name="connsiteY1" fmla="*/ 0 h 0"/>
              <a:gd name="connsiteX2" fmla="*/ 2066544 w 2066544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6544">
                <a:moveTo>
                  <a:pt x="0" y="0"/>
                </a:moveTo>
                <a:lnTo>
                  <a:pt x="2066544" y="0"/>
                </a:lnTo>
                <a:lnTo>
                  <a:pt x="2066544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3131840" y="2636912"/>
            <a:ext cx="1993900" cy="0"/>
          </a:xfrm>
          <a:custGeom>
            <a:avLst/>
            <a:gdLst>
              <a:gd name="connsiteX0" fmla="*/ 0 w 1993392"/>
              <a:gd name="connsiteY0" fmla="*/ 0 h 0"/>
              <a:gd name="connsiteX1" fmla="*/ 1993392 w 199339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93392">
                <a:moveTo>
                  <a:pt x="0" y="0"/>
                </a:moveTo>
                <a:lnTo>
                  <a:pt x="1993392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1979712" y="2564904"/>
            <a:ext cx="120650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Oval 2"/>
          <p:cNvSpPr>
            <a:spLocks noChangeArrowheads="1"/>
          </p:cNvSpPr>
          <p:nvPr/>
        </p:nvSpPr>
        <p:spPr bwMode="auto">
          <a:xfrm>
            <a:off x="3059832" y="2564904"/>
            <a:ext cx="122237" cy="1444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50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5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54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55" name="Rectangle 12"/>
          <p:cNvSpPr>
            <a:spLocks noChangeArrowheads="1"/>
          </p:cNvSpPr>
          <p:nvPr/>
        </p:nvSpPr>
        <p:spPr bwMode="auto">
          <a:xfrm>
            <a:off x="3429000" y="1581150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89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5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0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6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5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6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9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7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71" name="Rectangle 9"/>
          <p:cNvSpPr>
            <a:spLocks noChangeArrowheads="1"/>
          </p:cNvSpPr>
          <p:nvPr/>
        </p:nvSpPr>
        <p:spPr bwMode="auto">
          <a:xfrm>
            <a:off x="0" y="1581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7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73" name="Rectangle 12"/>
          <p:cNvSpPr>
            <a:spLocks noChangeArrowheads="1"/>
          </p:cNvSpPr>
          <p:nvPr/>
        </p:nvSpPr>
        <p:spPr bwMode="auto">
          <a:xfrm>
            <a:off x="-180975" y="1601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75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869160"/>
            <a:ext cx="5562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80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81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75" name="Text Box 79"/>
          <p:cNvSpPr txBox="1">
            <a:spLocks noChangeArrowheads="1"/>
          </p:cNvSpPr>
          <p:nvPr/>
        </p:nvSpPr>
        <p:spPr bwMode="auto">
          <a:xfrm>
            <a:off x="5292080" y="620688"/>
            <a:ext cx="35285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- </a:t>
            </a:r>
            <a:r>
              <a:rPr lang="ru-RU" sz="3600" i="1" dirty="0" smtClean="0">
                <a:latin typeface="Times New Roman" pitchFamily="18" charset="0"/>
              </a:rPr>
              <a:t>х</a:t>
            </a:r>
            <a:r>
              <a:rPr lang="ru-RU" sz="3600" baseline="30000" dirty="0" smtClean="0">
                <a:latin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</a:rPr>
              <a:t> + </a:t>
            </a:r>
            <a:r>
              <a:rPr lang="ru-RU" sz="3600" dirty="0">
                <a:latin typeface="Times New Roman" pitchFamily="18" charset="0"/>
              </a:rPr>
              <a:t>2</a:t>
            </a:r>
            <a:r>
              <a:rPr lang="ru-RU" sz="3600" i="1" dirty="0">
                <a:latin typeface="Times New Roman" pitchFamily="18" charset="0"/>
              </a:rPr>
              <a:t>х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+ </a:t>
            </a:r>
            <a:r>
              <a:rPr lang="ru-RU" sz="3600" dirty="0">
                <a:latin typeface="Times New Roman" pitchFamily="18" charset="0"/>
              </a:rPr>
              <a:t>15 = 0</a:t>
            </a:r>
          </a:p>
        </p:txBody>
      </p:sp>
      <p:sp>
        <p:nvSpPr>
          <p:cNvPr id="29776" name="Text Box 80"/>
          <p:cNvSpPr txBox="1">
            <a:spLocks noChangeArrowheads="1"/>
          </p:cNvSpPr>
          <p:nvPr/>
        </p:nvSpPr>
        <p:spPr bwMode="auto">
          <a:xfrm>
            <a:off x="1115616" y="3429000"/>
            <a:ext cx="24416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 dirty="0" smtClean="0">
                <a:latin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&lt;</a:t>
            </a:r>
            <a:r>
              <a:rPr lang="en-US" sz="3200" dirty="0">
                <a:latin typeface="Times New Roman" pitchFamily="18" charset="0"/>
              </a:rPr>
              <a:t> -3 </a:t>
            </a:r>
            <a:r>
              <a:rPr lang="ru-RU" sz="3200" dirty="0" smtClean="0">
                <a:latin typeface="Times New Roman" pitchFamily="18" charset="0"/>
              </a:rPr>
              <a:t>; 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&gt;</a:t>
            </a:r>
            <a:r>
              <a:rPr lang="en-US" sz="3200" dirty="0">
                <a:latin typeface="Times New Roman" pitchFamily="18" charset="0"/>
              </a:rPr>
              <a:t> 5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29777" name="Text Box 81"/>
          <p:cNvSpPr txBox="1">
            <a:spLocks noChangeArrowheads="1"/>
          </p:cNvSpPr>
          <p:nvPr/>
        </p:nvSpPr>
        <p:spPr bwMode="auto">
          <a:xfrm>
            <a:off x="827584" y="1916832"/>
            <a:ext cx="458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latin typeface="Courier New" pitchFamily="49" charset="0"/>
              </a:rPr>
              <a:t>-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29778" name="Text Box 82"/>
          <p:cNvSpPr txBox="1">
            <a:spLocks noChangeArrowheads="1"/>
          </p:cNvSpPr>
          <p:nvPr/>
        </p:nvSpPr>
        <p:spPr bwMode="auto">
          <a:xfrm>
            <a:off x="3779912" y="1916832"/>
            <a:ext cx="45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latin typeface="Courier New" pitchFamily="49" charset="0"/>
              </a:rPr>
              <a:t>-</a:t>
            </a:r>
            <a:endParaRPr lang="ru-RU" sz="3600" b="1" dirty="0">
              <a:latin typeface="Courier New" pitchFamily="49" charset="0"/>
            </a:endParaRPr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5508104" y="1772816"/>
          <a:ext cx="3094038" cy="792163"/>
        </p:xfrm>
        <a:graphic>
          <a:graphicData uri="http://schemas.openxmlformats.org/presentationml/2006/ole">
            <p:oleObj spid="_x0000_s7169" name="Формула" r:id="rId5" imgW="1041120" imgH="266400" progId="Equation.3">
              <p:embed/>
            </p:oleObj>
          </a:graphicData>
        </a:graphic>
      </p:graphicFrame>
      <p:graphicFrame>
        <p:nvGraphicFramePr>
          <p:cNvPr id="79" name="Объект 78"/>
          <p:cNvGraphicFramePr>
            <a:graphicFrameLocks noChangeAspect="1"/>
          </p:cNvGraphicFramePr>
          <p:nvPr/>
        </p:nvGraphicFramePr>
        <p:xfrm>
          <a:off x="5580112" y="2492896"/>
          <a:ext cx="2880320" cy="689654"/>
        </p:xfrm>
        <a:graphic>
          <a:graphicData uri="http://schemas.openxmlformats.org/presentationml/2006/ole">
            <p:oleObj spid="_x0000_s7170" name="Формула" r:id="rId6" imgW="901440" imgH="215640" progId="Equation.3">
              <p:embed/>
            </p:oleObj>
          </a:graphicData>
        </a:graphic>
      </p:graphicFrame>
      <p:sp>
        <p:nvSpPr>
          <p:cNvPr id="80" name="Text Box 79"/>
          <p:cNvSpPr txBox="1">
            <a:spLocks noChangeArrowheads="1"/>
          </p:cNvSpPr>
          <p:nvPr/>
        </p:nvSpPr>
        <p:spPr bwMode="auto">
          <a:xfrm>
            <a:off x="5580112" y="1196752"/>
            <a:ext cx="30476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</a:rPr>
              <a:t>х</a:t>
            </a:r>
            <a:r>
              <a:rPr lang="ru-RU" sz="3600" baseline="30000" dirty="0" smtClean="0">
                <a:latin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</a:rPr>
              <a:t>-</a:t>
            </a:r>
            <a:r>
              <a:rPr lang="ru-RU" sz="3600" dirty="0" smtClean="0">
                <a:latin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</a:rPr>
              <a:t>2</a:t>
            </a:r>
            <a:r>
              <a:rPr lang="ru-RU" sz="3600" i="1" dirty="0">
                <a:latin typeface="Times New Roman" pitchFamily="18" charset="0"/>
              </a:rPr>
              <a:t>х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- </a:t>
            </a:r>
            <a:r>
              <a:rPr lang="ru-RU" sz="3600" dirty="0">
                <a:latin typeface="Times New Roman" pitchFamily="18" charset="0"/>
              </a:rPr>
              <a:t>15 = 0</a:t>
            </a:r>
          </a:p>
        </p:txBody>
      </p:sp>
      <p:sp>
        <p:nvSpPr>
          <p:cNvPr id="78" name="Text Box 82"/>
          <p:cNvSpPr txBox="1">
            <a:spLocks noChangeArrowheads="1"/>
          </p:cNvSpPr>
          <p:nvPr/>
        </p:nvSpPr>
        <p:spPr bwMode="auto">
          <a:xfrm>
            <a:off x="2267744" y="1988840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latin typeface="Courier New" pitchFamily="49" charset="0"/>
              </a:rPr>
              <a:t>+</a:t>
            </a:r>
          </a:p>
        </p:txBody>
      </p:sp>
      <p:sp>
        <p:nvSpPr>
          <p:cNvPr id="81" name="Text Box 79"/>
          <p:cNvSpPr txBox="1">
            <a:spLocks noChangeArrowheads="1"/>
          </p:cNvSpPr>
          <p:nvPr/>
        </p:nvSpPr>
        <p:spPr bwMode="auto">
          <a:xfrm>
            <a:off x="755576" y="620688"/>
            <a:ext cx="40334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б) - </a:t>
            </a:r>
            <a:r>
              <a:rPr lang="ru-RU" sz="3600" i="1" dirty="0" smtClean="0">
                <a:latin typeface="Times New Roman" pitchFamily="18" charset="0"/>
              </a:rPr>
              <a:t>х</a:t>
            </a:r>
            <a:r>
              <a:rPr lang="ru-RU" sz="3600" baseline="30000" dirty="0" smtClean="0">
                <a:latin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</a:rPr>
              <a:t> + </a:t>
            </a:r>
            <a:r>
              <a:rPr lang="ru-RU" sz="3600" dirty="0">
                <a:latin typeface="Times New Roman" pitchFamily="18" charset="0"/>
              </a:rPr>
              <a:t>2</a:t>
            </a:r>
            <a:r>
              <a:rPr lang="ru-RU" sz="3600" i="1" dirty="0">
                <a:latin typeface="Times New Roman" pitchFamily="18" charset="0"/>
              </a:rPr>
              <a:t>х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+ </a:t>
            </a:r>
            <a:r>
              <a:rPr lang="ru-RU" sz="3600" dirty="0">
                <a:latin typeface="Times New Roman" pitchFamily="18" charset="0"/>
              </a:rPr>
              <a:t>15 </a:t>
            </a:r>
            <a:r>
              <a:rPr lang="en-US" sz="3600" dirty="0" smtClean="0">
                <a:latin typeface="Times New Roman" pitchFamily="18" charset="0"/>
              </a:rPr>
              <a:t>&lt;</a:t>
            </a:r>
            <a:r>
              <a:rPr lang="ru-RU" sz="3600" dirty="0" smtClean="0">
                <a:latin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</a:rPr>
              <a:t>0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9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2" grpId="0"/>
      <p:bldP spid="23" grpId="0"/>
      <p:bldP spid="1033" grpId="0"/>
      <p:bldP spid="44" grpId="0"/>
      <p:bldP spid="25" grpId="0" animBg="1"/>
      <p:bldP spid="26" grpId="0" animBg="1"/>
      <p:bldP spid="29775" grpId="0"/>
      <p:bldP spid="29776" grpId="0"/>
      <p:bldP spid="29777" grpId="0"/>
      <p:bldP spid="29778" grpId="0"/>
      <p:bldP spid="80" grpId="0"/>
      <p:bldP spid="78" grpId="0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Прямоугольник 2"/>
          <p:cNvGrpSpPr>
            <a:grpSpLocks/>
          </p:cNvGrpSpPr>
          <p:nvPr/>
        </p:nvGrpSpPr>
        <p:grpSpPr bwMode="auto">
          <a:xfrm>
            <a:off x="323528" y="5733256"/>
            <a:ext cx="6973887" cy="695325"/>
            <a:chOff x="1267" y="3840"/>
            <a:chExt cx="4393" cy="438"/>
          </a:xfrm>
          <a:solidFill>
            <a:srgbClr val="FFFF99"/>
          </a:solidFill>
        </p:grpSpPr>
        <p:pic>
          <p:nvPicPr>
            <p:cNvPr id="39997" name="Прямоугольник 2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67" y="3840"/>
              <a:ext cx="4393" cy="438"/>
            </a:xfrm>
            <a:prstGeom prst="rect">
              <a:avLst/>
            </a:prstGeom>
            <a:grpFill/>
            <a:ln w="9525">
              <a:solidFill>
                <a:srgbClr val="7030A0"/>
              </a:solidFill>
              <a:miter lim="800000"/>
              <a:headEnd/>
              <a:tailEnd/>
            </a:ln>
          </p:spPr>
        </p:pic>
        <p:sp>
          <p:nvSpPr>
            <p:cNvPr id="39998" name="Text Box 2"/>
            <p:cNvSpPr txBox="1">
              <a:spLocks noChangeArrowheads="1"/>
            </p:cNvSpPr>
            <p:nvPr/>
          </p:nvSpPr>
          <p:spPr bwMode="auto">
            <a:xfrm>
              <a:off x="1305" y="3862"/>
              <a:ext cx="4320" cy="365"/>
            </a:xfrm>
            <a:prstGeom prst="rect">
              <a:avLst/>
            </a:prstGeom>
            <a:grpFill/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4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43" name="Rectangle 10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45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46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47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4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4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50" name="Rectangle 2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50824" y="0"/>
            <a:ext cx="59053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 2. Решите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неравенство:</a:t>
            </a:r>
          </a:p>
        </p:txBody>
      </p:sp>
      <p:sp>
        <p:nvSpPr>
          <p:cNvPr id="399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5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5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60" name="Rectangle 4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6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268760"/>
            <a:ext cx="36290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63" name="Rectangle 7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6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66" name="Rectangle 10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67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69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714875" y="3762375"/>
            <a:ext cx="38576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3588" y="3762375"/>
            <a:ext cx="188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673725" y="3762375"/>
            <a:ext cx="969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1,5</a:t>
            </a:r>
          </a:p>
        </p:txBody>
      </p:sp>
      <p:sp>
        <p:nvSpPr>
          <p:cNvPr id="42" name="Полилиния 41"/>
          <p:cNvSpPr/>
          <p:nvPr/>
        </p:nvSpPr>
        <p:spPr>
          <a:xfrm>
            <a:off x="4705350" y="3762375"/>
            <a:ext cx="1295400" cy="142875"/>
          </a:xfrm>
          <a:custGeom>
            <a:avLst/>
            <a:gdLst>
              <a:gd name="connsiteX0" fmla="*/ 0 w 628650"/>
              <a:gd name="connsiteY0" fmla="*/ 0 h 0"/>
              <a:gd name="connsiteX1" fmla="*/ 628650 w 6286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8650">
                <a:moveTo>
                  <a:pt x="0" y="0"/>
                </a:moveTo>
                <a:lnTo>
                  <a:pt x="628650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 rot="10800000" flipV="1">
            <a:off x="6072188" y="3762375"/>
            <a:ext cx="2357437" cy="166688"/>
          </a:xfrm>
          <a:custGeom>
            <a:avLst/>
            <a:gdLst>
              <a:gd name="connsiteX0" fmla="*/ 0 w 1676400"/>
              <a:gd name="connsiteY0" fmla="*/ 0 h 0"/>
              <a:gd name="connsiteX1" fmla="*/ 1676400 w 16764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76400">
                <a:moveTo>
                  <a:pt x="0" y="0"/>
                </a:moveTo>
                <a:lnTo>
                  <a:pt x="1676400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500563" y="3357563"/>
            <a:ext cx="1785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\\\\\\\\\\\\\\\</a:t>
            </a:r>
            <a:endParaRPr lang="en-US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6000750" y="3333750"/>
            <a:ext cx="276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//////////////////////////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val 2"/>
          <p:cNvSpPr>
            <a:spLocks noChangeArrowheads="1"/>
          </p:cNvSpPr>
          <p:nvPr/>
        </p:nvSpPr>
        <p:spPr bwMode="auto">
          <a:xfrm>
            <a:off x="6000750" y="3714750"/>
            <a:ext cx="142875" cy="1428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98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81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8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83" name="Rectangle 1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8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8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8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805264"/>
            <a:ext cx="59150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91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85" name="Text Box 65"/>
          <p:cNvSpPr txBox="1">
            <a:spLocks noChangeArrowheads="1"/>
          </p:cNvSpPr>
          <p:nvPr/>
        </p:nvSpPr>
        <p:spPr bwMode="auto">
          <a:xfrm>
            <a:off x="5004048" y="2852936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ru-RU" sz="2800" dirty="0"/>
          </a:p>
        </p:txBody>
      </p:sp>
      <p:sp>
        <p:nvSpPr>
          <p:cNvPr id="30786" name="Rectangle 66"/>
          <p:cNvSpPr>
            <a:spLocks noChangeArrowheads="1"/>
          </p:cNvSpPr>
          <p:nvPr/>
        </p:nvSpPr>
        <p:spPr bwMode="auto">
          <a:xfrm>
            <a:off x="6876256" y="2852936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ru-RU" sz="2800" dirty="0"/>
          </a:p>
        </p:txBody>
      </p:sp>
      <p:sp>
        <p:nvSpPr>
          <p:cNvPr id="30788" name="Text Box 68"/>
          <p:cNvSpPr txBox="1">
            <a:spLocks noChangeArrowheads="1"/>
          </p:cNvSpPr>
          <p:nvPr/>
        </p:nvSpPr>
        <p:spPr bwMode="auto">
          <a:xfrm>
            <a:off x="395536" y="3645024"/>
            <a:ext cx="33265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 dirty="0" smtClean="0">
                <a:latin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</a:rPr>
              <a:t>&lt;</a:t>
            </a:r>
            <a:r>
              <a:rPr lang="en-US" sz="3600" dirty="0">
                <a:latin typeface="Times New Roman" pitchFamily="18" charset="0"/>
              </a:rPr>
              <a:t> 1,5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; 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</a:rPr>
              <a:t>&gt;</a:t>
            </a:r>
            <a:r>
              <a:rPr lang="en-US" sz="3600" dirty="0">
                <a:latin typeface="Times New Roman" pitchFamily="18" charset="0"/>
              </a:rPr>
              <a:t> 1,5 </a:t>
            </a:r>
            <a:endParaRPr lang="ru-RU" sz="3600" dirty="0">
              <a:latin typeface="Times New Roman" pitchFamily="18" charset="0"/>
            </a:endParaRPr>
          </a:p>
        </p:txBody>
      </p:sp>
      <p:graphicFrame>
        <p:nvGraphicFramePr>
          <p:cNvPr id="64" name="Объект 63"/>
          <p:cNvGraphicFramePr>
            <a:graphicFrameLocks noChangeAspect="1"/>
          </p:cNvGraphicFramePr>
          <p:nvPr/>
        </p:nvGraphicFramePr>
        <p:xfrm>
          <a:off x="755576" y="1916832"/>
          <a:ext cx="2344266" cy="707001"/>
        </p:xfrm>
        <a:graphic>
          <a:graphicData uri="http://schemas.openxmlformats.org/presentationml/2006/ole">
            <p:oleObj spid="_x0000_s6145" name="Формула" r:id="rId6" imgW="799920" imgH="241200" progId="Equation.3">
              <p:embed/>
            </p:oleObj>
          </a:graphicData>
        </a:graphic>
      </p:graphicFrame>
      <p:graphicFrame>
        <p:nvGraphicFramePr>
          <p:cNvPr id="65" name="Объект 64"/>
          <p:cNvGraphicFramePr>
            <a:graphicFrameLocks noChangeAspect="1"/>
          </p:cNvGraphicFramePr>
          <p:nvPr/>
        </p:nvGraphicFramePr>
        <p:xfrm>
          <a:off x="755576" y="2708920"/>
          <a:ext cx="1584176" cy="607111"/>
        </p:xfrm>
        <a:graphic>
          <a:graphicData uri="http://schemas.openxmlformats.org/presentationml/2006/ole">
            <p:oleObj spid="_x0000_s6146" name="Формула" r:id="rId7" imgW="444240" imgH="190440" progId="Equation.3">
              <p:embed/>
            </p:oleObj>
          </a:graphicData>
        </a:graphic>
      </p:graphicFrame>
      <p:graphicFrame>
        <p:nvGraphicFramePr>
          <p:cNvPr id="67" name="Объект 66"/>
          <p:cNvGraphicFramePr>
            <a:graphicFrameLocks noChangeAspect="1"/>
          </p:cNvGraphicFramePr>
          <p:nvPr/>
        </p:nvGraphicFramePr>
        <p:xfrm>
          <a:off x="588963" y="581025"/>
          <a:ext cx="3862387" cy="715963"/>
        </p:xfrm>
        <a:graphic>
          <a:graphicData uri="http://schemas.openxmlformats.org/presentationml/2006/ole">
            <p:oleObj spid="_x0000_s6147" name="Формула" r:id="rId8" imgW="123156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1"/>
      <p:bldP spid="10" grpId="0"/>
      <p:bldP spid="12" grpId="0"/>
      <p:bldP spid="11265" grpId="0"/>
      <p:bldP spid="45" grpId="0"/>
      <p:bldP spid="56" grpId="0" animBg="1"/>
      <p:bldP spid="30785" grpId="0"/>
      <p:bldP spid="30786" grpId="0"/>
      <p:bldP spid="307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3850" y="0"/>
            <a:ext cx="5832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№3.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Решите неравенство: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258888" y="549275"/>
            <a:ext cx="2555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а) 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49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214813" y="4144963"/>
            <a:ext cx="46434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29650" y="4144963"/>
            <a:ext cx="2286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95813" y="4144963"/>
            <a:ext cx="684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latin typeface="Calibri" pitchFamily="34" charset="0"/>
              </a:rPr>
              <a:t>-</a:t>
            </a:r>
            <a:r>
              <a:rPr lang="en-US" sz="2800" dirty="0" smtClean="0">
                <a:latin typeface="Calibri" pitchFamily="34" charset="0"/>
              </a:rPr>
              <a:t> 7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715125" y="414337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7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4989513" y="4144963"/>
            <a:ext cx="1803400" cy="11112"/>
          </a:xfrm>
          <a:custGeom>
            <a:avLst/>
            <a:gdLst>
              <a:gd name="connsiteX0" fmla="*/ 0 w 1691640"/>
              <a:gd name="connsiteY0" fmla="*/ 9144 h 9144"/>
              <a:gd name="connsiteX1" fmla="*/ 1691640 w 1691640"/>
              <a:gd name="connsiteY1" fmla="*/ 0 h 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91640" h="9144">
                <a:moveTo>
                  <a:pt x="0" y="9144"/>
                </a:moveTo>
                <a:lnTo>
                  <a:pt x="1691640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4900613" y="4054475"/>
            <a:ext cx="120650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Oval 2"/>
          <p:cNvSpPr>
            <a:spLocks noChangeArrowheads="1"/>
          </p:cNvSpPr>
          <p:nvPr/>
        </p:nvSpPr>
        <p:spPr bwMode="auto">
          <a:xfrm>
            <a:off x="6715125" y="4071938"/>
            <a:ext cx="122238" cy="1444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932040" y="3861048"/>
            <a:ext cx="22322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b="1" dirty="0" smtClean="0">
                <a:latin typeface="Calibri" pitchFamily="34" charset="0"/>
                <a:cs typeface="Times New Roman" pitchFamily="18" charset="0"/>
              </a:rPr>
              <a:t>//////////////</a:t>
            </a:r>
            <a:r>
              <a:rPr lang="en-US" b="1" dirty="0" smtClean="0">
                <a:latin typeface="Calibri" pitchFamily="34" charset="0"/>
                <a:cs typeface="Times New Roman" pitchFamily="18" charset="0"/>
              </a:rPr>
              <a:t>////</a:t>
            </a:r>
            <a:endParaRPr lang="ru-RU" dirty="0"/>
          </a:p>
        </p:txBody>
      </p:sp>
      <p:sp>
        <p:nvSpPr>
          <p:cNvPr id="4405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33" name="Прямоугольник 32"/>
          <p:cNvGrpSpPr>
            <a:grpSpLocks/>
          </p:cNvGrpSpPr>
          <p:nvPr/>
        </p:nvGrpSpPr>
        <p:grpSpPr bwMode="auto">
          <a:xfrm>
            <a:off x="251521" y="5949280"/>
            <a:ext cx="4032448" cy="633412"/>
            <a:chOff x="1974" y="3921"/>
            <a:chExt cx="2730" cy="399"/>
          </a:xfrm>
        </p:grpSpPr>
        <p:pic>
          <p:nvPicPr>
            <p:cNvPr id="44065" name="Прямоугольник 32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4" y="3921"/>
              <a:ext cx="2730" cy="399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4066" name="Text Box 20"/>
            <p:cNvSpPr txBox="1">
              <a:spLocks noChangeArrowheads="1"/>
            </p:cNvSpPr>
            <p:nvPr/>
          </p:nvSpPr>
          <p:spPr bwMode="auto">
            <a:xfrm>
              <a:off x="2013" y="3945"/>
              <a:ext cx="2655" cy="32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>
                <a:latin typeface="Calibri" pitchFamily="34" charset="0"/>
              </a:endParaRPr>
            </a:p>
          </p:txBody>
        </p:sp>
      </p:grpSp>
      <p:sp>
        <p:nvSpPr>
          <p:cNvPr id="4405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5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5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60" name="Text Box 36"/>
          <p:cNvSpPr txBox="1">
            <a:spLocks noChangeArrowheads="1"/>
          </p:cNvSpPr>
          <p:nvPr/>
        </p:nvSpPr>
        <p:spPr bwMode="auto">
          <a:xfrm>
            <a:off x="950913" y="1936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5652120" y="3356992"/>
            <a:ext cx="45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latin typeface="Courier New" pitchFamily="49" charset="0"/>
              </a:rPr>
              <a:t>-</a:t>
            </a:r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1547813" y="1125538"/>
            <a:ext cx="30241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600" baseline="30000" dirty="0">
                <a:latin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</a:rPr>
              <a:t> – </a:t>
            </a:r>
            <a:r>
              <a:rPr lang="ru-RU" sz="3600" dirty="0" smtClean="0">
                <a:latin typeface="Times New Roman" pitchFamily="18" charset="0"/>
              </a:rPr>
              <a:t>49 </a:t>
            </a:r>
            <a:r>
              <a:rPr lang="en-US" sz="3600" dirty="0">
                <a:latin typeface="Times New Roman" pitchFamily="18" charset="0"/>
              </a:rPr>
              <a:t>&lt; 0</a:t>
            </a:r>
            <a:endParaRPr lang="ru-RU" sz="3600" dirty="0">
              <a:latin typeface="Times New Roman" pitchFamily="18" charset="0"/>
            </a:endParaRPr>
          </a:p>
          <a:p>
            <a:endParaRPr lang="ru-RU" sz="3600" dirty="0">
              <a:latin typeface="Times New Roman" pitchFamily="18" charset="0"/>
            </a:endParaRPr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1043608" y="2708920"/>
            <a:ext cx="21146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</a:rPr>
              <a:t>–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7 </a:t>
            </a:r>
            <a:r>
              <a:rPr lang="en-US" sz="3600" dirty="0" smtClean="0">
                <a:latin typeface="Times New Roman" pitchFamily="18" charset="0"/>
              </a:rPr>
              <a:t>&lt;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600" dirty="0">
                <a:latin typeface="Times New Roman" pitchFamily="18" charset="0"/>
              </a:rPr>
              <a:t> &lt; </a:t>
            </a:r>
            <a:r>
              <a:rPr lang="ru-RU" sz="3200" dirty="0" smtClean="0">
                <a:latin typeface="Times New Roman" pitchFamily="18" charset="0"/>
              </a:rPr>
              <a:t>7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4788024" y="1196752"/>
            <a:ext cx="30241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600" baseline="30000" dirty="0">
                <a:latin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</a:rPr>
              <a:t> – </a:t>
            </a:r>
            <a:r>
              <a:rPr lang="ru-RU" sz="3600" dirty="0" smtClean="0">
                <a:latin typeface="Times New Roman" pitchFamily="18" charset="0"/>
              </a:rPr>
              <a:t>49 </a:t>
            </a:r>
            <a:r>
              <a:rPr lang="ru-RU" sz="3600" dirty="0">
                <a:latin typeface="Times New Roman" pitchFamily="18" charset="0"/>
              </a:rPr>
              <a:t>=</a:t>
            </a:r>
            <a:r>
              <a:rPr lang="en-US" sz="3600" dirty="0" smtClean="0">
                <a:latin typeface="Times New Roman" pitchFamily="18" charset="0"/>
              </a:rPr>
              <a:t> 0</a:t>
            </a:r>
            <a:endParaRPr lang="ru-RU" sz="3600" dirty="0">
              <a:latin typeface="Times New Roman" pitchFamily="18" charset="0"/>
            </a:endParaRPr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5148064" y="1844824"/>
          <a:ext cx="2960687" cy="1458913"/>
        </p:xfrm>
        <a:graphic>
          <a:graphicData uri="http://schemas.openxmlformats.org/presentationml/2006/ole">
            <p:oleObj spid="_x0000_s46081" name="Формула" r:id="rId4" imgW="927000" imgH="457200" progId="Equation.3">
              <p:embed/>
            </p:oleObj>
          </a:graphicData>
        </a:graphic>
      </p:graphicFrame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4283968" y="3501008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Courier New" pitchFamily="49" charset="0"/>
              </a:rPr>
              <a:t>+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7164288" y="3429000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Courier New" pitchFamily="49" charset="0"/>
              </a:rPr>
              <a:t>+</a:t>
            </a:r>
            <a:endParaRPr lang="ru-RU" sz="3600" b="1" dirty="0">
              <a:latin typeface="Courier New" pitchFamily="49" charset="0"/>
            </a:endParaRPr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467544" y="5949280"/>
          <a:ext cx="2808312" cy="620017"/>
        </p:xfrm>
        <a:graphic>
          <a:graphicData uri="http://schemas.openxmlformats.org/presentationml/2006/ole">
            <p:oleObj spid="_x0000_s46082" name="Формула" r:id="rId5" imgW="977760" imgH="2156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8" grpId="0"/>
      <p:bldP spid="22" grpId="0"/>
      <p:bldP spid="23" grpId="0"/>
      <p:bldP spid="25" grpId="0" animBg="1"/>
      <p:bldP spid="26" grpId="0" animBg="1"/>
      <p:bldP spid="1033" grpId="0"/>
      <p:bldP spid="34854" grpId="0"/>
      <p:bldP spid="34857" grpId="0"/>
      <p:bldP spid="34858" grpId="0"/>
      <p:bldP spid="34" grpId="0"/>
      <p:bldP spid="36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1520" y="188640"/>
            <a:ext cx="4357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№3. Решите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неравенство:</a:t>
            </a: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61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214813" y="4144963"/>
            <a:ext cx="46434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29650" y="4144963"/>
            <a:ext cx="2286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95812" y="4144963"/>
            <a:ext cx="9122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alibri" pitchFamily="34" charset="0"/>
              </a:rPr>
              <a:t>-1,5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715125" y="4143375"/>
            <a:ext cx="8812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alibri" pitchFamily="34" charset="0"/>
              </a:rPr>
              <a:t>1,5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4506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33" name="Прямоугольник 32"/>
          <p:cNvGrpSpPr>
            <a:grpSpLocks/>
          </p:cNvGrpSpPr>
          <p:nvPr/>
        </p:nvGrpSpPr>
        <p:grpSpPr bwMode="auto">
          <a:xfrm>
            <a:off x="182563" y="5876925"/>
            <a:ext cx="6261100" cy="627063"/>
            <a:chOff x="115" y="3702"/>
            <a:chExt cx="3944" cy="395"/>
          </a:xfrm>
        </p:grpSpPr>
        <p:pic>
          <p:nvPicPr>
            <p:cNvPr id="45104" name="Прямоугольник 32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" y="3702"/>
              <a:ext cx="3944" cy="395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5105" name="Text Box 14"/>
            <p:cNvSpPr txBox="1">
              <a:spLocks noChangeArrowheads="1"/>
            </p:cNvSpPr>
            <p:nvPr/>
          </p:nvSpPr>
          <p:spPr bwMode="auto">
            <a:xfrm>
              <a:off x="153" y="3723"/>
              <a:ext cx="3870" cy="32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>
                <a:latin typeface="Calibri" pitchFamily="34" charset="0"/>
              </a:endParaRPr>
            </a:p>
          </p:txBody>
        </p:sp>
      </p:grpSp>
      <p:sp>
        <p:nvSpPr>
          <p:cNvPr id="4507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7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72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74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76" name="Rectangle 9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78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8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6732240" y="3861048"/>
            <a:ext cx="2643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dirty="0" smtClean="0">
                <a:latin typeface="Calibri" pitchFamily="34" charset="0"/>
                <a:cs typeface="Times New Roman" pitchFamily="18" charset="0"/>
              </a:rPr>
              <a:t>////////////////////</a:t>
            </a:r>
            <a:endParaRPr lang="ru-RU" dirty="0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2627784" y="3861048"/>
            <a:ext cx="2428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dirty="0" smtClean="0">
                <a:latin typeface="Calibri" pitchFamily="34" charset="0"/>
                <a:cs typeface="Times New Roman" pitchFamily="18" charset="0"/>
              </a:rPr>
              <a:t>\\\\\\\\\\\\\\\\\\\\\\</a:t>
            </a:r>
            <a:endParaRPr lang="ru-RU" dirty="0"/>
          </a:p>
        </p:txBody>
      </p:sp>
      <p:sp>
        <p:nvSpPr>
          <p:cNvPr id="450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8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8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8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9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9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8" name="Полилиния 67"/>
          <p:cNvSpPr/>
          <p:nvPr/>
        </p:nvSpPr>
        <p:spPr>
          <a:xfrm>
            <a:off x="2689225" y="4144963"/>
            <a:ext cx="2286000" cy="7937"/>
          </a:xfrm>
          <a:custGeom>
            <a:avLst/>
            <a:gdLst>
              <a:gd name="connsiteX0" fmla="*/ 0 w 2286000"/>
              <a:gd name="connsiteY0" fmla="*/ 0 h 7620"/>
              <a:gd name="connsiteX1" fmla="*/ 2286000 w 2286000"/>
              <a:gd name="connsiteY1" fmla="*/ 7620 h 7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86000" h="7620">
                <a:moveTo>
                  <a:pt x="0" y="0"/>
                </a:moveTo>
                <a:lnTo>
                  <a:pt x="2286000" y="762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4900613" y="4054475"/>
            <a:ext cx="120650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6781800" y="4152900"/>
            <a:ext cx="2049463" cy="7938"/>
          </a:xfrm>
          <a:custGeom>
            <a:avLst/>
            <a:gdLst>
              <a:gd name="connsiteX0" fmla="*/ 0 w 2049780"/>
              <a:gd name="connsiteY0" fmla="*/ 0 h 7620"/>
              <a:gd name="connsiteX1" fmla="*/ 2049780 w 2049780"/>
              <a:gd name="connsiteY1" fmla="*/ 7620 h 7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49780" h="7620">
                <a:moveTo>
                  <a:pt x="0" y="0"/>
                </a:moveTo>
                <a:lnTo>
                  <a:pt x="2049780" y="762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Oval 2"/>
          <p:cNvSpPr>
            <a:spLocks noChangeArrowheads="1"/>
          </p:cNvSpPr>
          <p:nvPr/>
        </p:nvSpPr>
        <p:spPr bwMode="auto">
          <a:xfrm>
            <a:off x="6715125" y="4071938"/>
            <a:ext cx="122238" cy="1444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97" name="Text Box 56"/>
          <p:cNvSpPr txBox="1">
            <a:spLocks noChangeArrowheads="1"/>
          </p:cNvSpPr>
          <p:nvPr/>
        </p:nvSpPr>
        <p:spPr bwMode="auto">
          <a:xfrm>
            <a:off x="592138" y="12160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  <a:p>
            <a:endParaRPr lang="ru-RU"/>
          </a:p>
        </p:txBody>
      </p:sp>
      <p:sp>
        <p:nvSpPr>
          <p:cNvPr id="35898" name="Text Box 58"/>
          <p:cNvSpPr txBox="1">
            <a:spLocks noChangeArrowheads="1"/>
          </p:cNvSpPr>
          <p:nvPr/>
        </p:nvSpPr>
        <p:spPr bwMode="auto">
          <a:xfrm>
            <a:off x="3779912" y="692696"/>
            <a:ext cx="4392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4</a:t>
            </a:r>
            <a:r>
              <a:rPr lang="en-US" sz="3600" i="1" dirty="0" smtClean="0">
                <a:latin typeface="Times New Roman" pitchFamily="18" charset="0"/>
              </a:rPr>
              <a:t>x</a:t>
            </a:r>
            <a:r>
              <a:rPr lang="en-US" sz="3600" baseline="30000" dirty="0" smtClean="0">
                <a:latin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</a:rPr>
              <a:t>– </a:t>
            </a:r>
            <a:r>
              <a:rPr lang="en-US" sz="3600" dirty="0" smtClean="0">
                <a:latin typeface="Times New Roman" pitchFamily="18" charset="0"/>
              </a:rPr>
              <a:t>9 </a:t>
            </a:r>
            <a:r>
              <a:rPr lang="en-US" sz="3600" dirty="0">
                <a:latin typeface="Times New Roman" pitchFamily="18" charset="0"/>
              </a:rPr>
              <a:t>= 0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3923928" y="3429000"/>
            <a:ext cx="45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latin typeface="Courier New" pitchFamily="49" charset="0"/>
              </a:rPr>
              <a:t>+</a:t>
            </a:r>
            <a:endParaRPr lang="ru-RU" sz="3600" dirty="0">
              <a:latin typeface="Courier New" pitchFamily="49" charset="0"/>
            </a:endParaRPr>
          </a:p>
        </p:txBody>
      </p: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7236296" y="3429000"/>
            <a:ext cx="45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latin typeface="Courier New" pitchFamily="49" charset="0"/>
              </a:rPr>
              <a:t>+</a:t>
            </a:r>
            <a:endParaRPr lang="ru-RU" sz="3600" dirty="0">
              <a:latin typeface="Courier New" pitchFamily="49" charset="0"/>
            </a:endParaRPr>
          </a:p>
        </p:txBody>
      </p: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0" y="2996952"/>
            <a:ext cx="34804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</a:rPr>
              <a:t>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</a:rPr>
              <a:t>&lt;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-</a:t>
            </a:r>
            <a:r>
              <a:rPr lang="ru-RU" sz="3600" dirty="0" smtClean="0">
                <a:latin typeface="Times New Roman" pitchFamily="18" charset="0"/>
              </a:rPr>
              <a:t>1,5;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</a:rPr>
              <a:t>&gt;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1,5</a:t>
            </a:r>
            <a:r>
              <a:rPr lang="en-US" sz="3600" dirty="0" smtClean="0">
                <a:latin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</a:endParaRPr>
          </a:p>
        </p:txBody>
      </p:sp>
      <p:sp>
        <p:nvSpPr>
          <p:cNvPr id="35903" name="Text Box 63"/>
          <p:cNvSpPr txBox="1">
            <a:spLocks noChangeArrowheads="1"/>
          </p:cNvSpPr>
          <p:nvPr/>
        </p:nvSpPr>
        <p:spPr bwMode="auto">
          <a:xfrm>
            <a:off x="684213" y="620713"/>
            <a:ext cx="26548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</a:rPr>
              <a:t>б) </a:t>
            </a:r>
            <a:r>
              <a:rPr lang="en-US" sz="3600" dirty="0" smtClean="0">
                <a:latin typeface="Times New Roman" pitchFamily="18" charset="0"/>
              </a:rPr>
              <a:t>4</a:t>
            </a:r>
            <a:r>
              <a:rPr lang="en-US" sz="3600" i="1" dirty="0" smtClean="0">
                <a:latin typeface="Times New Roman" pitchFamily="18" charset="0"/>
              </a:rPr>
              <a:t>x</a:t>
            </a:r>
            <a:r>
              <a:rPr lang="en-US" sz="3600" baseline="30000" dirty="0" smtClean="0">
                <a:latin typeface="Times New Roman" pitchFamily="18" charset="0"/>
              </a:rPr>
              <a:t>2 </a:t>
            </a:r>
            <a:r>
              <a:rPr lang="en-US" sz="3600" dirty="0">
                <a:latin typeface="Times New Roman" pitchFamily="18" charset="0"/>
              </a:rPr>
              <a:t>– </a:t>
            </a:r>
            <a:r>
              <a:rPr lang="en-US" sz="3600" dirty="0" smtClean="0">
                <a:latin typeface="Times New Roman" pitchFamily="18" charset="0"/>
              </a:rPr>
              <a:t>9 </a:t>
            </a:r>
            <a:r>
              <a:rPr lang="en-US" sz="3600" dirty="0">
                <a:latin typeface="Times New Roman" pitchFamily="18" charset="0"/>
              </a:rPr>
              <a:t>&gt; 0</a:t>
            </a:r>
            <a:endParaRPr lang="ru-RU" sz="3600" dirty="0">
              <a:latin typeface="Times New Roman" pitchFamily="18" charset="0"/>
            </a:endParaRPr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3851920" y="1196752"/>
          <a:ext cx="3168352" cy="1897840"/>
        </p:xfrm>
        <a:graphic>
          <a:graphicData uri="http://schemas.openxmlformats.org/presentationml/2006/ole">
            <p:oleObj spid="_x0000_s45057" name="Формула" r:id="rId4" imgW="1117440" imgH="634680" progId="Equation.3">
              <p:embed/>
            </p:oleObj>
          </a:graphicData>
        </a:graphic>
      </p:graphicFrame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395536" y="5805264"/>
          <a:ext cx="5565775" cy="647700"/>
        </p:xfrm>
        <a:graphic>
          <a:graphicData uri="http://schemas.openxmlformats.org/presentationml/2006/ole">
            <p:oleObj spid="_x0000_s45058" name="Формула" r:id="rId5" imgW="1854000" imgH="215640" progId="Equation.3">
              <p:embed/>
            </p:oleObj>
          </a:graphicData>
        </a:graphic>
      </p:graphicFrame>
      <p:sp>
        <p:nvSpPr>
          <p:cNvPr id="53" name="Text Box 59"/>
          <p:cNvSpPr txBox="1">
            <a:spLocks noChangeArrowheads="1"/>
          </p:cNvSpPr>
          <p:nvPr/>
        </p:nvSpPr>
        <p:spPr bwMode="auto">
          <a:xfrm>
            <a:off x="5580112" y="3501008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latin typeface="Courier New" pitchFamily="49" charset="0"/>
              </a:rPr>
              <a:t>-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2" grpId="0"/>
      <p:bldP spid="23" grpId="0"/>
      <p:bldP spid="47" grpId="0"/>
      <p:bldP spid="10258" grpId="0"/>
      <p:bldP spid="25" grpId="0" animBg="1"/>
      <p:bldP spid="26" grpId="0" animBg="1"/>
      <p:bldP spid="35898" grpId="0"/>
      <p:bldP spid="35899" grpId="0"/>
      <p:bldP spid="35900" grpId="0"/>
      <p:bldP spid="35901" grpId="0"/>
      <p:bldP spid="35903" grpId="0"/>
      <p:bldP spid="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9388" y="0"/>
            <a:ext cx="4357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№3. Решите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неравенство:</a:t>
            </a: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608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214813" y="4144963"/>
            <a:ext cx="46434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29650" y="4144963"/>
            <a:ext cx="2286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355976" y="414908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latin typeface="Calibri" pitchFamily="34" charset="0"/>
              </a:rPr>
              <a:t>- 0,2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58000" y="4071938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0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786563" y="3840132"/>
            <a:ext cx="2214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//////////////////////////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9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33" name="Прямоугольник 32"/>
          <p:cNvGrpSpPr>
            <a:grpSpLocks/>
          </p:cNvGrpSpPr>
          <p:nvPr/>
        </p:nvGrpSpPr>
        <p:grpSpPr bwMode="auto">
          <a:xfrm>
            <a:off x="0" y="6021388"/>
            <a:ext cx="6973888" cy="633412"/>
            <a:chOff x="0" y="3794"/>
            <a:chExt cx="4393" cy="399"/>
          </a:xfrm>
        </p:grpSpPr>
        <p:pic>
          <p:nvPicPr>
            <p:cNvPr id="46128" name="Прямоугольник 32"/>
            <p:cNvPicPr>
              <a:picLocks noChangeArrowheads="1"/>
            </p:cNvPicPr>
            <p:nvPr/>
          </p:nvPicPr>
          <p:blipFill>
            <a:blip r:embed="rId3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0" y="3794"/>
              <a:ext cx="4393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129" name="Text Box 15"/>
            <p:cNvSpPr txBox="1">
              <a:spLocks noChangeArrowheads="1"/>
            </p:cNvSpPr>
            <p:nvPr/>
          </p:nvSpPr>
          <p:spPr bwMode="auto">
            <a:xfrm>
              <a:off x="39" y="3816"/>
              <a:ext cx="4320" cy="327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>
                <a:latin typeface="Calibri" pitchFamily="34" charset="0"/>
              </a:endParaRPr>
            </a:p>
          </p:txBody>
        </p:sp>
      </p:grpSp>
      <p:sp>
        <p:nvSpPr>
          <p:cNvPr id="4609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09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0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276872"/>
            <a:ext cx="26860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0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1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2843808" y="3861048"/>
            <a:ext cx="23042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\\\\\\\\\\\\\\\\\\\\\\\\\\\\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2898775" y="4141788"/>
            <a:ext cx="2066925" cy="0"/>
          </a:xfrm>
          <a:custGeom>
            <a:avLst/>
            <a:gdLst>
              <a:gd name="connsiteX0" fmla="*/ 0 w 2066544"/>
              <a:gd name="connsiteY0" fmla="*/ 0 h 0"/>
              <a:gd name="connsiteX1" fmla="*/ 2066544 w 2066544"/>
              <a:gd name="connsiteY1" fmla="*/ 0 h 0"/>
              <a:gd name="connsiteX2" fmla="*/ 2066544 w 2066544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6544">
                <a:moveTo>
                  <a:pt x="0" y="0"/>
                </a:moveTo>
                <a:lnTo>
                  <a:pt x="2066544" y="0"/>
                </a:lnTo>
                <a:lnTo>
                  <a:pt x="2066544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6821488" y="4141788"/>
            <a:ext cx="1993900" cy="0"/>
          </a:xfrm>
          <a:custGeom>
            <a:avLst/>
            <a:gdLst>
              <a:gd name="connsiteX0" fmla="*/ 0 w 1993392"/>
              <a:gd name="connsiteY0" fmla="*/ 0 h 0"/>
              <a:gd name="connsiteX1" fmla="*/ 1993392 w 199339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93392">
                <a:moveTo>
                  <a:pt x="0" y="0"/>
                </a:moveTo>
                <a:lnTo>
                  <a:pt x="1993392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4900613" y="4054475"/>
            <a:ext cx="120650" cy="1444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Oval 2"/>
          <p:cNvSpPr>
            <a:spLocks noChangeArrowheads="1"/>
          </p:cNvSpPr>
          <p:nvPr/>
        </p:nvSpPr>
        <p:spPr bwMode="auto">
          <a:xfrm>
            <a:off x="6735763" y="4071938"/>
            <a:ext cx="122237" cy="1444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1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2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923" name="Text Box 59"/>
          <p:cNvSpPr txBox="1">
            <a:spLocks noChangeArrowheads="1"/>
          </p:cNvSpPr>
          <p:nvPr/>
        </p:nvSpPr>
        <p:spPr bwMode="auto">
          <a:xfrm>
            <a:off x="900113" y="620713"/>
            <a:ext cx="2669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itchFamily="18" charset="0"/>
              </a:rPr>
              <a:t>- 5x</a:t>
            </a:r>
            <a:r>
              <a:rPr lang="en-US" sz="3600" baseline="30000" dirty="0">
                <a:latin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</a:rPr>
              <a:t> – x </a:t>
            </a:r>
            <a:r>
              <a:rPr lang="ru-RU" sz="3600" dirty="0">
                <a:latin typeface="Times New Roman" pitchFamily="18" charset="0"/>
              </a:rPr>
              <a:t>≤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0</a:t>
            </a:r>
            <a:r>
              <a:rPr lang="ru-RU" sz="3600" dirty="0" smtClean="0">
                <a:latin typeface="Times New Roman" pitchFamily="18" charset="0"/>
              </a:rPr>
              <a:t>;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6925" name="Text Box 61"/>
          <p:cNvSpPr txBox="1">
            <a:spLocks noChangeArrowheads="1"/>
          </p:cNvSpPr>
          <p:nvPr/>
        </p:nvSpPr>
        <p:spPr bwMode="auto">
          <a:xfrm>
            <a:off x="5796136" y="3284984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latin typeface="Courier New" pitchFamily="49" charset="0"/>
              </a:rPr>
              <a:t>-</a:t>
            </a:r>
          </a:p>
        </p:txBody>
      </p:sp>
      <p:sp>
        <p:nvSpPr>
          <p:cNvPr id="36926" name="Rectangle 62"/>
          <p:cNvSpPr>
            <a:spLocks noChangeArrowheads="1"/>
          </p:cNvSpPr>
          <p:nvPr/>
        </p:nvSpPr>
        <p:spPr bwMode="auto">
          <a:xfrm>
            <a:off x="7308304" y="3212976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latin typeface="Courier New" pitchFamily="49" charset="0"/>
              </a:rPr>
              <a:t>+</a:t>
            </a:r>
          </a:p>
        </p:txBody>
      </p:sp>
      <p:sp>
        <p:nvSpPr>
          <p:cNvPr id="36927" name="Text Box 63"/>
          <p:cNvSpPr txBox="1">
            <a:spLocks noChangeArrowheads="1"/>
          </p:cNvSpPr>
          <p:nvPr/>
        </p:nvSpPr>
        <p:spPr bwMode="auto">
          <a:xfrm>
            <a:off x="611560" y="4725144"/>
            <a:ext cx="28360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≤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</a:rPr>
              <a:t>0,2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;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≥</a:t>
            </a:r>
            <a:r>
              <a:rPr lang="en-US" sz="3200" dirty="0">
                <a:latin typeface="Times New Roman" pitchFamily="18" charset="0"/>
              </a:rPr>
              <a:t> 0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51" name="Text Box 59"/>
          <p:cNvSpPr txBox="1">
            <a:spLocks noChangeArrowheads="1"/>
          </p:cNvSpPr>
          <p:nvPr/>
        </p:nvSpPr>
        <p:spPr bwMode="auto">
          <a:xfrm>
            <a:off x="899592" y="1412776"/>
            <a:ext cx="25074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u="sng" dirty="0" smtClean="0">
                <a:latin typeface="Times New Roman" pitchFamily="18" charset="0"/>
              </a:rPr>
              <a:t>5x</a:t>
            </a:r>
            <a:r>
              <a:rPr lang="en-US" sz="3600" u="sng" baseline="30000" dirty="0" smtClean="0">
                <a:latin typeface="Times New Roman" pitchFamily="18" charset="0"/>
              </a:rPr>
              <a:t>2</a:t>
            </a:r>
            <a:r>
              <a:rPr lang="en-US" sz="3600" u="sng" dirty="0" smtClean="0">
                <a:latin typeface="Times New Roman" pitchFamily="18" charset="0"/>
              </a:rPr>
              <a:t> </a:t>
            </a:r>
            <a:r>
              <a:rPr lang="ru-RU" sz="3600" u="sng" dirty="0" smtClean="0">
                <a:latin typeface="Times New Roman" pitchFamily="18" charset="0"/>
              </a:rPr>
              <a:t>+</a:t>
            </a:r>
            <a:r>
              <a:rPr lang="en-US" sz="3600" u="sng" dirty="0" smtClean="0">
                <a:latin typeface="Times New Roman" pitchFamily="18" charset="0"/>
              </a:rPr>
              <a:t> </a:t>
            </a:r>
            <a:r>
              <a:rPr lang="en-US" sz="3600" u="sng" dirty="0">
                <a:latin typeface="Times New Roman" pitchFamily="18" charset="0"/>
              </a:rPr>
              <a:t>x </a:t>
            </a:r>
            <a:r>
              <a:rPr lang="ru-RU" sz="3600" u="sng" dirty="0" smtClean="0">
                <a:latin typeface="Times New Roman" pitchFamily="18" charset="0"/>
              </a:rPr>
              <a:t>   </a:t>
            </a:r>
            <a:r>
              <a:rPr lang="en-US" sz="3600" u="sng" dirty="0" smtClean="0">
                <a:latin typeface="Times New Roman" pitchFamily="18" charset="0"/>
              </a:rPr>
              <a:t> </a:t>
            </a:r>
            <a:r>
              <a:rPr lang="en-US" sz="3600" u="sng" dirty="0">
                <a:latin typeface="Times New Roman" pitchFamily="18" charset="0"/>
              </a:rPr>
              <a:t>0</a:t>
            </a:r>
            <a:r>
              <a:rPr lang="en-US" u="sng" dirty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Объект 51"/>
          <p:cNvGraphicFramePr>
            <a:graphicFrameLocks noChangeAspect="1"/>
          </p:cNvGraphicFramePr>
          <p:nvPr/>
        </p:nvGraphicFramePr>
        <p:xfrm>
          <a:off x="2411760" y="1484784"/>
          <a:ext cx="567556" cy="436240"/>
        </p:xfrm>
        <a:graphic>
          <a:graphicData uri="http://schemas.openxmlformats.org/presentationml/2006/ole">
            <p:oleObj spid="_x0000_s1026" name="Формула" r:id="rId5" imgW="126720" imgH="152280" progId="Equation.3">
              <p:embed/>
            </p:oleObj>
          </a:graphicData>
        </a:graphic>
      </p:graphicFrame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395536" y="3068960"/>
          <a:ext cx="3240032" cy="612006"/>
        </p:xfrm>
        <a:graphic>
          <a:graphicData uri="http://schemas.openxmlformats.org/presentationml/2006/ole">
            <p:oleObj spid="_x0000_s1028" name="Формула" r:id="rId6" imgW="1143000" imgH="215640" progId="Equation.3">
              <p:embed/>
            </p:oleObj>
          </a:graphicData>
        </a:graphic>
      </p:graphicFrame>
      <p:graphicFrame>
        <p:nvGraphicFramePr>
          <p:cNvPr id="60" name="Объект 59"/>
          <p:cNvGraphicFramePr>
            <a:graphicFrameLocks noChangeAspect="1"/>
          </p:cNvGraphicFramePr>
          <p:nvPr/>
        </p:nvGraphicFramePr>
        <p:xfrm>
          <a:off x="251519" y="5949280"/>
          <a:ext cx="5337063" cy="648072"/>
        </p:xfrm>
        <a:graphic>
          <a:graphicData uri="http://schemas.openxmlformats.org/presentationml/2006/ole">
            <p:oleObj spid="_x0000_s1031" name="Формула" r:id="rId7" imgW="1777680" imgH="215640" progId="Equation.3">
              <p:embed/>
            </p:oleObj>
          </a:graphicData>
        </a:graphic>
      </p:graphicFrame>
      <p:sp>
        <p:nvSpPr>
          <p:cNvPr id="58" name="Text Box 59"/>
          <p:cNvSpPr txBox="1">
            <a:spLocks noChangeArrowheads="1"/>
          </p:cNvSpPr>
          <p:nvPr/>
        </p:nvSpPr>
        <p:spPr bwMode="auto">
          <a:xfrm>
            <a:off x="4283968" y="0"/>
            <a:ext cx="24513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</a:rPr>
              <a:t>в) </a:t>
            </a:r>
            <a:r>
              <a:rPr lang="en-US" sz="3600" dirty="0" smtClean="0">
                <a:latin typeface="Times New Roman" pitchFamily="18" charset="0"/>
              </a:rPr>
              <a:t>- </a:t>
            </a:r>
            <a:r>
              <a:rPr lang="en-US" sz="3600" dirty="0">
                <a:latin typeface="Times New Roman" pitchFamily="18" charset="0"/>
              </a:rPr>
              <a:t>5x</a:t>
            </a:r>
            <a:r>
              <a:rPr lang="en-US" sz="3600" baseline="30000" dirty="0">
                <a:latin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</a:rPr>
              <a:t>≤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</a:rPr>
              <a:t>х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9" name="Text Box 61"/>
          <p:cNvSpPr txBox="1">
            <a:spLocks noChangeArrowheads="1"/>
          </p:cNvSpPr>
          <p:nvPr/>
        </p:nvSpPr>
        <p:spPr bwMode="auto">
          <a:xfrm>
            <a:off x="4292352" y="3293368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latin typeface="Courier New" pitchFamily="49" charset="0"/>
              </a:rPr>
              <a:t>+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3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2" grpId="0"/>
      <p:bldP spid="23" grpId="0"/>
      <p:bldP spid="1033" grpId="0"/>
      <p:bldP spid="44" grpId="0"/>
      <p:bldP spid="25" grpId="0" animBg="1"/>
      <p:bldP spid="26" grpId="0" animBg="1"/>
      <p:bldP spid="36923" grpId="0"/>
      <p:bldP spid="36925" grpId="0"/>
      <p:bldP spid="36926" grpId="0"/>
      <p:bldP spid="36927" grpId="0"/>
      <p:bldP spid="51" grpId="0"/>
      <p:bldP spid="58" grpId="0"/>
      <p:bldP spid="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9512" y="188640"/>
            <a:ext cx="4357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№4. Решите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неравенство: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971600" y="620688"/>
          <a:ext cx="2880320" cy="700618"/>
        </p:xfrm>
        <a:graphic>
          <a:graphicData uri="http://schemas.openxmlformats.org/presentationml/2006/ole">
            <p:oleObj spid="_x0000_s47106" name="Формула" r:id="rId3" imgW="939600" imgH="22860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39552" y="1340768"/>
          <a:ext cx="3420380" cy="1368152"/>
        </p:xfrm>
        <a:graphic>
          <a:graphicData uri="http://schemas.openxmlformats.org/presentationml/2006/ole">
            <p:oleObj spid="_x0000_s47107" name="Формула" r:id="rId4" imgW="1143000" imgH="4572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716016" y="2060848"/>
          <a:ext cx="4143855" cy="1800200"/>
        </p:xfrm>
        <a:graphic>
          <a:graphicData uri="http://schemas.openxmlformats.org/presentationml/2006/ole">
            <p:oleObj spid="_x0000_s47108" name="Формула" r:id="rId5" imgW="1549080" imgH="672840" progId="Equation.3">
              <p:embed/>
            </p:oleObj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95536" y="3933056"/>
            <a:ext cx="46434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1547664" y="3861048"/>
            <a:ext cx="120650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3635896" y="3861048"/>
            <a:ext cx="120650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Oval 2"/>
          <p:cNvSpPr>
            <a:spLocks noChangeArrowheads="1"/>
          </p:cNvSpPr>
          <p:nvPr/>
        </p:nvSpPr>
        <p:spPr bwMode="auto">
          <a:xfrm>
            <a:off x="2483768" y="3861048"/>
            <a:ext cx="120650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331640" y="4077072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-4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339752" y="400506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6" y="400506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923928" y="314096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843808" y="3284984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971600" y="3284984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835696" y="328498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555776" y="3645024"/>
            <a:ext cx="1296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//////////////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467544" y="3645024"/>
            <a:ext cx="1296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//////////////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827584" y="4725144"/>
          <a:ext cx="2988332" cy="576064"/>
        </p:xfrm>
        <a:graphic>
          <a:graphicData uri="http://schemas.openxmlformats.org/presentationml/2006/ole">
            <p:oleObj spid="_x0000_s47109" name="Формула" r:id="rId6" imgW="1054080" imgH="203040" progId="Equation.3">
              <p:embed/>
            </p:oleObj>
          </a:graphicData>
        </a:graphic>
      </p:graphicFrame>
      <p:grpSp>
        <p:nvGrpSpPr>
          <p:cNvPr id="21" name="Прямоугольник 32"/>
          <p:cNvGrpSpPr>
            <a:grpSpLocks/>
          </p:cNvGrpSpPr>
          <p:nvPr/>
        </p:nvGrpSpPr>
        <p:grpSpPr bwMode="auto">
          <a:xfrm>
            <a:off x="0" y="6021388"/>
            <a:ext cx="6973888" cy="633412"/>
            <a:chOff x="0" y="3794"/>
            <a:chExt cx="4393" cy="399"/>
          </a:xfrm>
        </p:grpSpPr>
        <p:pic>
          <p:nvPicPr>
            <p:cNvPr id="22" name="Прямоугольник 32"/>
            <p:cNvPicPr>
              <a:picLocks noChangeArrowheads="1"/>
            </p:cNvPicPr>
            <p:nvPr/>
          </p:nvPicPr>
          <p:blipFill>
            <a:blip r:embed="rId7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0" y="3794"/>
              <a:ext cx="4393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39" y="3816"/>
              <a:ext cx="4320" cy="327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>
                <a:latin typeface="Calibri" pitchFamily="34" charset="0"/>
              </a:endParaRPr>
            </a:p>
          </p:txBody>
        </p:sp>
      </p:grp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833438" y="5949950"/>
          <a:ext cx="4687887" cy="647700"/>
        </p:xfrm>
        <a:graphic>
          <a:graphicData uri="http://schemas.openxmlformats.org/presentationml/2006/ole">
            <p:oleObj spid="_x0000_s47110" name="Формула" r:id="rId8" imgW="15620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9512" y="260648"/>
            <a:ext cx="4357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№4. Решите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неравенство: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755576" y="908720"/>
          <a:ext cx="3528392" cy="648072"/>
        </p:xfrm>
        <a:graphic>
          <a:graphicData uri="http://schemas.openxmlformats.org/presentationml/2006/ole">
            <p:oleObj spid="_x0000_s48130" name="Формула" r:id="rId3" imgW="1244520" imgH="22860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948238" y="1628775"/>
          <a:ext cx="3462337" cy="1143000"/>
        </p:xfrm>
        <a:graphic>
          <a:graphicData uri="http://schemas.openxmlformats.org/presentationml/2006/ole">
            <p:oleObj spid="_x0000_s48131" name="Формула" r:id="rId4" imgW="1384200" imgH="457200" progId="Equation.3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827584" y="1628800"/>
          <a:ext cx="3462338" cy="539750"/>
        </p:xfrm>
        <a:graphic>
          <a:graphicData uri="http://schemas.openxmlformats.org/presentationml/2006/ole">
            <p:oleObj spid="_x0000_s48132" name="Формула" r:id="rId5" imgW="1384200" imgH="215640" progId="Equation.3">
              <p:embed/>
            </p:oleObj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611560" y="3645024"/>
            <a:ext cx="46434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1619672" y="3573016"/>
            <a:ext cx="120650" cy="144463"/>
          </a:xfrm>
          <a:prstGeom prst="ellipse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2699792" y="3573016"/>
            <a:ext cx="120650" cy="144463"/>
          </a:xfrm>
          <a:prstGeom prst="ellipse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Oval 2"/>
          <p:cNvSpPr>
            <a:spLocks noChangeArrowheads="1"/>
          </p:cNvSpPr>
          <p:nvPr/>
        </p:nvSpPr>
        <p:spPr bwMode="auto">
          <a:xfrm>
            <a:off x="3779912" y="3573016"/>
            <a:ext cx="120650" cy="144463"/>
          </a:xfrm>
          <a:prstGeom prst="ellipse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707904" y="37890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403648" y="378904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-1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55776" y="37890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31840" y="2996952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148064" y="37170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х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971600" y="2996952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6" name="Text Box 61"/>
          <p:cNvSpPr txBox="1">
            <a:spLocks noChangeArrowheads="1"/>
          </p:cNvSpPr>
          <p:nvPr/>
        </p:nvSpPr>
        <p:spPr bwMode="auto">
          <a:xfrm>
            <a:off x="1907704" y="2924944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latin typeface="Courier New" pitchFamily="49" charset="0"/>
              </a:rPr>
              <a:t>-</a:t>
            </a:r>
          </a:p>
        </p:txBody>
      </p:sp>
      <p:sp>
        <p:nvSpPr>
          <p:cNvPr id="17" name="Text Box 61"/>
          <p:cNvSpPr txBox="1">
            <a:spLocks noChangeArrowheads="1"/>
          </p:cNvSpPr>
          <p:nvPr/>
        </p:nvSpPr>
        <p:spPr bwMode="auto">
          <a:xfrm>
            <a:off x="4211960" y="2924944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latin typeface="Courier New" pitchFamily="49" charset="0"/>
              </a:rPr>
              <a:t>-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619672" y="3429000"/>
            <a:ext cx="1296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//////////////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3779912" y="3429000"/>
            <a:ext cx="16561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/////////////////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259632" y="4437112"/>
          <a:ext cx="2736304" cy="540504"/>
        </p:xfrm>
        <a:graphic>
          <a:graphicData uri="http://schemas.openxmlformats.org/presentationml/2006/ole">
            <p:oleObj spid="_x0000_s48134" name="Формула" r:id="rId6" imgW="1028520" imgH="20304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467544" y="5301208"/>
          <a:ext cx="4608513" cy="669613"/>
        </p:xfrm>
        <a:graphic>
          <a:graphicData uri="http://schemas.openxmlformats.org/presentationml/2006/ole">
            <p:oleObj spid="_x0000_s48135" name="Формула" r:id="rId7" imgW="14857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214313" y="428625"/>
            <a:ext cx="5072062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Используя график функции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а) охарактеризуйте знак первого коэффициента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800" dirty="0">
                <a:latin typeface="+mj-lt"/>
              </a:rPr>
              <a:t>  и дискриминанта;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б) назовите значения переменной </a:t>
            </a:r>
            <a:r>
              <a:rPr lang="ru-RU" sz="2800" dirty="0" err="1">
                <a:solidFill>
                  <a:srgbClr val="FF0000"/>
                </a:solidFill>
                <a:latin typeface="+mj-lt"/>
              </a:rPr>
              <a:t>х</a:t>
            </a:r>
            <a:r>
              <a:rPr lang="ru-RU" sz="2800" dirty="0">
                <a:latin typeface="+mj-lt"/>
              </a:rPr>
              <a:t> , при которых функция принимает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равные нулю,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положительные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отрицательные значения.</a:t>
            </a: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1143000"/>
            <a:ext cx="2524125" cy="485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cxnSp>
        <p:nvCxnSpPr>
          <p:cNvPr id="3" name="AutoShape 2"/>
          <p:cNvCxnSpPr>
            <a:cxnSpLocks noChangeShapeType="1"/>
          </p:cNvCxnSpPr>
          <p:nvPr/>
        </p:nvCxnSpPr>
        <p:spPr bwMode="auto">
          <a:xfrm>
            <a:off x="5000625" y="3206750"/>
            <a:ext cx="3857625" cy="793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6851650" y="357188"/>
            <a:ext cx="411163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 rot="5400000" flipH="1" flipV="1">
            <a:off x="4437063" y="3286125"/>
            <a:ext cx="5856288" cy="158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464" name="TextBox 8"/>
          <p:cNvSpPr txBox="1">
            <a:spLocks noChangeArrowheads="1"/>
          </p:cNvSpPr>
          <p:nvPr/>
        </p:nvSpPr>
        <p:spPr bwMode="auto">
          <a:xfrm>
            <a:off x="8732838" y="3140968"/>
            <a:ext cx="41116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7429500" y="3238500"/>
            <a:ext cx="357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0" name="Полилиния 39"/>
          <p:cNvSpPr/>
          <p:nvPr/>
        </p:nvSpPr>
        <p:spPr>
          <a:xfrm>
            <a:off x="6372200" y="1124744"/>
            <a:ext cx="2084387" cy="3187700"/>
          </a:xfrm>
          <a:custGeom>
            <a:avLst/>
            <a:gdLst>
              <a:gd name="connsiteX0" fmla="*/ 0 w 1448790"/>
              <a:gd name="connsiteY0" fmla="*/ 0 h 1438893"/>
              <a:gd name="connsiteX1" fmla="*/ 308759 w 1448790"/>
              <a:gd name="connsiteY1" fmla="*/ 1140031 h 1438893"/>
              <a:gd name="connsiteX2" fmla="*/ 724395 w 1448790"/>
              <a:gd name="connsiteY2" fmla="*/ 1425038 h 1438893"/>
              <a:gd name="connsiteX3" fmla="*/ 1092530 w 1448790"/>
              <a:gd name="connsiteY3" fmla="*/ 1056903 h 1438893"/>
              <a:gd name="connsiteX4" fmla="*/ 1448790 w 1448790"/>
              <a:gd name="connsiteY4" fmla="*/ 0 h 14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790" h="1438893">
                <a:moveTo>
                  <a:pt x="0" y="0"/>
                </a:moveTo>
                <a:cubicBezTo>
                  <a:pt x="94013" y="451262"/>
                  <a:pt x="188027" y="902525"/>
                  <a:pt x="308759" y="1140031"/>
                </a:cubicBezTo>
                <a:cubicBezTo>
                  <a:pt x="429491" y="1377537"/>
                  <a:pt x="593767" y="1438893"/>
                  <a:pt x="724395" y="1425038"/>
                </a:cubicBezTo>
                <a:cubicBezTo>
                  <a:pt x="855023" y="1411183"/>
                  <a:pt x="971798" y="1294409"/>
                  <a:pt x="1092530" y="1056903"/>
                </a:cubicBezTo>
                <a:cubicBezTo>
                  <a:pt x="1213262" y="819397"/>
                  <a:pt x="1331026" y="409698"/>
                  <a:pt x="1448790" y="0"/>
                </a:cubicBez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467" name="TextBox 72"/>
          <p:cNvSpPr txBox="1">
            <a:spLocks noChangeArrowheads="1"/>
          </p:cNvSpPr>
          <p:nvPr/>
        </p:nvSpPr>
        <p:spPr bwMode="auto">
          <a:xfrm>
            <a:off x="7956376" y="3284984"/>
            <a:ext cx="642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8" name="TextBox 73"/>
          <p:cNvSpPr txBox="1">
            <a:spLocks noChangeArrowheads="1"/>
          </p:cNvSpPr>
          <p:nvPr/>
        </p:nvSpPr>
        <p:spPr bwMode="auto">
          <a:xfrm>
            <a:off x="6156176" y="3212976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572000" y="0"/>
            <a:ext cx="93166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№1.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960" y="1628800"/>
            <a:ext cx="3857652" cy="17543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857250" indent="-8572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Times New Roman" pitchFamily="18" charset="0"/>
              </a:rPr>
              <a:t>   Итог урока </a:t>
            </a:r>
          </a:p>
        </p:txBody>
      </p:sp>
      <p:pic>
        <p:nvPicPr>
          <p:cNvPr id="48130" name="Picture 9" descr="C:\Documents and Settings\Admin\Local Settings\Temporary Internet Files\Content.IE5\ALCLKCNP\MCj030125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536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71800" y="1071546"/>
            <a:ext cx="5943604" cy="1754326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  задание:</a:t>
            </a:r>
          </a:p>
        </p:txBody>
      </p:sp>
      <p:pic>
        <p:nvPicPr>
          <p:cNvPr id="49154" name="Picture 8" descr="C:\Documents and Settings\Admin\Local Settings\Temporary Internet Files\Content.IE5\FS5UHFRC\MCj043818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558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2195736" y="3645024"/>
            <a:ext cx="46826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en-US" sz="3600" i="1" dirty="0">
                <a:latin typeface="Times New Roman" pitchFamily="18" charset="0"/>
                <a:cs typeface="Arial" charset="0"/>
              </a:rPr>
              <a:t>§</a:t>
            </a:r>
            <a:r>
              <a:rPr lang="ru-RU" sz="3600" b="1" i="1" dirty="0" smtClean="0">
                <a:latin typeface="Calibri" pitchFamily="34" charset="0"/>
                <a:cs typeface="Arial" charset="0"/>
              </a:rPr>
              <a:t>42</a:t>
            </a:r>
            <a:r>
              <a:rPr lang="ru-RU" sz="3600" i="1" dirty="0" smtClean="0">
                <a:latin typeface="Times New Roman" pitchFamily="18" charset="0"/>
                <a:cs typeface="Arial" charset="0"/>
              </a:rPr>
              <a:t>, </a:t>
            </a:r>
            <a:r>
              <a:rPr lang="ru-RU" sz="3600" i="1" dirty="0">
                <a:latin typeface="Times New Roman" pitchFamily="18" charset="0"/>
                <a:cs typeface="Arial" charset="0"/>
              </a:rPr>
              <a:t>учить </a:t>
            </a:r>
            <a:r>
              <a:rPr lang="ru-RU" sz="3600" i="1" dirty="0" smtClean="0">
                <a:latin typeface="Times New Roman" pitchFamily="18" charset="0"/>
                <a:cs typeface="Arial" charset="0"/>
              </a:rPr>
              <a:t>алгоритм  </a:t>
            </a:r>
            <a:endParaRPr lang="ru-RU" sz="3600" i="1" dirty="0">
              <a:latin typeface="Times New Roman" pitchFamily="18" charset="0"/>
              <a:cs typeface="Arial" charset="0"/>
            </a:endParaRPr>
          </a:p>
          <a:p>
            <a:endParaRPr lang="ru-RU" sz="3600" i="1" dirty="0">
              <a:latin typeface="Times New Roman" pitchFamily="18" charset="0"/>
              <a:cs typeface="Arial" charset="0"/>
            </a:endParaRPr>
          </a:p>
          <a:p>
            <a:r>
              <a:rPr lang="ru-RU" sz="3600" i="1" dirty="0">
                <a:latin typeface="Times New Roman" pitchFamily="18" charset="0"/>
                <a:cs typeface="Arial" charset="0"/>
              </a:rPr>
              <a:t>№ </a:t>
            </a:r>
            <a:r>
              <a:rPr lang="ru-RU" sz="3600" b="1" i="1" dirty="0" smtClean="0">
                <a:latin typeface="Times New Roman" pitchFamily="18" charset="0"/>
                <a:cs typeface="Arial" charset="0"/>
              </a:rPr>
              <a:t>676, 677 (чет)</a:t>
            </a:r>
            <a:r>
              <a:rPr lang="ru-RU" sz="3600" i="1" dirty="0" smtClean="0">
                <a:latin typeface="Times New Roman" pitchFamily="18" charset="0"/>
                <a:cs typeface="Arial" charset="0"/>
              </a:rPr>
              <a:t>.</a:t>
            </a:r>
            <a:endParaRPr lang="en-US" sz="3600" i="1" dirty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WordArt 2"/>
          <p:cNvSpPr>
            <a:spLocks noChangeArrowheads="1" noChangeShapeType="1" noTextEdit="1"/>
          </p:cNvSpPr>
          <p:nvPr/>
        </p:nvSpPr>
        <p:spPr bwMode="auto">
          <a:xfrm>
            <a:off x="285750" y="214313"/>
            <a:ext cx="85725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17375E"/>
                </a:solidFill>
                <a:latin typeface="Times New Roman"/>
                <a:cs typeface="Times New Roman"/>
              </a:rPr>
              <a:t>Спасибо за внимание.</a:t>
            </a:r>
          </a:p>
        </p:txBody>
      </p:sp>
      <p:sp>
        <p:nvSpPr>
          <p:cNvPr id="50179" name="WordArt 2"/>
          <p:cNvSpPr>
            <a:spLocks noChangeArrowheads="1" noChangeShapeType="1" noTextEdit="1"/>
          </p:cNvSpPr>
          <p:nvPr/>
        </p:nvSpPr>
        <p:spPr bwMode="auto">
          <a:xfrm>
            <a:off x="285750" y="3500438"/>
            <a:ext cx="85725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17375E"/>
                </a:solidFill>
                <a:latin typeface="Times New Roman"/>
                <a:cs typeface="Times New Roman"/>
              </a:rPr>
              <a:t>До новых встреч.</a:t>
            </a:r>
          </a:p>
        </p:txBody>
      </p:sp>
      <p:pic>
        <p:nvPicPr>
          <p:cNvPr id="6" name="Фанфары - Детские задорные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32440" y="623731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9512" y="116632"/>
            <a:ext cx="53285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 2. Решите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неравенство: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851920" y="4149080"/>
            <a:ext cx="46434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29650" y="4144963"/>
            <a:ext cx="2286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57750" y="4071938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58000" y="4071938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0,9</a:t>
            </a:r>
          </a:p>
        </p:txBody>
      </p:sp>
      <p:sp>
        <p:nvSpPr>
          <p:cNvPr id="4097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33" name="Прямоугольник 32"/>
          <p:cNvGrpSpPr>
            <a:grpSpLocks/>
          </p:cNvGrpSpPr>
          <p:nvPr/>
        </p:nvGrpSpPr>
        <p:grpSpPr bwMode="auto">
          <a:xfrm>
            <a:off x="107504" y="6093296"/>
            <a:ext cx="4473575" cy="635000"/>
            <a:chOff x="2066" y="3836"/>
            <a:chExt cx="2818" cy="400"/>
          </a:xfrm>
        </p:grpSpPr>
        <p:pic>
          <p:nvPicPr>
            <p:cNvPr id="41034" name="Прямоугольник 32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6" y="3836"/>
              <a:ext cx="2818" cy="400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1035" name="Text Box 14"/>
            <p:cNvSpPr txBox="1">
              <a:spLocks noChangeArrowheads="1"/>
            </p:cNvSpPr>
            <p:nvPr/>
          </p:nvSpPr>
          <p:spPr bwMode="auto">
            <a:xfrm>
              <a:off x="2103" y="3861"/>
              <a:ext cx="2745" cy="32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>
                <a:latin typeface="Calibri" pitchFamily="34" charset="0"/>
              </a:endParaRPr>
            </a:p>
          </p:txBody>
        </p:sp>
      </p:grpSp>
      <p:sp>
        <p:nvSpPr>
          <p:cNvPr id="4097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7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7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8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8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8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84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8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86" name="Rectangle 18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8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4978400" y="3794125"/>
            <a:ext cx="19510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\\\\\\\\\\\\\\\\\\\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5000625" y="4143375"/>
            <a:ext cx="1785938" cy="46038"/>
          </a:xfrm>
          <a:custGeom>
            <a:avLst/>
            <a:gdLst>
              <a:gd name="connsiteX0" fmla="*/ 0 w 2066544"/>
              <a:gd name="connsiteY0" fmla="*/ 0 h 0"/>
              <a:gd name="connsiteX1" fmla="*/ 2066544 w 2066544"/>
              <a:gd name="connsiteY1" fmla="*/ 0 h 0"/>
              <a:gd name="connsiteX2" fmla="*/ 2066544 w 2066544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6544">
                <a:moveTo>
                  <a:pt x="0" y="0"/>
                </a:moveTo>
                <a:lnTo>
                  <a:pt x="2066544" y="0"/>
                </a:lnTo>
                <a:lnTo>
                  <a:pt x="2066544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9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1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8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0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0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0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0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908720"/>
            <a:ext cx="31908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276872"/>
            <a:ext cx="47053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556792"/>
            <a:ext cx="3276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996952"/>
            <a:ext cx="30575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4900613" y="4054475"/>
            <a:ext cx="120650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Oval 2"/>
          <p:cNvSpPr>
            <a:spLocks noChangeArrowheads="1"/>
          </p:cNvSpPr>
          <p:nvPr/>
        </p:nvSpPr>
        <p:spPr bwMode="auto">
          <a:xfrm>
            <a:off x="6735763" y="4071938"/>
            <a:ext cx="122237" cy="1444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6093296"/>
            <a:ext cx="3019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826" name="Text Box 82"/>
          <p:cNvSpPr txBox="1">
            <a:spLocks noChangeArrowheads="1"/>
          </p:cNvSpPr>
          <p:nvPr/>
        </p:nvSpPr>
        <p:spPr bwMode="auto">
          <a:xfrm>
            <a:off x="4211960" y="3356992"/>
            <a:ext cx="431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latin typeface="Courier New" pitchFamily="49" charset="0"/>
              </a:rPr>
              <a:t>-</a:t>
            </a:r>
          </a:p>
        </p:txBody>
      </p:sp>
      <p:sp>
        <p:nvSpPr>
          <p:cNvPr id="31827" name="Text Box 83"/>
          <p:cNvSpPr txBox="1">
            <a:spLocks noChangeArrowheads="1"/>
          </p:cNvSpPr>
          <p:nvPr/>
        </p:nvSpPr>
        <p:spPr bwMode="auto">
          <a:xfrm>
            <a:off x="467544" y="3933056"/>
            <a:ext cx="23006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</a:rPr>
              <a:t>0</a:t>
            </a:r>
            <a:r>
              <a:rPr lang="en-US" sz="3600" b="1" dirty="0">
                <a:latin typeface="Times New Roman" pitchFamily="18" charset="0"/>
              </a:rPr>
              <a:t> &lt;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</a:rPr>
              <a:t>&lt;</a:t>
            </a:r>
            <a:r>
              <a:rPr lang="en-US" sz="3600" dirty="0">
                <a:latin typeface="Times New Roman" pitchFamily="18" charset="0"/>
              </a:rPr>
              <a:t> 0,9</a:t>
            </a:r>
            <a:endParaRPr lang="ru-RU" sz="3600" dirty="0">
              <a:latin typeface="Times New Roman" pitchFamily="18" charset="0"/>
            </a:endParaRPr>
          </a:p>
        </p:txBody>
      </p:sp>
      <p:sp>
        <p:nvSpPr>
          <p:cNvPr id="64" name="Text Box 82"/>
          <p:cNvSpPr txBox="1">
            <a:spLocks noChangeArrowheads="1"/>
          </p:cNvSpPr>
          <p:nvPr/>
        </p:nvSpPr>
        <p:spPr bwMode="auto">
          <a:xfrm>
            <a:off x="5803900" y="3365500"/>
            <a:ext cx="428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latin typeface="Courier New" pitchFamily="49" charset="0"/>
              </a:rPr>
              <a:t>+</a:t>
            </a:r>
            <a:endParaRPr lang="ru-RU" sz="3200" b="1" dirty="0">
              <a:latin typeface="Courier New" pitchFamily="49" charset="0"/>
            </a:endParaRPr>
          </a:p>
        </p:txBody>
      </p:sp>
      <p:sp>
        <p:nvSpPr>
          <p:cNvPr id="65" name="Text Box 82"/>
          <p:cNvSpPr txBox="1">
            <a:spLocks noChangeArrowheads="1"/>
          </p:cNvSpPr>
          <p:nvPr/>
        </p:nvSpPr>
        <p:spPr bwMode="auto">
          <a:xfrm>
            <a:off x="7092280" y="3429000"/>
            <a:ext cx="431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latin typeface="Courier New" pitchFamily="49" charset="0"/>
              </a:rPr>
              <a:t>-</a:t>
            </a:r>
          </a:p>
        </p:txBody>
      </p:sp>
      <p:graphicFrame>
        <p:nvGraphicFramePr>
          <p:cNvPr id="66" name="Объект 65"/>
          <p:cNvGraphicFramePr>
            <a:graphicFrameLocks noChangeAspect="1"/>
          </p:cNvGraphicFramePr>
          <p:nvPr/>
        </p:nvGraphicFramePr>
        <p:xfrm>
          <a:off x="4860032" y="116632"/>
          <a:ext cx="3204358" cy="648072"/>
        </p:xfrm>
        <a:graphic>
          <a:graphicData uri="http://schemas.openxmlformats.org/presentationml/2006/ole">
            <p:oleObj spid="_x0000_s44033" name="Формула" r:id="rId9" imgW="113004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2" grpId="0"/>
      <p:bldP spid="23" grpId="0"/>
      <p:bldP spid="44" grpId="0"/>
      <p:bldP spid="25" grpId="0" animBg="1"/>
      <p:bldP spid="26" grpId="0" animBg="1"/>
      <p:bldP spid="31826" grpId="0"/>
      <p:bldP spid="31827" grpId="0"/>
      <p:bldP spid="64" grpId="0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Группа 1"/>
          <p:cNvGrpSpPr>
            <a:grpSpLocks/>
          </p:cNvGrpSpPr>
          <p:nvPr/>
        </p:nvGrpSpPr>
        <p:grpSpPr bwMode="auto">
          <a:xfrm>
            <a:off x="4714875" y="214313"/>
            <a:ext cx="4214813" cy="6500812"/>
            <a:chOff x="4823462" y="0"/>
            <a:chExt cx="3034686" cy="3429794"/>
          </a:xfrm>
        </p:grpSpPr>
        <p:sp>
          <p:nvSpPr>
            <p:cNvPr id="20485" name="TextBox 2"/>
            <p:cNvSpPr txBox="1">
              <a:spLocks noChangeArrowheads="1"/>
            </p:cNvSpPr>
            <p:nvPr/>
          </p:nvSpPr>
          <p:spPr bwMode="auto">
            <a:xfrm>
              <a:off x="5429256" y="0"/>
              <a:ext cx="2857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cxnSp>
          <p:nvCxnSpPr>
            <p:cNvPr id="4" name="AutoShape 2"/>
            <p:cNvCxnSpPr>
              <a:cxnSpLocks noChangeShapeType="1"/>
            </p:cNvCxnSpPr>
            <p:nvPr/>
          </p:nvCxnSpPr>
          <p:spPr bwMode="auto">
            <a:xfrm rot="5400000" flipH="1" flipV="1">
              <a:off x="4070978" y="1714897"/>
              <a:ext cx="3429794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AutoShape 2"/>
            <p:cNvCxnSpPr>
              <a:cxnSpLocks noChangeShapeType="1"/>
            </p:cNvCxnSpPr>
            <p:nvPr/>
          </p:nvCxnSpPr>
          <p:spPr bwMode="auto">
            <a:xfrm flipV="1">
              <a:off x="4823462" y="2430589"/>
              <a:ext cx="3034686" cy="19264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488" name="TextBox 5"/>
            <p:cNvSpPr txBox="1">
              <a:spLocks noChangeArrowheads="1"/>
            </p:cNvSpPr>
            <p:nvPr/>
          </p:nvSpPr>
          <p:spPr bwMode="auto">
            <a:xfrm>
              <a:off x="7572396" y="2428868"/>
              <a:ext cx="2857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  <p:sp>
          <p:nvSpPr>
            <p:cNvPr id="20489" name="TextBox 6"/>
            <p:cNvSpPr txBox="1">
              <a:spLocks noChangeArrowheads="1"/>
            </p:cNvSpPr>
            <p:nvPr/>
          </p:nvSpPr>
          <p:spPr bwMode="auto">
            <a:xfrm>
              <a:off x="5500694" y="2357430"/>
              <a:ext cx="2857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6172282" y="556321"/>
              <a:ext cx="1449334" cy="1438922"/>
            </a:xfrm>
            <a:custGeom>
              <a:avLst/>
              <a:gdLst>
                <a:gd name="connsiteX0" fmla="*/ 0 w 1448790"/>
                <a:gd name="connsiteY0" fmla="*/ 0 h 1438893"/>
                <a:gd name="connsiteX1" fmla="*/ 308759 w 1448790"/>
                <a:gd name="connsiteY1" fmla="*/ 1140031 h 1438893"/>
                <a:gd name="connsiteX2" fmla="*/ 724395 w 1448790"/>
                <a:gd name="connsiteY2" fmla="*/ 1425038 h 1438893"/>
                <a:gd name="connsiteX3" fmla="*/ 1092530 w 1448790"/>
                <a:gd name="connsiteY3" fmla="*/ 1056903 h 1438893"/>
                <a:gd name="connsiteX4" fmla="*/ 1448790 w 1448790"/>
                <a:gd name="connsiteY4" fmla="*/ 0 h 143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8790" h="1438893">
                  <a:moveTo>
                    <a:pt x="0" y="0"/>
                  </a:moveTo>
                  <a:cubicBezTo>
                    <a:pt x="94013" y="451262"/>
                    <a:pt x="188027" y="902525"/>
                    <a:pt x="308759" y="1140031"/>
                  </a:cubicBezTo>
                  <a:cubicBezTo>
                    <a:pt x="429491" y="1377537"/>
                    <a:pt x="593767" y="1438893"/>
                    <a:pt x="724395" y="1425038"/>
                  </a:cubicBezTo>
                  <a:cubicBezTo>
                    <a:pt x="855023" y="1411183"/>
                    <a:pt x="971798" y="1294409"/>
                    <a:pt x="1092530" y="1056903"/>
                  </a:cubicBezTo>
                  <a:cubicBezTo>
                    <a:pt x="1213262" y="819397"/>
                    <a:pt x="1331026" y="409698"/>
                    <a:pt x="1448790" y="0"/>
                  </a:cubicBez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4313" y="428625"/>
            <a:ext cx="5072062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Используя график функции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а) охарактеризуйте знак первого коэффициента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800" dirty="0">
                <a:latin typeface="+mj-lt"/>
              </a:rPr>
              <a:t>  и дискриминанта;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б) назовите значения переменной </a:t>
            </a:r>
            <a:r>
              <a:rPr lang="ru-RU" sz="2800" dirty="0" err="1">
                <a:solidFill>
                  <a:srgbClr val="FF0000"/>
                </a:solidFill>
                <a:latin typeface="+mj-lt"/>
              </a:rPr>
              <a:t>х</a:t>
            </a:r>
            <a:r>
              <a:rPr lang="ru-RU" sz="2800" dirty="0">
                <a:latin typeface="+mj-lt"/>
              </a:rPr>
              <a:t> , при которых функция принимает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равные нулю,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положительные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отрицательные значения.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1143000"/>
            <a:ext cx="2524125" cy="485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572000" y="0"/>
            <a:ext cx="93166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№2.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313" y="428625"/>
            <a:ext cx="5072062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Используя график функции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а) охарактеризуйте знак первого коэффициента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800" dirty="0">
                <a:latin typeface="+mj-lt"/>
              </a:rPr>
              <a:t>  и дискриминанта;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б) назовите значения переменной </a:t>
            </a:r>
            <a:r>
              <a:rPr lang="ru-RU" sz="2800" dirty="0" err="1">
                <a:solidFill>
                  <a:srgbClr val="FF0000"/>
                </a:solidFill>
                <a:latin typeface="+mj-lt"/>
              </a:rPr>
              <a:t>х</a:t>
            </a:r>
            <a:r>
              <a:rPr lang="ru-RU" sz="2800" dirty="0">
                <a:latin typeface="+mj-lt"/>
              </a:rPr>
              <a:t> , при которых функция принимает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равные нулю,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положительные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отрицательные значения.</a:t>
            </a:r>
          </a:p>
        </p:txBody>
      </p:sp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1143000"/>
            <a:ext cx="2524125" cy="485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4" name="AutoShape 2"/>
          <p:cNvCxnSpPr>
            <a:cxnSpLocks noChangeShapeType="1"/>
          </p:cNvCxnSpPr>
          <p:nvPr/>
        </p:nvCxnSpPr>
        <p:spPr bwMode="auto">
          <a:xfrm rot="5400000" flipH="1" flipV="1">
            <a:off x="4346377" y="3582615"/>
            <a:ext cx="6213475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508" name="TextBox 2"/>
          <p:cNvSpPr txBox="1">
            <a:spLocks noChangeArrowheads="1"/>
          </p:cNvSpPr>
          <p:nvPr/>
        </p:nvSpPr>
        <p:spPr bwMode="auto">
          <a:xfrm>
            <a:off x="5888038" y="0"/>
            <a:ext cx="395287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cxnSp>
        <p:nvCxnSpPr>
          <p:cNvPr id="5" name="AutoShape 2"/>
          <p:cNvCxnSpPr>
            <a:cxnSpLocks noChangeShapeType="1"/>
          </p:cNvCxnSpPr>
          <p:nvPr/>
        </p:nvCxnSpPr>
        <p:spPr bwMode="auto">
          <a:xfrm>
            <a:off x="5000625" y="3919538"/>
            <a:ext cx="4143375" cy="158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8748713" y="3917950"/>
            <a:ext cx="395287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7452320" y="3933056"/>
            <a:ext cx="3952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5986463" y="812800"/>
            <a:ext cx="2001837" cy="3128963"/>
          </a:xfrm>
          <a:custGeom>
            <a:avLst/>
            <a:gdLst>
              <a:gd name="connsiteX0" fmla="*/ 0 w 1448790"/>
              <a:gd name="connsiteY0" fmla="*/ 0 h 1438893"/>
              <a:gd name="connsiteX1" fmla="*/ 308759 w 1448790"/>
              <a:gd name="connsiteY1" fmla="*/ 1140031 h 1438893"/>
              <a:gd name="connsiteX2" fmla="*/ 724395 w 1448790"/>
              <a:gd name="connsiteY2" fmla="*/ 1425038 h 1438893"/>
              <a:gd name="connsiteX3" fmla="*/ 1092530 w 1448790"/>
              <a:gd name="connsiteY3" fmla="*/ 1056903 h 1438893"/>
              <a:gd name="connsiteX4" fmla="*/ 1448790 w 1448790"/>
              <a:gd name="connsiteY4" fmla="*/ 0 h 14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790" h="1438893">
                <a:moveTo>
                  <a:pt x="0" y="0"/>
                </a:moveTo>
                <a:cubicBezTo>
                  <a:pt x="94013" y="451262"/>
                  <a:pt x="188027" y="902525"/>
                  <a:pt x="308759" y="1140031"/>
                </a:cubicBezTo>
                <a:cubicBezTo>
                  <a:pt x="429491" y="1377537"/>
                  <a:pt x="593767" y="1438893"/>
                  <a:pt x="724395" y="1425038"/>
                </a:cubicBezTo>
                <a:cubicBezTo>
                  <a:pt x="855023" y="1411183"/>
                  <a:pt x="971798" y="1294409"/>
                  <a:pt x="1092530" y="1056903"/>
                </a:cubicBezTo>
                <a:cubicBezTo>
                  <a:pt x="1213262" y="819397"/>
                  <a:pt x="1331026" y="409698"/>
                  <a:pt x="1448790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13" name="TextBox 11"/>
          <p:cNvSpPr txBox="1">
            <a:spLocks noChangeArrowheads="1"/>
          </p:cNvSpPr>
          <p:nvPr/>
        </p:nvSpPr>
        <p:spPr bwMode="auto">
          <a:xfrm>
            <a:off x="6732240" y="3933056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0"/>
            <a:ext cx="93166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№3.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4313" y="428625"/>
            <a:ext cx="5072062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Используя график функции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а) охарактеризуйте знак первого коэффициента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800" dirty="0">
                <a:latin typeface="+mj-lt"/>
              </a:rPr>
              <a:t>  и дискриминанта;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б) назовите значения переменной </a:t>
            </a:r>
            <a:r>
              <a:rPr lang="ru-RU" sz="2800" dirty="0" err="1">
                <a:solidFill>
                  <a:srgbClr val="FF0000"/>
                </a:solidFill>
                <a:latin typeface="+mj-lt"/>
              </a:rPr>
              <a:t>х</a:t>
            </a:r>
            <a:r>
              <a:rPr lang="ru-RU" sz="2800" dirty="0">
                <a:latin typeface="+mj-lt"/>
              </a:rPr>
              <a:t> , при которых функция принимает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равные нулю,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положительные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отрицательные значения.</a:t>
            </a:r>
          </a:p>
        </p:txBody>
      </p:sp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1143000"/>
            <a:ext cx="2524125" cy="485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6732240" y="188640"/>
            <a:ext cx="34925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cxnSp>
        <p:nvCxnSpPr>
          <p:cNvPr id="4" name="AutoShape 2"/>
          <p:cNvCxnSpPr>
            <a:cxnSpLocks noChangeShapeType="1"/>
          </p:cNvCxnSpPr>
          <p:nvPr/>
        </p:nvCxnSpPr>
        <p:spPr bwMode="auto">
          <a:xfrm rot="5400000" flipH="1" flipV="1">
            <a:off x="4239319" y="3329633"/>
            <a:ext cx="5851525" cy="158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AutoShape 2"/>
          <p:cNvCxnSpPr>
            <a:cxnSpLocks noChangeShapeType="1"/>
          </p:cNvCxnSpPr>
          <p:nvPr/>
        </p:nvCxnSpPr>
        <p:spPr bwMode="auto">
          <a:xfrm>
            <a:off x="5000625" y="3643313"/>
            <a:ext cx="4000500" cy="1111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8651875" y="3651250"/>
            <a:ext cx="349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6804248" y="3573016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8" name="Полилиния 7"/>
          <p:cNvSpPr/>
          <p:nvPr/>
        </p:nvSpPr>
        <p:spPr>
          <a:xfrm rot="10800000">
            <a:off x="6032500" y="1604963"/>
            <a:ext cx="1770063" cy="2946400"/>
          </a:xfrm>
          <a:custGeom>
            <a:avLst/>
            <a:gdLst>
              <a:gd name="connsiteX0" fmla="*/ 0 w 1448790"/>
              <a:gd name="connsiteY0" fmla="*/ 0 h 1438893"/>
              <a:gd name="connsiteX1" fmla="*/ 308759 w 1448790"/>
              <a:gd name="connsiteY1" fmla="*/ 1140031 h 1438893"/>
              <a:gd name="connsiteX2" fmla="*/ 724395 w 1448790"/>
              <a:gd name="connsiteY2" fmla="*/ 1425038 h 1438893"/>
              <a:gd name="connsiteX3" fmla="*/ 1092530 w 1448790"/>
              <a:gd name="connsiteY3" fmla="*/ 1056903 h 1438893"/>
              <a:gd name="connsiteX4" fmla="*/ 1448790 w 1448790"/>
              <a:gd name="connsiteY4" fmla="*/ 0 h 14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790" h="1438893">
                <a:moveTo>
                  <a:pt x="0" y="0"/>
                </a:moveTo>
                <a:cubicBezTo>
                  <a:pt x="94013" y="451262"/>
                  <a:pt x="188027" y="902525"/>
                  <a:pt x="308759" y="1140031"/>
                </a:cubicBezTo>
                <a:cubicBezTo>
                  <a:pt x="429491" y="1377537"/>
                  <a:pt x="593767" y="1438893"/>
                  <a:pt x="724395" y="1425038"/>
                </a:cubicBezTo>
                <a:cubicBezTo>
                  <a:pt x="855023" y="1411183"/>
                  <a:pt x="971798" y="1294409"/>
                  <a:pt x="1092530" y="1056903"/>
                </a:cubicBezTo>
                <a:cubicBezTo>
                  <a:pt x="1213262" y="819397"/>
                  <a:pt x="1331026" y="409698"/>
                  <a:pt x="1448790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7" name="TextBox 12"/>
          <p:cNvSpPr txBox="1">
            <a:spLocks noChangeArrowheads="1"/>
          </p:cNvSpPr>
          <p:nvPr/>
        </p:nvSpPr>
        <p:spPr bwMode="auto">
          <a:xfrm>
            <a:off x="5643563" y="3136900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8" name="TextBox 13"/>
          <p:cNvSpPr txBox="1">
            <a:spLocks noChangeArrowheads="1"/>
          </p:cNvSpPr>
          <p:nvPr/>
        </p:nvSpPr>
        <p:spPr bwMode="auto">
          <a:xfrm>
            <a:off x="7740352" y="3068960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0"/>
            <a:ext cx="93166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№4.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4313" y="428625"/>
            <a:ext cx="5072062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Используя график функции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а) охарактеризуйте знак первого коэффициента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800" dirty="0">
                <a:latin typeface="+mj-lt"/>
              </a:rPr>
              <a:t>  и дискриминанта;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б) назовите значения переменной </a:t>
            </a:r>
            <a:r>
              <a:rPr lang="ru-RU" sz="2800" dirty="0" err="1">
                <a:solidFill>
                  <a:srgbClr val="FF0000"/>
                </a:solidFill>
                <a:latin typeface="+mj-lt"/>
              </a:rPr>
              <a:t>х</a:t>
            </a:r>
            <a:r>
              <a:rPr lang="ru-RU" sz="2800" dirty="0">
                <a:latin typeface="+mj-lt"/>
              </a:rPr>
              <a:t> , при которых функция принимает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равные нулю,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положительные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отрицательные значения.</a:t>
            </a:r>
          </a:p>
        </p:txBody>
      </p:sp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1143000"/>
            <a:ext cx="2524125" cy="485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6265863" y="357188"/>
            <a:ext cx="338137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cxnSp>
        <p:nvCxnSpPr>
          <p:cNvPr id="4" name="AutoShape 2"/>
          <p:cNvCxnSpPr>
            <a:cxnSpLocks noChangeShapeType="1"/>
          </p:cNvCxnSpPr>
          <p:nvPr/>
        </p:nvCxnSpPr>
        <p:spPr bwMode="auto">
          <a:xfrm rot="5400000" flipH="1" flipV="1">
            <a:off x="3911601" y="3365500"/>
            <a:ext cx="5554662" cy="158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AutoShape 2"/>
          <p:cNvCxnSpPr>
            <a:cxnSpLocks noChangeShapeType="1"/>
            <a:endCxn id="23558" idx="0"/>
          </p:cNvCxnSpPr>
          <p:nvPr/>
        </p:nvCxnSpPr>
        <p:spPr bwMode="auto">
          <a:xfrm>
            <a:off x="4572000" y="3133725"/>
            <a:ext cx="4402138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8805863" y="3133725"/>
            <a:ext cx="338137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6715125" y="3054350"/>
            <a:ext cx="338138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8" name="Полилиния 7"/>
          <p:cNvSpPr/>
          <p:nvPr/>
        </p:nvSpPr>
        <p:spPr>
          <a:xfrm rot="10800000">
            <a:off x="6876256" y="3140968"/>
            <a:ext cx="1717675" cy="2330450"/>
          </a:xfrm>
          <a:custGeom>
            <a:avLst/>
            <a:gdLst>
              <a:gd name="connsiteX0" fmla="*/ 0 w 1448790"/>
              <a:gd name="connsiteY0" fmla="*/ 0 h 1438893"/>
              <a:gd name="connsiteX1" fmla="*/ 308759 w 1448790"/>
              <a:gd name="connsiteY1" fmla="*/ 1140031 h 1438893"/>
              <a:gd name="connsiteX2" fmla="*/ 724395 w 1448790"/>
              <a:gd name="connsiteY2" fmla="*/ 1425038 h 1438893"/>
              <a:gd name="connsiteX3" fmla="*/ 1092530 w 1448790"/>
              <a:gd name="connsiteY3" fmla="*/ 1056903 h 1438893"/>
              <a:gd name="connsiteX4" fmla="*/ 1448790 w 1448790"/>
              <a:gd name="connsiteY4" fmla="*/ 0 h 14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790" h="1438893">
                <a:moveTo>
                  <a:pt x="0" y="0"/>
                </a:moveTo>
                <a:cubicBezTo>
                  <a:pt x="94013" y="451262"/>
                  <a:pt x="188027" y="902525"/>
                  <a:pt x="308759" y="1140031"/>
                </a:cubicBezTo>
                <a:cubicBezTo>
                  <a:pt x="429491" y="1377537"/>
                  <a:pt x="593767" y="1438893"/>
                  <a:pt x="724395" y="1425038"/>
                </a:cubicBezTo>
                <a:cubicBezTo>
                  <a:pt x="855023" y="1411183"/>
                  <a:pt x="971798" y="1294409"/>
                  <a:pt x="1092530" y="1056903"/>
                </a:cubicBezTo>
                <a:cubicBezTo>
                  <a:pt x="1213262" y="819397"/>
                  <a:pt x="1331026" y="409698"/>
                  <a:pt x="1448790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61" name="TextBox 12"/>
          <p:cNvSpPr txBox="1">
            <a:spLocks noChangeArrowheads="1"/>
          </p:cNvSpPr>
          <p:nvPr/>
        </p:nvSpPr>
        <p:spPr bwMode="auto">
          <a:xfrm>
            <a:off x="7524328" y="2492896"/>
            <a:ext cx="504056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0"/>
            <a:ext cx="93166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№5.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Группа 45"/>
          <p:cNvGrpSpPr>
            <a:grpSpLocks/>
          </p:cNvGrpSpPr>
          <p:nvPr/>
        </p:nvGrpSpPr>
        <p:grpSpPr bwMode="auto">
          <a:xfrm>
            <a:off x="4929188" y="357188"/>
            <a:ext cx="4214812" cy="5786437"/>
            <a:chOff x="5032618" y="642918"/>
            <a:chExt cx="3397034" cy="3571876"/>
          </a:xfrm>
        </p:grpSpPr>
        <p:sp>
          <p:nvSpPr>
            <p:cNvPr id="24581" name="TextBox 19"/>
            <p:cNvSpPr txBox="1">
              <a:spLocks noChangeArrowheads="1"/>
            </p:cNvSpPr>
            <p:nvPr/>
          </p:nvSpPr>
          <p:spPr bwMode="auto">
            <a:xfrm>
              <a:off x="6000761" y="642918"/>
              <a:ext cx="2857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cxnSp>
          <p:nvCxnSpPr>
            <p:cNvPr id="21" name="AutoShape 2"/>
            <p:cNvCxnSpPr>
              <a:cxnSpLocks noChangeShapeType="1"/>
            </p:cNvCxnSpPr>
            <p:nvPr/>
          </p:nvCxnSpPr>
          <p:spPr bwMode="auto">
            <a:xfrm rot="5400000" flipH="1" flipV="1">
              <a:off x="4643123" y="2499752"/>
              <a:ext cx="3428805" cy="128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AutoShape 2"/>
            <p:cNvCxnSpPr>
              <a:cxnSpLocks noChangeShapeType="1"/>
            </p:cNvCxnSpPr>
            <p:nvPr/>
          </p:nvCxnSpPr>
          <p:spPr bwMode="auto">
            <a:xfrm flipV="1">
              <a:off x="5032618" y="2357811"/>
              <a:ext cx="3397034" cy="4899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584" name="TextBox 22"/>
            <p:cNvSpPr txBox="1">
              <a:spLocks noChangeArrowheads="1"/>
            </p:cNvSpPr>
            <p:nvPr/>
          </p:nvSpPr>
          <p:spPr bwMode="auto">
            <a:xfrm>
              <a:off x="8143900" y="2356612"/>
              <a:ext cx="2857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  <p:sp>
          <p:nvSpPr>
            <p:cNvPr id="24585" name="TextBox 23"/>
            <p:cNvSpPr txBox="1">
              <a:spLocks noChangeArrowheads="1"/>
            </p:cNvSpPr>
            <p:nvPr/>
          </p:nvSpPr>
          <p:spPr bwMode="auto">
            <a:xfrm>
              <a:off x="6000759" y="2356612"/>
              <a:ext cx="2857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2" name="Полилиния 31"/>
            <p:cNvSpPr/>
            <p:nvPr/>
          </p:nvSpPr>
          <p:spPr>
            <a:xfrm rot="10800000">
              <a:off x="6601907" y="2761346"/>
              <a:ext cx="1448378" cy="1438550"/>
            </a:xfrm>
            <a:custGeom>
              <a:avLst/>
              <a:gdLst>
                <a:gd name="connsiteX0" fmla="*/ 0 w 1448790"/>
                <a:gd name="connsiteY0" fmla="*/ 0 h 1438893"/>
                <a:gd name="connsiteX1" fmla="*/ 308759 w 1448790"/>
                <a:gd name="connsiteY1" fmla="*/ 1140031 h 1438893"/>
                <a:gd name="connsiteX2" fmla="*/ 724395 w 1448790"/>
                <a:gd name="connsiteY2" fmla="*/ 1425038 h 1438893"/>
                <a:gd name="connsiteX3" fmla="*/ 1092530 w 1448790"/>
                <a:gd name="connsiteY3" fmla="*/ 1056903 h 1438893"/>
                <a:gd name="connsiteX4" fmla="*/ 1448790 w 1448790"/>
                <a:gd name="connsiteY4" fmla="*/ 0 h 143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8790" h="1438893">
                  <a:moveTo>
                    <a:pt x="0" y="0"/>
                  </a:moveTo>
                  <a:cubicBezTo>
                    <a:pt x="94013" y="451262"/>
                    <a:pt x="188027" y="902525"/>
                    <a:pt x="308759" y="1140031"/>
                  </a:cubicBezTo>
                  <a:cubicBezTo>
                    <a:pt x="429491" y="1377537"/>
                    <a:pt x="593767" y="1438893"/>
                    <a:pt x="724395" y="1425038"/>
                  </a:cubicBezTo>
                  <a:cubicBezTo>
                    <a:pt x="855023" y="1411183"/>
                    <a:pt x="971798" y="1294409"/>
                    <a:pt x="1092530" y="1056903"/>
                  </a:cubicBezTo>
                  <a:cubicBezTo>
                    <a:pt x="1213262" y="819397"/>
                    <a:pt x="1331026" y="409698"/>
                    <a:pt x="1448790" y="0"/>
                  </a:cubicBez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14313" y="428625"/>
            <a:ext cx="5072062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Используя график функции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а) охарактеризуйте знак первого коэффициента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800" dirty="0">
                <a:latin typeface="+mj-lt"/>
              </a:rPr>
              <a:t>  и дискриминанта;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б) назовите значения переменной </a:t>
            </a:r>
            <a:r>
              <a:rPr lang="ru-RU" sz="2800" dirty="0" err="1">
                <a:solidFill>
                  <a:srgbClr val="FF0000"/>
                </a:solidFill>
                <a:latin typeface="+mj-lt"/>
              </a:rPr>
              <a:t>х</a:t>
            </a:r>
            <a:r>
              <a:rPr lang="ru-RU" sz="2800" dirty="0">
                <a:latin typeface="+mj-lt"/>
              </a:rPr>
              <a:t> , при которых функция принимает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равные нулю,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положительные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отрицательные значения.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1143000"/>
            <a:ext cx="2524125" cy="485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0" name="Прямоугольник 49"/>
          <p:cNvSpPr/>
          <p:nvPr/>
        </p:nvSpPr>
        <p:spPr>
          <a:xfrm>
            <a:off x="4572000" y="0"/>
            <a:ext cx="93166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№6.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761" y="0"/>
            <a:ext cx="795403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II  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Times New Roman" pitchFamily="18" charset="0"/>
              </a:rPr>
              <a:t>Изучение нового материала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625" y="980728"/>
            <a:ext cx="8715375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</a:rPr>
              <a:t>Левую часть неравенства </a:t>
            </a:r>
            <a:r>
              <a:rPr lang="ru-RU" sz="4000" dirty="0">
                <a:solidFill>
                  <a:srgbClr val="002060"/>
                </a:solidFill>
              </a:rPr>
              <a:t>вида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i="1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a</a:t>
            </a:r>
            <a:r>
              <a:rPr lang="ru-RU" sz="4800" b="1" i="1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х</a:t>
            </a:r>
            <a:r>
              <a:rPr lang="ru-RU" sz="4800" b="1" i="1" baseline="30000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2</a:t>
            </a:r>
            <a:r>
              <a:rPr lang="ru-RU" sz="4800" b="1" i="1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 + </a:t>
            </a:r>
            <a:r>
              <a:rPr lang="en-US" sz="4800" b="1" i="1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b</a:t>
            </a:r>
            <a:r>
              <a:rPr lang="ru-RU" sz="4800" b="1" i="1" dirty="0" err="1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х</a:t>
            </a:r>
            <a:r>
              <a:rPr lang="ru-RU" sz="4800" b="1" i="1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 + с </a:t>
            </a:r>
            <a:r>
              <a:rPr lang="en-US" sz="4800" b="1" i="1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&gt; 0</a:t>
            </a:r>
            <a:r>
              <a:rPr lang="ru-RU" sz="4800" b="1" i="1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endParaRPr lang="ru-RU" sz="4800" b="1" i="1" dirty="0" smtClean="0">
              <a:solidFill>
                <a:srgbClr val="C00000"/>
              </a:solidFill>
              <a:uFill>
                <a:solidFill>
                  <a:srgbClr val="FF0000"/>
                </a:solidFill>
              </a:u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uFill>
                  <a:solidFill>
                    <a:srgbClr val="FF0000"/>
                  </a:solidFill>
                </a:uFill>
              </a:rPr>
              <a:t>можно разложить на множители</a:t>
            </a:r>
            <a:endParaRPr lang="en-US" sz="4000" dirty="0" smtClean="0">
              <a:solidFill>
                <a:srgbClr val="002060"/>
              </a:solidFill>
              <a:uFill>
                <a:solidFill>
                  <a:srgbClr val="FF0000"/>
                </a:solidFill>
              </a:u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 smtClean="0">
              <a:solidFill>
                <a:srgbClr val="002060"/>
              </a:solidFill>
              <a:uFill>
                <a:solidFill>
                  <a:srgbClr val="FF0000"/>
                </a:solidFill>
              </a:u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а(х-х</a:t>
            </a:r>
            <a:r>
              <a:rPr lang="ru-RU" sz="4800" b="1" baseline="-25000" dirty="0" smtClean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1</a:t>
            </a:r>
            <a:r>
              <a:rPr lang="ru-RU" sz="4800" b="1" dirty="0" smtClean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)(х-х</a:t>
            </a:r>
            <a:r>
              <a:rPr lang="ru-RU" sz="4800" b="1" baseline="-25000" dirty="0" smtClean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2</a:t>
            </a:r>
            <a:r>
              <a:rPr lang="ru-RU" sz="4800" b="1" dirty="0" smtClean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)</a:t>
            </a:r>
            <a:r>
              <a:rPr lang="en-US" sz="4800" b="1" dirty="0" smtClean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&gt;0</a:t>
            </a:r>
            <a:endParaRPr lang="ru-RU" sz="4800" b="1" dirty="0">
              <a:solidFill>
                <a:srgbClr val="C00000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14313" y="571500"/>
            <a:ext cx="8001000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14313" y="428625"/>
            <a:ext cx="8715375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-2930524" y="3429000"/>
            <a:ext cx="64309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-2966243" y="3393281"/>
            <a:ext cx="6502400" cy="158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2286000" y="2857500"/>
            <a:ext cx="542925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67544" y="332656"/>
            <a:ext cx="8501062" cy="142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CC0000"/>
                </a:solidFill>
              </a:rPr>
              <a:t>Алгоритм решения неравенств вида </a:t>
            </a:r>
            <a:r>
              <a:rPr lang="en-US" sz="2800" b="1" dirty="0">
                <a:solidFill>
                  <a:srgbClr val="CC0000"/>
                </a:solidFill>
                <a:latin typeface="Lucida Sans" pitchFamily="34" charset="0"/>
              </a:rPr>
              <a:t>ax</a:t>
            </a:r>
            <a:r>
              <a:rPr lang="en-US" sz="2800" b="1" baseline="30000" dirty="0">
                <a:solidFill>
                  <a:srgbClr val="CC0000"/>
                </a:solidFill>
                <a:latin typeface="Lucida Sans" pitchFamily="34" charset="0"/>
              </a:rPr>
              <a:t>2</a:t>
            </a:r>
            <a:r>
              <a:rPr lang="en-US" sz="2800" b="1" dirty="0">
                <a:solidFill>
                  <a:srgbClr val="CC0000"/>
                </a:solidFill>
                <a:latin typeface="Lucida Sans" pitchFamily="34" charset="0"/>
              </a:rPr>
              <a:t>+bx+c&gt;0 </a:t>
            </a:r>
            <a:r>
              <a:rPr lang="ru-RU" sz="2800" b="1" dirty="0">
                <a:solidFill>
                  <a:srgbClr val="CC0000"/>
                </a:solidFill>
              </a:rPr>
              <a:t>и </a:t>
            </a:r>
            <a:r>
              <a:rPr lang="en-US" sz="2800" b="1" dirty="0" smtClean="0">
                <a:solidFill>
                  <a:srgbClr val="CC0000"/>
                </a:solidFill>
                <a:latin typeface="Lucida Sans" pitchFamily="34" charset="0"/>
              </a:rPr>
              <a:t>ax</a:t>
            </a:r>
            <a:r>
              <a:rPr lang="en-US" sz="2800" b="1" baseline="30000" dirty="0" smtClean="0">
                <a:solidFill>
                  <a:srgbClr val="CC0000"/>
                </a:solidFill>
                <a:latin typeface="Lucida Sans" pitchFamily="34" charset="0"/>
              </a:rPr>
              <a:t>2</a:t>
            </a:r>
            <a:r>
              <a:rPr lang="en-US" sz="2800" b="1" dirty="0" smtClean="0">
                <a:solidFill>
                  <a:srgbClr val="CC0000"/>
                </a:solidFill>
                <a:latin typeface="Lucida Sans" pitchFamily="34" charset="0"/>
              </a:rPr>
              <a:t>+bx+c&lt;0</a:t>
            </a:r>
            <a:endParaRPr lang="ru-RU" sz="2800" dirty="0" smtClean="0"/>
          </a:p>
          <a:p>
            <a:pPr algn="ctr">
              <a:defRPr/>
            </a:pPr>
            <a:r>
              <a:rPr lang="ru-RU" sz="2800" b="1" dirty="0" smtClean="0">
                <a:solidFill>
                  <a:srgbClr val="CC0000"/>
                </a:solidFill>
              </a:rPr>
              <a:t>методом интервалов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37" y="1988840"/>
            <a:ext cx="8501063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802" name="Rectangle 9"/>
          <p:cNvSpPr>
            <a:spLocks noChangeArrowheads="1"/>
          </p:cNvSpPr>
          <p:nvPr/>
        </p:nvSpPr>
        <p:spPr bwMode="auto">
          <a:xfrm>
            <a:off x="0" y="3743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>
              <a:latin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9750" y="1916832"/>
            <a:ext cx="86042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Найти корни уравнения   </a:t>
            </a:r>
            <a:endParaRPr lang="ru-RU" sz="2800" dirty="0" smtClean="0">
              <a:latin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9552" y="2492896"/>
            <a:ext cx="83185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C0000"/>
                </a:solidFill>
                <a:latin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</a:rPr>
              <a:t>На ось ОХ </a:t>
            </a:r>
            <a:r>
              <a:rPr lang="ru-RU" sz="2800" dirty="0" smtClean="0">
                <a:latin typeface="Times New Roman" pitchFamily="18" charset="0"/>
              </a:rPr>
              <a:t>нанести корни уравнения. </a:t>
            </a:r>
            <a:endParaRPr lang="ru-RU" sz="2800" dirty="0" smtClean="0">
              <a:latin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</a:rPr>
              <a:t>(</a:t>
            </a:r>
            <a:r>
              <a:rPr lang="ru-RU" sz="2800" dirty="0" smtClean="0">
                <a:latin typeface="Times New Roman" pitchFamily="18" charset="0"/>
              </a:rPr>
              <a:t>Они разбивают ось на интервалы</a:t>
            </a:r>
            <a:r>
              <a:rPr lang="ru-RU" sz="2800" dirty="0" smtClean="0">
                <a:latin typeface="Times New Roman" pitchFamily="18" charset="0"/>
              </a:rPr>
              <a:t>).</a:t>
            </a:r>
          </a:p>
          <a:p>
            <a:r>
              <a:rPr lang="ru-RU" sz="2800" dirty="0" smtClean="0">
                <a:latin typeface="Times New Roman" pitchFamily="18" charset="0"/>
              </a:rPr>
              <a:t> Расставить знаки на интервалах.</a:t>
            </a:r>
            <a:endParaRPr lang="ru-RU" sz="2800" dirty="0" smtClean="0">
              <a:latin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39552" y="4005064"/>
            <a:ext cx="86044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</a:rPr>
              <a:t>3.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</a:rPr>
              <a:t>Найти </a:t>
            </a:r>
            <a:r>
              <a:rPr lang="ru-RU" sz="2800" dirty="0">
                <a:latin typeface="Times New Roman" pitchFamily="18" charset="0"/>
              </a:rPr>
              <a:t>значения переменной </a:t>
            </a:r>
            <a:r>
              <a:rPr lang="ru-RU" sz="2800" dirty="0" err="1">
                <a:latin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</a:rPr>
              <a:t>, удовлетворяющие данному неравенству. Записать их в виде неравенства.</a:t>
            </a:r>
            <a:endParaRPr lang="ru-RU" sz="2800" dirty="0"/>
          </a:p>
        </p:txBody>
      </p:sp>
      <p:sp>
        <p:nvSpPr>
          <p:cNvPr id="338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80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80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8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8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4599" name="Text Box 25"/>
          <p:cNvSpPr txBox="1">
            <a:spLocks noChangeArrowheads="1"/>
          </p:cNvSpPr>
          <p:nvPr/>
        </p:nvSpPr>
        <p:spPr bwMode="auto">
          <a:xfrm>
            <a:off x="539552" y="5373216"/>
            <a:ext cx="28630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C0000"/>
                </a:solidFill>
                <a:latin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</a:rPr>
              <a:t>Записать ответ.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716016" y="1916832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ах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bx+c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4" grpId="0"/>
      <p:bldP spid="25" grpId="0"/>
      <p:bldP spid="24599" grpId="0"/>
      <p:bldP spid="2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2031</TotalTime>
  <Words>732</Words>
  <Application>Microsoft Office PowerPoint</Application>
  <PresentationFormat>Экран (4:3)</PresentationFormat>
  <Paragraphs>226</Paragraphs>
  <Slides>23</Slides>
  <Notes>1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Оформление по умолчанию</vt:lpstr>
      <vt:lpstr>Формула</vt:lpstr>
      <vt:lpstr>Microsoft Equation 3.0</vt:lpstr>
      <vt:lpstr>Решение неравенств методом интервалов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неравенств второй степени с одной переменной.</dc:title>
  <dc:creator>Admin</dc:creator>
  <cp:lastModifiedBy>Дмитрий</cp:lastModifiedBy>
  <cp:revision>187</cp:revision>
  <dcterms:created xsi:type="dcterms:W3CDTF">2008-11-04T06:15:18Z</dcterms:created>
  <dcterms:modified xsi:type="dcterms:W3CDTF">2012-04-10T21:18:28Z</dcterms:modified>
</cp:coreProperties>
</file>