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33"/>
  </p:notesMasterIdLst>
  <p:sldIdLst>
    <p:sldId id="257" r:id="rId2"/>
    <p:sldId id="26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0" r:id="rId16"/>
    <p:sldId id="321" r:id="rId17"/>
    <p:sldId id="273" r:id="rId18"/>
    <p:sldId id="295" r:id="rId19"/>
    <p:sldId id="317" r:id="rId20"/>
    <p:sldId id="286" r:id="rId21"/>
    <p:sldId id="313" r:id="rId22"/>
    <p:sldId id="314" r:id="rId23"/>
    <p:sldId id="315" r:id="rId24"/>
    <p:sldId id="296" r:id="rId25"/>
    <p:sldId id="309" r:id="rId26"/>
    <p:sldId id="310" r:id="rId27"/>
    <p:sldId id="311" r:id="rId28"/>
    <p:sldId id="299" r:id="rId29"/>
    <p:sldId id="262" r:id="rId30"/>
    <p:sldId id="259" r:id="rId31"/>
    <p:sldId id="32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A3CB23"/>
    <a:srgbClr val="43CD95"/>
    <a:srgbClr val="00CC66"/>
    <a:srgbClr val="33CC33"/>
    <a:srgbClr val="FFFF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84" autoAdjust="0"/>
    <p:restoredTop sz="94660"/>
  </p:normalViewPr>
  <p:slideViewPr>
    <p:cSldViewPr>
      <p:cViewPr>
        <p:scale>
          <a:sx n="63" d="100"/>
          <a:sy n="63" d="100"/>
        </p:scale>
        <p:origin x="-677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7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DF75A9-51EE-4248-8E49-7483F42D459C}" type="datetimeFigureOut">
              <a:rPr lang="ru-RU"/>
              <a:pPr>
                <a:defRPr/>
              </a:pPr>
              <a:t>09.04.2012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D69809-6801-47F1-86F9-E6DB63DA5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B4D04D-2D1A-44BF-89BC-79924C9EE9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B29CA-1780-4DDE-B65F-D044A0F4CF4E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D1DCE-947B-47EC-B4B3-3A11B9DEC1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39C5D-1140-40FA-B48D-76E67B26B254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DB0F4-2F27-42D2-A1B3-8D5F5058E4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352F73-8B5A-4EC6-AA0A-6F8BE28FA236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888E-C127-4210-A329-47A772FD1B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9C21CC-096E-4185-8AE6-5A63975B5761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8DE60-DD0F-4501-8CC4-F31BE54E7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B72B3-47C8-491B-B692-1D6BD56BC9DB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EB827-AC84-46B5-BC60-EB2E15783D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498569-41F8-40AC-86AC-E7F00C3524C1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5E727-044F-4680-8BBC-1970724397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120A9-4EB5-4564-82C0-122235111A5D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6038-C991-478D-9C45-AB22E10397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A972D7-3AF2-4894-9E13-8AB265315660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AA59E-9257-4234-82BF-0D78452AD4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811C0D-35BB-412E-8059-B0B19C8E136A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61C49-0E93-40AE-912C-35B56F4352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58BA0-AA37-41FB-8DBC-9A2D39C42166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0F9B-C1AA-4634-9453-80DB1871CD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2FBCE-4D0C-4A77-BD12-8CE2EC8680EA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25A26-2923-4523-96C3-39238F7CEE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321DDA2-0119-426F-896A-EBA275671B4F}" type="datetimeFigureOut">
              <a:rPr lang="ru-RU"/>
              <a:pPr/>
              <a:t>09.04.2012</a:t>
            </a:fld>
            <a:endParaRPr 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DBA3DD-44EB-41C8-A1D0-C3B487EC312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Relationship Id="rId9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7.png"/><Relationship Id="rId10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39.png"/><Relationship Id="rId7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5.wmf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oleObject" Target="../embeddings/oleObject4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5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46.png"/><Relationship Id="rId9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oleObject" Target="../embeddings/oleObject7.bin"/><Relationship Id="rId4" Type="http://schemas.openxmlformats.org/officeDocument/2006/relationships/image" Target="../media/image60.png"/><Relationship Id="rId9" Type="http://schemas.openxmlformats.org/officeDocument/2006/relationships/image" Target="../media/image6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2.png"/><Relationship Id="rId4" Type="http://schemas.openxmlformats.org/officeDocument/2006/relationships/image" Target="../media/image6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73.png"/><Relationship Id="rId4" Type="http://schemas.openxmlformats.org/officeDocument/2006/relationships/image" Target="../media/image72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80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2.png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81.png"/><Relationship Id="rId9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w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4;&#1084;&#1080;&#1090;&#1088;&#1080;&#1081;\Desktop\&#1052;&#1077;&#1090;&#1086;&#1076;&#1080;&#1095;&#1077;&#1089;&#1082;&#1072;&#1103;%20&#1082;&#1086;&#1087;&#1080;&#1083;&#1082;&#1072;\&#1060;&#1072;&#1085;&#1092;&#1072;&#1088;&#1099;%20-%20&#1044;&#1077;&#1090;&#1089;&#1082;&#1080;&#1077;%20&#1079;&#1072;&#1076;&#1086;&#1088;&#1085;&#1099;&#1077;%201.mp3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png"/><Relationship Id="rId7" Type="http://schemas.openxmlformats.org/officeDocument/2006/relationships/slide" Target="slide10.xml"/><Relationship Id="rId12" Type="http://schemas.openxmlformats.org/officeDocument/2006/relationships/slide" Target="slide1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slide" Target="slide14.xml"/><Relationship Id="rId5" Type="http://schemas.openxmlformats.org/officeDocument/2006/relationships/image" Target="../media/image5.png"/><Relationship Id="rId10" Type="http://schemas.openxmlformats.org/officeDocument/2006/relationships/slide" Target="slide13.xml"/><Relationship Id="rId4" Type="http://schemas.openxmlformats.org/officeDocument/2006/relationships/image" Target="../media/image4.png"/><Relationship Id="rId9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57200" y="715889"/>
            <a:ext cx="8229600" cy="3802981"/>
          </a:xfrm>
          <a:noFill/>
        </p:spPr>
        <p:txBody>
          <a:bodyPr lIns="45720" tIns="0" rIns="45720" bIns="0" rtlCol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kern="1200" cap="all" dirty="0">
                <a:ln w="6350">
                  <a:noFill/>
                </a:ln>
                <a:solidFill>
                  <a:schemeClr val="accent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 неравенств второй степени с одной переменной.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75" y="2428875"/>
            <a:ext cx="2587625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1428750" y="920750"/>
            <a:ext cx="6286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Да.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Ось ОХ пересекает график функции, заданной уравнением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в двух точках с координатами 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(4;0)  и (-4;0)</a:t>
            </a:r>
            <a:endParaRPr lang="ru-RU" sz="3200">
              <a:latin typeface="Calibri" pitchFamily="34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Рисунок 3" descr="2h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01552">
            <a:off x="5340350" y="4611688"/>
            <a:ext cx="202406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Рисунок 4" descr="E64CNCABD6KNOCAM8W1W4CAC467SQCAKEGQOECAMQJXXMCAJ9V728CAK9LZOZCAEZNJGCCA811NE6CAUWN4BHCAOZSBP5CA9CQ9B5CAIQ1VXUCAG3KJCQCA6O16DNCAZ049TYCAKBMPESCAIYR0TMCA00GYJ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14313"/>
            <a:ext cx="15001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омой 5">
            <a:hlinkClick r:id="rId5" action="ppaction://hlinksldjump" highlightClick="1"/>
          </p:cNvPr>
          <p:cNvSpPr/>
          <p:nvPr/>
        </p:nvSpPr>
        <p:spPr>
          <a:xfrm>
            <a:off x="7858125" y="5786438"/>
            <a:ext cx="1000125" cy="928687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143125"/>
            <a:ext cx="26050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858125" y="5786438"/>
            <a:ext cx="1000125" cy="928687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1" name="Рисунок 3" descr="E64CNCABD6KNOCAM8W1W4CAC467SQCAKEGQOECAMQJXXMCAJ9V728CAK9LZOZCAEZNJGCCA811NE6CAUWN4BHCAOZSBP5CA9CQ9B5CAIQ1VXUCAG3KJCQCA6O16DNCAZ049TYCAKBMPESCAIYR0TMCA00GYJ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14313"/>
            <a:ext cx="15001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1928813" y="500063"/>
            <a:ext cx="6286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б) 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Ось ОХ пересекает график функции, заданной уравнением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в одной точке с координаты 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которой  (-3;0)</a:t>
            </a:r>
            <a:endParaRPr lang="ru-RU" sz="3200">
              <a:latin typeface="Calibri" pitchFamily="34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3" name="Рисунок 5" descr="2h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1552">
            <a:off x="5983288" y="3976688"/>
            <a:ext cx="202406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2214563"/>
            <a:ext cx="24939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858125" y="5786438"/>
            <a:ext cx="1000125" cy="928687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8675" name="Рисунок 3" descr="E64CNCABD6KNOCAM8W1W4CAC467SQCAKEGQOECAMQJXXMCAJ9V728CAK9LZOZCAEZNJGCCA811NE6CAUWN4BHCAOZSBP5CA9CQ9B5CAIQ1VXUCAG3KJCQCA6O16DNCAZ049TYCAKBMPESCAIYR0TMCA00GYJ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14313"/>
            <a:ext cx="15001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Рисунок 4" descr="2h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1552">
            <a:off x="5768975" y="4119563"/>
            <a:ext cx="202406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928813" y="500063"/>
            <a:ext cx="6286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в) 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Да.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Ось ОХ пересекает график функции, заданной уравнением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в одной точке с координаты 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которой  (5;0)</a:t>
            </a:r>
            <a:endParaRPr lang="ru-RU" sz="3200">
              <a:latin typeface="Calibri" pitchFamily="34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63" y="1500188"/>
            <a:ext cx="3238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858125" y="5786438"/>
            <a:ext cx="1000125" cy="928687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9699" name="Рисунок 3" descr="E64CNCABD6KNOCAM8W1W4CAC467SQCAKEGQOECAMQJXXMCAJ9V728CAK9LZOZCAEZNJGCCA811NE6CAUWN4BHCAOZSBP5CA9CQ9B5CAIQ1VXUCAG3KJCQCA6O16DNCAZ049TYCAKBMPESCAIYR0TMCA00GYJ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14313"/>
            <a:ext cx="15001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Рисунок 4" descr="2h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1552">
            <a:off x="7197725" y="3333750"/>
            <a:ext cx="2024063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5"/>
          <p:cNvSpPr txBox="1">
            <a:spLocks noChangeArrowheads="1"/>
          </p:cNvSpPr>
          <p:nvPr/>
        </p:nvSpPr>
        <p:spPr bwMode="auto">
          <a:xfrm>
            <a:off x="1857375" y="0"/>
            <a:ext cx="62865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г) 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Нет.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Ось ОХ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 пересекает график функции, заданной уравнением</a:t>
            </a:r>
          </a:p>
          <a:p>
            <a:pPr algn="ctr"/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702" name="Группа 18"/>
          <p:cNvGrpSpPr>
            <a:grpSpLocks/>
          </p:cNvGrpSpPr>
          <p:nvPr/>
        </p:nvGrpSpPr>
        <p:grpSpPr bwMode="auto">
          <a:xfrm>
            <a:off x="3071813" y="2071688"/>
            <a:ext cx="3257550" cy="4643437"/>
            <a:chOff x="3071802" y="2071678"/>
            <a:chExt cx="3257533" cy="4643447"/>
          </a:xfrm>
        </p:grpSpPr>
        <p:sp>
          <p:nvSpPr>
            <p:cNvPr id="29703" name="TextBox 7"/>
            <p:cNvSpPr txBox="1">
              <a:spLocks noChangeArrowheads="1"/>
            </p:cNvSpPr>
            <p:nvPr/>
          </p:nvSpPr>
          <p:spPr bwMode="auto">
            <a:xfrm>
              <a:off x="3920246" y="2071678"/>
              <a:ext cx="417058" cy="625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9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2119290" y="4392608"/>
              <a:ext cx="4643447" cy="1587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AutoShape 2"/>
            <p:cNvCxnSpPr>
              <a:cxnSpLocks noChangeShapeType="1"/>
            </p:cNvCxnSpPr>
            <p:nvPr/>
          </p:nvCxnSpPr>
          <p:spPr bwMode="auto">
            <a:xfrm flipV="1">
              <a:off x="3071802" y="5419722"/>
              <a:ext cx="3108309" cy="9525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706" name="TextBox 10"/>
            <p:cNvSpPr txBox="1">
              <a:spLocks noChangeArrowheads="1"/>
            </p:cNvSpPr>
            <p:nvPr/>
          </p:nvSpPr>
          <p:spPr bwMode="auto">
            <a:xfrm>
              <a:off x="5762297" y="5417713"/>
              <a:ext cx="417058" cy="625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9707" name="TextBox 11"/>
            <p:cNvSpPr txBox="1">
              <a:spLocks noChangeArrowheads="1"/>
            </p:cNvSpPr>
            <p:nvPr/>
          </p:nvSpPr>
          <p:spPr bwMode="auto">
            <a:xfrm>
              <a:off x="4024510" y="5263298"/>
              <a:ext cx="417058" cy="625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214796" y="2214553"/>
              <a:ext cx="2114539" cy="1947866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endCxn id="18" idx="4"/>
            </p:cNvCxnSpPr>
            <p:nvPr/>
          </p:nvCxnSpPr>
          <p:spPr>
            <a:xfrm rot="16200000" flipV="1">
              <a:off x="4657702" y="4800596"/>
              <a:ext cx="1243015" cy="14287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8" idx="5"/>
            </p:cNvCxnSpPr>
            <p:nvPr/>
          </p:nvCxnSpPr>
          <p:spPr>
            <a:xfrm rot="5400000" flipH="1">
              <a:off x="4857730" y="3714747"/>
              <a:ext cx="25400" cy="88264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1" name="TextBox 31"/>
            <p:cNvSpPr txBox="1">
              <a:spLocks noChangeArrowheads="1"/>
            </p:cNvSpPr>
            <p:nvPr/>
          </p:nvSpPr>
          <p:spPr bwMode="auto">
            <a:xfrm>
              <a:off x="5072066" y="5357826"/>
              <a:ext cx="57150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8" name="Oval 2"/>
            <p:cNvSpPr>
              <a:spLocks noChangeArrowheads="1"/>
            </p:cNvSpPr>
            <p:nvPr/>
          </p:nvSpPr>
          <p:spPr bwMode="auto">
            <a:xfrm>
              <a:off x="5214916" y="4071932"/>
              <a:ext cx="114299" cy="114300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713" name="TextBox 32"/>
            <p:cNvSpPr txBox="1">
              <a:spLocks noChangeArrowheads="1"/>
            </p:cNvSpPr>
            <p:nvPr/>
          </p:nvSpPr>
          <p:spPr bwMode="auto">
            <a:xfrm>
              <a:off x="3929058" y="3929066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50" y="1500188"/>
            <a:ext cx="24288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Управляющая кнопка: домой 2">
            <a:hlinkClick r:id="rId3" action="ppaction://hlinksldjump" highlightClick="1"/>
          </p:cNvPr>
          <p:cNvSpPr/>
          <p:nvPr/>
        </p:nvSpPr>
        <p:spPr>
          <a:xfrm>
            <a:off x="7858125" y="5786438"/>
            <a:ext cx="1000125" cy="928687"/>
          </a:xfrm>
          <a:prstGeom prst="actionButtonHom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23" name="Рисунок 3" descr="E64CNCABD6KNOCAM8W1W4CAC467SQCAKEGQOECAMQJXXMCAJ9V728CAK9LZOZCAEZNJGCCA811NE6CAUWN4BHCAOZSBP5CA9CQ9B5CAIQ1VXUCAG3KJCQCA6O16DNCAZ049TYCAKBMPESCAIYR0TMCA00GYJ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5" y="214313"/>
            <a:ext cx="150018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Рисунок 4" descr="2h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77627">
            <a:off x="6018213" y="4110038"/>
            <a:ext cx="2024062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Box 5"/>
          <p:cNvSpPr txBox="1">
            <a:spLocks noChangeArrowheads="1"/>
          </p:cNvSpPr>
          <p:nvPr/>
        </p:nvSpPr>
        <p:spPr bwMode="auto">
          <a:xfrm>
            <a:off x="1857375" y="0"/>
            <a:ext cx="6286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д) 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Нет.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Ось ОХ </a:t>
            </a:r>
            <a:r>
              <a:rPr lang="ru-RU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пересекает график функции, заданной уравнением           </a:t>
            </a:r>
          </a:p>
          <a:p>
            <a:pPr algn="ctr"/>
            <a:r>
              <a:rPr lang="ru-RU" sz="320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grpSp>
        <p:nvGrpSpPr>
          <p:cNvPr id="30726" name="Группа 15"/>
          <p:cNvGrpSpPr>
            <a:grpSpLocks/>
          </p:cNvGrpSpPr>
          <p:nvPr/>
        </p:nvGrpSpPr>
        <p:grpSpPr bwMode="auto">
          <a:xfrm>
            <a:off x="1928813" y="2071688"/>
            <a:ext cx="4410075" cy="4600575"/>
            <a:chOff x="1928794" y="2071678"/>
            <a:chExt cx="4410633" cy="4600628"/>
          </a:xfrm>
        </p:grpSpPr>
        <p:sp>
          <p:nvSpPr>
            <p:cNvPr id="30727" name="TextBox 7"/>
            <p:cNvSpPr txBox="1">
              <a:spLocks noChangeArrowheads="1"/>
            </p:cNvSpPr>
            <p:nvPr/>
          </p:nvSpPr>
          <p:spPr bwMode="auto">
            <a:xfrm>
              <a:off x="3500430" y="2071678"/>
              <a:ext cx="338667" cy="600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9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1629768" y="4442636"/>
              <a:ext cx="4457751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AutoShape 2"/>
            <p:cNvCxnSpPr>
              <a:cxnSpLocks noChangeShapeType="1"/>
            </p:cNvCxnSpPr>
            <p:nvPr/>
          </p:nvCxnSpPr>
          <p:spPr bwMode="auto">
            <a:xfrm>
              <a:off x="1928794" y="5572155"/>
              <a:ext cx="4402694" cy="1588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0730" name="TextBox 10"/>
            <p:cNvSpPr txBox="1">
              <a:spLocks noChangeArrowheads="1"/>
            </p:cNvSpPr>
            <p:nvPr/>
          </p:nvSpPr>
          <p:spPr bwMode="auto">
            <a:xfrm>
              <a:off x="6000760" y="5643578"/>
              <a:ext cx="338667" cy="600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30731" name="TextBox 11"/>
            <p:cNvSpPr txBox="1">
              <a:spLocks noChangeArrowheads="1"/>
            </p:cNvSpPr>
            <p:nvPr/>
          </p:nvSpPr>
          <p:spPr bwMode="auto">
            <a:xfrm>
              <a:off x="3857620" y="5572140"/>
              <a:ext cx="338667" cy="600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3071939" y="2786061"/>
              <a:ext cx="1716304" cy="1870097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3786404" y="4572019"/>
              <a:ext cx="134954" cy="149227"/>
            </a:xfrm>
            <a:prstGeom prst="ellipse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734" name="TextBox 14"/>
            <p:cNvSpPr txBox="1">
              <a:spLocks noChangeArrowheads="1"/>
            </p:cNvSpPr>
            <p:nvPr/>
          </p:nvSpPr>
          <p:spPr bwMode="auto">
            <a:xfrm>
              <a:off x="3500430" y="4643446"/>
              <a:ext cx="42862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761" y="0"/>
            <a:ext cx="7954037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II  </a:t>
            </a: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Изучение нового материала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313" y="857250"/>
            <a:ext cx="8715375" cy="5632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Неравенства вида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i="1" dirty="0">
                <a:solidFill>
                  <a:srgbClr val="FF3300"/>
                </a:solidFill>
              </a:rPr>
              <a:t>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a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000" b="1" i="1" baseline="30000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+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b</a:t>
            </a:r>
            <a:r>
              <a:rPr lang="ru-RU" sz="4000" b="1" i="1" dirty="0" err="1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+ с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&gt; 0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a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000" b="1" i="1" baseline="30000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+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b</a:t>
            </a:r>
            <a:r>
              <a:rPr lang="ru-RU" sz="4000" b="1" i="1" dirty="0" err="1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х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+ с </a:t>
            </a:r>
            <a:r>
              <a:rPr lang="en-US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&lt;</a:t>
            </a:r>
            <a:r>
              <a:rPr lang="ru-RU" sz="4000" b="1" i="1" dirty="0">
                <a:solidFill>
                  <a:srgbClr val="FF3300"/>
                </a:solidFill>
                <a:uFill>
                  <a:solidFill>
                    <a:srgbClr val="FF0000"/>
                  </a:solidFill>
                </a:uFill>
              </a:rPr>
              <a:t> 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где </a:t>
            </a:r>
            <a:r>
              <a:rPr lang="ru-RU" sz="4000" i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переменная,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а, в, с </a:t>
            </a: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–некоторые числа,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причем              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называют неравенствами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второй степени с одной переменной.</a:t>
            </a: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3861048"/>
            <a:ext cx="14859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534988" y="2143125"/>
            <a:ext cx="83232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sz="4000" i="1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знаки неравенств появились лишь в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XVII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XVIII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вв.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214313" y="4857750"/>
            <a:ext cx="8715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знаки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ввел французский математик Пьер Буге (1698—1758).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2875" y="3429000"/>
            <a:ext cx="9001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Знаки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4000">
                <a:latin typeface="Times New Roman" pitchFamily="18" charset="0"/>
                <a:cs typeface="Times New Roman" pitchFamily="18" charset="0"/>
              </a:rPr>
              <a:t> ввел английский математик  Томас Гарриот (1560—1621), 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85750" y="214313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Times New Roman"/>
                <a:cs typeface="Times New Roman"/>
              </a:rPr>
              <a:t>Историческая миниатюра</a:t>
            </a:r>
          </a:p>
        </p:txBody>
      </p:sp>
      <p:sp>
        <p:nvSpPr>
          <p:cNvPr id="7" name="WordArt 2"/>
          <p:cNvSpPr>
            <a:spLocks noChangeArrowheads="1" noChangeShapeType="1" noTextEdit="1"/>
          </p:cNvSpPr>
          <p:nvPr/>
        </p:nvSpPr>
        <p:spPr bwMode="auto">
          <a:xfrm>
            <a:off x="285750" y="142875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Times New Roman"/>
                <a:cs typeface="Times New Roman"/>
              </a:rPr>
              <a:t>А знаете ли Вы что?..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214313" y="571500"/>
            <a:ext cx="8001000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4313" y="428625"/>
            <a:ext cx="8715375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2930524" y="3429000"/>
            <a:ext cx="64309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-2966243" y="3393281"/>
            <a:ext cx="6502400" cy="158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286000" y="2857500"/>
            <a:ext cx="542925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8313" y="549275"/>
            <a:ext cx="8501062" cy="142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Алгоритм решения неравенств вида </a:t>
            </a:r>
            <a:r>
              <a:rPr lang="en-US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ax</a:t>
            </a:r>
            <a:r>
              <a:rPr lang="en-US" sz="3500" b="1" baseline="30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2</a:t>
            </a:r>
            <a:r>
              <a:rPr lang="en-US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+bx+c&gt;0 </a:t>
            </a:r>
            <a:r>
              <a:rPr lang="ru-RU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en-US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ax</a:t>
            </a:r>
            <a:r>
              <a:rPr lang="en-US" sz="3500" b="1" baseline="300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2</a:t>
            </a:r>
            <a:r>
              <a:rPr lang="en-US" sz="35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+bx+c&lt;0</a:t>
            </a:r>
            <a:endParaRPr lang="ru-RU" sz="35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( см. схему стр.180)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625" y="2000250"/>
            <a:ext cx="8501063" cy="519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  Рассмотрим функцию</a:t>
            </a:r>
            <a:endParaRPr lang="ru-RU" sz="2800" i="1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>
              <a:latin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39750" y="2428875"/>
            <a:ext cx="860425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</a:rPr>
              <a:t>. График функции – парабола,</a:t>
            </a:r>
          </a:p>
          <a:p>
            <a:r>
              <a:rPr lang="ru-RU" sz="2800" dirty="0">
                <a:latin typeface="Times New Roman" pitchFamily="18" charset="0"/>
              </a:rPr>
              <a:t>ветви направлены вверх (т.к. </a:t>
            </a:r>
            <a:r>
              <a:rPr lang="ru-RU" sz="2800" i="1" dirty="0">
                <a:latin typeface="Times New Roman" pitchFamily="18" charset="0"/>
              </a:rPr>
              <a:t>а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i="1" dirty="0">
                <a:latin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</a:rPr>
              <a:t>)</a:t>
            </a:r>
            <a:r>
              <a:rPr lang="ru-RU" sz="2800" b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или вниз</a:t>
            </a:r>
            <a:r>
              <a:rPr lang="en-US" sz="2800" dirty="0">
                <a:latin typeface="Book Antiqua" pitchFamily="18" charset="0"/>
              </a:rPr>
              <a:t> </a:t>
            </a:r>
            <a:r>
              <a:rPr lang="ru-RU" sz="2800" dirty="0">
                <a:latin typeface="Times New Roman" pitchFamily="18" charset="0"/>
              </a:rPr>
              <a:t>(т.к.     </a:t>
            </a:r>
            <a:r>
              <a:rPr lang="ru-RU" sz="2800" dirty="0" smtClean="0">
                <a:latin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). </a:t>
            </a: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endParaRPr lang="ru-RU" dirty="0"/>
          </a:p>
          <a:p>
            <a:endParaRPr lang="ru-RU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39750" y="3714750"/>
            <a:ext cx="8318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. Найдем нули функции.</a:t>
            </a:r>
            <a:endParaRPr lang="ru-RU" sz="2800">
              <a:latin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9750" y="4214813"/>
            <a:ext cx="8318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3</a:t>
            </a:r>
            <a:r>
              <a:rPr lang="ru-RU" sz="2800">
                <a:latin typeface="Times New Roman" pitchFamily="18" charset="0"/>
              </a:rPr>
              <a:t>. На ось ОХ нанесем нули функции.</a:t>
            </a:r>
          </a:p>
          <a:p>
            <a:r>
              <a:rPr lang="ru-RU" sz="2800">
                <a:latin typeface="Times New Roman" pitchFamily="18" charset="0"/>
              </a:rPr>
              <a:t>    Построим эскиз графика. </a:t>
            </a:r>
            <a:r>
              <a:rPr lang="ru-RU"/>
              <a:t> 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39750" y="5013325"/>
            <a:ext cx="8389938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4</a:t>
            </a:r>
            <a:r>
              <a:rPr lang="ru-RU" sz="2800">
                <a:latin typeface="Times New Roman" pitchFamily="18" charset="0"/>
              </a:rPr>
              <a:t>. Найдем значения переменной х, при которых</a:t>
            </a:r>
          </a:p>
          <a:p>
            <a:r>
              <a:rPr lang="ru-RU" sz="2800">
                <a:latin typeface="Times New Roman" pitchFamily="18" charset="0"/>
              </a:rPr>
              <a:t>    функция принимает нужные значения.</a:t>
            </a:r>
            <a:endParaRPr lang="ru-RU" sz="2800"/>
          </a:p>
          <a:p>
            <a:r>
              <a:rPr lang="ru-RU" sz="2800">
                <a:latin typeface="Times New Roman" pitchFamily="18" charset="0"/>
              </a:rPr>
              <a:t>  </a:t>
            </a:r>
            <a:endParaRPr lang="ru-RU" sz="2800"/>
          </a:p>
        </p:txBody>
      </p:sp>
      <p:sp>
        <p:nvSpPr>
          <p:cNvPr id="338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85113" y="2924175"/>
            <a:ext cx="866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3284538"/>
            <a:ext cx="2733675" cy="4762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381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2071688"/>
            <a:ext cx="2600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611188" y="5876925"/>
            <a:ext cx="2879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C0000"/>
                </a:solidFill>
                <a:latin typeface="Times New Roman" pitchFamily="18" charset="0"/>
              </a:rPr>
              <a:t>5</a:t>
            </a:r>
            <a:r>
              <a:rPr lang="ru-RU" sz="2800">
                <a:latin typeface="Times New Roman" pitchFamily="18" charset="0"/>
              </a:rPr>
              <a:t>. Записать ответ.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  <p:bldP spid="24" grpId="0"/>
      <p:bldP spid="25" grpId="0"/>
      <p:bldP spid="2459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0"/>
            <a:ext cx="889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№1. Найдите множество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</a:rPr>
              <a:t>решений неравенства: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76250"/>
            <a:ext cx="3895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Прямоугольник 7"/>
          <p:cNvGrpSpPr>
            <a:grpSpLocks/>
          </p:cNvGrpSpPr>
          <p:nvPr/>
        </p:nvGrpSpPr>
        <p:grpSpPr bwMode="auto">
          <a:xfrm>
            <a:off x="615950" y="6022975"/>
            <a:ext cx="6973888" cy="633413"/>
            <a:chOff x="388" y="3794"/>
            <a:chExt cx="4393" cy="399"/>
          </a:xfrm>
        </p:grpSpPr>
        <p:pic>
          <p:nvPicPr>
            <p:cNvPr id="35903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8" y="3794"/>
              <a:ext cx="4393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5904" name="Text Box 5"/>
            <p:cNvSpPr txBox="1">
              <a:spLocks noChangeArrowheads="1"/>
            </p:cNvSpPr>
            <p:nvPr/>
          </p:nvSpPr>
          <p:spPr bwMode="auto">
            <a:xfrm>
              <a:off x="425" y="3817"/>
              <a:ext cx="4320" cy="327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1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52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53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2875" y="1500188"/>
            <a:ext cx="84296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. </a:t>
            </a:r>
            <a:r>
              <a:rPr lang="ru-RU" sz="2800">
                <a:latin typeface="Calibri" pitchFamily="34" charset="0"/>
              </a:rPr>
              <a:t>График – парабола, ветви – вверх (т.к. 2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i="1">
                <a:latin typeface="Calibri" pitchFamily="34" charset="0"/>
              </a:rPr>
              <a:t>0</a:t>
            </a:r>
            <a:r>
              <a:rPr lang="ru-RU" sz="2800">
                <a:latin typeface="Calibri" pitchFamily="34" charset="0"/>
              </a:rPr>
              <a:t>).</a:t>
            </a:r>
          </a:p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142875" y="928688"/>
            <a:ext cx="392906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Рассмотрим функцию</a:t>
            </a:r>
            <a:endParaRPr lang="ru-RU" sz="2800" i="1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07950" y="2492375"/>
            <a:ext cx="4429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Найдем нули функции: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42875" y="3429000"/>
            <a:ext cx="47894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3. </a:t>
            </a:r>
            <a:r>
              <a:rPr lang="ru-RU" sz="2800">
                <a:latin typeface="Calibri" pitchFamily="34" charset="0"/>
              </a:rPr>
              <a:t>На ось ОХ нанесем нули функции. Нарисуем параболу. </a:t>
            </a:r>
            <a:r>
              <a:rPr lang="ru-RU"/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07950" y="4292600"/>
            <a:ext cx="4067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Times New Roman" pitchFamily="18" charset="0"/>
              </a:rPr>
              <a:t>4</a:t>
            </a:r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. </a:t>
            </a:r>
            <a:r>
              <a:rPr lang="ru-RU" sz="2800">
                <a:latin typeface="Calibri" pitchFamily="34" charset="0"/>
              </a:rPr>
              <a:t>Найдем значения  х,</a:t>
            </a:r>
          </a:p>
          <a:p>
            <a:r>
              <a:rPr lang="ru-RU" sz="2800">
                <a:latin typeface="Calibri" pitchFamily="34" charset="0"/>
              </a:rPr>
              <a:t> при которых                :</a:t>
            </a:r>
            <a:endParaRPr lang="ru-RU" sz="2800"/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989138"/>
            <a:ext cx="2733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928688"/>
            <a:ext cx="3324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2" name="Rectangle 1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64" name="Rectangle 2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5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39" name="Picture 2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2519363"/>
            <a:ext cx="4914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67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68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413" y="4724400"/>
            <a:ext cx="1057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70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1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72" name="Rectangle 31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996952"/>
            <a:ext cx="31051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75" name="Rectangle 34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78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286375" y="4500563"/>
            <a:ext cx="3571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629650" y="4408488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63" name="Полилиния 62"/>
          <p:cNvSpPr/>
          <p:nvPr/>
        </p:nvSpPr>
        <p:spPr>
          <a:xfrm>
            <a:off x="5999163" y="3422650"/>
            <a:ext cx="1427162" cy="1433513"/>
          </a:xfrm>
          <a:custGeom>
            <a:avLst/>
            <a:gdLst>
              <a:gd name="connsiteX0" fmla="*/ 0 w 1427356"/>
              <a:gd name="connsiteY0" fmla="*/ 11152 h 1432931"/>
              <a:gd name="connsiteX1" fmla="*/ 345688 w 1427356"/>
              <a:gd name="connsiteY1" fmla="*/ 1115122 h 1432931"/>
              <a:gd name="connsiteX2" fmla="*/ 713678 w 1427356"/>
              <a:gd name="connsiteY2" fmla="*/ 1427356 h 1432931"/>
              <a:gd name="connsiteX3" fmla="*/ 1070517 w 1427356"/>
              <a:gd name="connsiteY3" fmla="*/ 1081669 h 1432931"/>
              <a:gd name="connsiteX4" fmla="*/ 1427356 w 1427356"/>
              <a:gd name="connsiteY4" fmla="*/ 0 h 143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356" h="1432931">
                <a:moveTo>
                  <a:pt x="0" y="11152"/>
                </a:moveTo>
                <a:cubicBezTo>
                  <a:pt x="113371" y="445120"/>
                  <a:pt x="226742" y="879088"/>
                  <a:pt x="345688" y="1115122"/>
                </a:cubicBezTo>
                <a:cubicBezTo>
                  <a:pt x="464634" y="1351156"/>
                  <a:pt x="592873" y="1432931"/>
                  <a:pt x="713678" y="1427356"/>
                </a:cubicBezTo>
                <a:cubicBezTo>
                  <a:pt x="834483" y="1421781"/>
                  <a:pt x="951571" y="1319562"/>
                  <a:pt x="1070517" y="1081669"/>
                </a:cubicBezTo>
                <a:cubicBezTo>
                  <a:pt x="1189463" y="843776"/>
                  <a:pt x="1308409" y="421888"/>
                  <a:pt x="142735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5643563" y="4500563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-2,5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000875" y="4500563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1</a:t>
            </a:r>
          </a:p>
        </p:txBody>
      </p:sp>
      <p:sp>
        <p:nvSpPr>
          <p:cNvPr id="68" name="Полилиния 67"/>
          <p:cNvSpPr/>
          <p:nvPr/>
        </p:nvSpPr>
        <p:spPr>
          <a:xfrm>
            <a:off x="6000750" y="3429000"/>
            <a:ext cx="333375" cy="1066800"/>
          </a:xfrm>
          <a:custGeom>
            <a:avLst/>
            <a:gdLst>
              <a:gd name="connsiteX0" fmla="*/ 0 w 333375"/>
              <a:gd name="connsiteY0" fmla="*/ 0 h 1066800"/>
              <a:gd name="connsiteX1" fmla="*/ 209550 w 333375"/>
              <a:gd name="connsiteY1" fmla="*/ 752475 h 1066800"/>
              <a:gd name="connsiteX2" fmla="*/ 333375 w 333375"/>
              <a:gd name="connsiteY2" fmla="*/ 106680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75" h="1066800">
                <a:moveTo>
                  <a:pt x="0" y="0"/>
                </a:moveTo>
                <a:lnTo>
                  <a:pt x="209550" y="752475"/>
                </a:lnTo>
                <a:lnTo>
                  <a:pt x="333375" y="106680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7096125" y="3419475"/>
            <a:ext cx="342900" cy="1085850"/>
          </a:xfrm>
          <a:custGeom>
            <a:avLst/>
            <a:gdLst>
              <a:gd name="connsiteX0" fmla="*/ 342900 w 342900"/>
              <a:gd name="connsiteY0" fmla="*/ 0 h 1085850"/>
              <a:gd name="connsiteX1" fmla="*/ 152400 w 342900"/>
              <a:gd name="connsiteY1" fmla="*/ 638175 h 1085850"/>
              <a:gd name="connsiteX2" fmla="*/ 0 w 342900"/>
              <a:gd name="connsiteY2" fmla="*/ 1085850 h 1085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900" h="1085850">
                <a:moveTo>
                  <a:pt x="342900" y="0"/>
                </a:moveTo>
                <a:lnTo>
                  <a:pt x="152400" y="638175"/>
                </a:lnTo>
                <a:lnTo>
                  <a:pt x="0" y="108585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0" name="Прямоугольник 69"/>
          <p:cNvSpPr>
            <a:spLocks noChangeArrowheads="1"/>
          </p:cNvSpPr>
          <p:nvPr/>
        </p:nvSpPr>
        <p:spPr bwMode="auto">
          <a:xfrm>
            <a:off x="4572000" y="4202113"/>
            <a:ext cx="177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\\\\\\\\\\\\\\\\</a:t>
            </a:r>
            <a:endParaRPr lang="ru-RU">
              <a:latin typeface="Calibri" pitchFamily="34" charset="0"/>
            </a:endParaRPr>
          </a:p>
        </p:txBody>
      </p: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7051675" y="4202113"/>
            <a:ext cx="1874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/////////////////</a:t>
            </a:r>
            <a:endParaRPr lang="ru-RU">
              <a:latin typeface="Calibri" pitchFamily="34" charset="0"/>
            </a:endParaRPr>
          </a:p>
        </p:txBody>
      </p:sp>
      <p:sp>
        <p:nvSpPr>
          <p:cNvPr id="74" name="Полилиния 73"/>
          <p:cNvSpPr/>
          <p:nvPr/>
        </p:nvSpPr>
        <p:spPr>
          <a:xfrm>
            <a:off x="7137400" y="4505325"/>
            <a:ext cx="1660525" cy="0"/>
          </a:xfrm>
          <a:custGeom>
            <a:avLst/>
            <a:gdLst>
              <a:gd name="connsiteX0" fmla="*/ 0 w 1661532"/>
              <a:gd name="connsiteY0" fmla="*/ 0 h 0"/>
              <a:gd name="connsiteX1" fmla="*/ 1661532 w 166153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61532">
                <a:moveTo>
                  <a:pt x="0" y="0"/>
                </a:moveTo>
                <a:lnTo>
                  <a:pt x="166153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5" name="Полилиния 74"/>
          <p:cNvSpPr/>
          <p:nvPr/>
        </p:nvSpPr>
        <p:spPr>
          <a:xfrm>
            <a:off x="4738688" y="4494213"/>
            <a:ext cx="1606550" cy="22225"/>
          </a:xfrm>
          <a:custGeom>
            <a:avLst/>
            <a:gdLst>
              <a:gd name="connsiteX0" fmla="*/ 0 w 1605776"/>
              <a:gd name="connsiteY0" fmla="*/ 22303 h 22303"/>
              <a:gd name="connsiteX1" fmla="*/ 1605776 w 1605776"/>
              <a:gd name="connsiteY1" fmla="*/ 0 h 2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05776" h="22303">
                <a:moveTo>
                  <a:pt x="0" y="22303"/>
                </a:moveTo>
                <a:lnTo>
                  <a:pt x="1605776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6286500" y="4429125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7072313" y="4429125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8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589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589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6021388"/>
            <a:ext cx="5686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9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6685" name="Text Box 67"/>
          <p:cNvSpPr txBox="1">
            <a:spLocks noChangeArrowheads="1"/>
          </p:cNvSpPr>
          <p:nvPr/>
        </p:nvSpPr>
        <p:spPr bwMode="auto">
          <a:xfrm>
            <a:off x="5508625" y="378936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26686" name="Text Box 68"/>
          <p:cNvSpPr txBox="1">
            <a:spLocks noChangeArrowheads="1"/>
          </p:cNvSpPr>
          <p:nvPr/>
        </p:nvSpPr>
        <p:spPr bwMode="auto">
          <a:xfrm>
            <a:off x="7667625" y="3716338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26688" name="Text Box 64"/>
          <p:cNvSpPr txBox="1">
            <a:spLocks noChangeArrowheads="1"/>
          </p:cNvSpPr>
          <p:nvPr/>
        </p:nvSpPr>
        <p:spPr bwMode="auto">
          <a:xfrm>
            <a:off x="395288" y="5130800"/>
            <a:ext cx="393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latin typeface="Times New Roman" pitchFamily="18" charset="0"/>
              </a:rPr>
              <a:t>у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≥ </a:t>
            </a:r>
            <a:r>
              <a:rPr lang="ru-RU" sz="2800">
                <a:latin typeface="Times New Roman" pitchFamily="18" charset="0"/>
              </a:rPr>
              <a:t>0 при </a:t>
            </a:r>
            <a:r>
              <a:rPr lang="ru-RU" sz="3600" i="1">
                <a:latin typeface="Times New Roman" pitchFamily="18" charset="0"/>
              </a:rPr>
              <a:t>х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≤</a:t>
            </a:r>
            <a:r>
              <a:rPr lang="ru-RU" sz="2800">
                <a:latin typeface="Times New Roman" pitchFamily="18" charset="0"/>
              </a:rPr>
              <a:t> -2,5 и </a:t>
            </a:r>
            <a:r>
              <a:rPr lang="ru-RU" sz="3600" i="1">
                <a:latin typeface="Times New Roman" pitchFamily="18" charset="0"/>
              </a:rPr>
              <a:t>х</a:t>
            </a:r>
            <a:r>
              <a:rPr lang="ru-RU" sz="2800">
                <a:latin typeface="Times New Roman" pitchFamily="18" charset="0"/>
              </a:rPr>
              <a:t> </a:t>
            </a:r>
            <a:r>
              <a:rPr lang="ru-RU" sz="2800" b="1">
                <a:latin typeface="Times New Roman" pitchFamily="18" charset="0"/>
              </a:rPr>
              <a:t>≥</a:t>
            </a:r>
            <a:r>
              <a:rPr lang="ru-RU" sz="2800">
                <a:latin typeface="Times New Roman" pitchFamily="18" charset="0"/>
              </a:rPr>
              <a:t> 1</a:t>
            </a:r>
          </a:p>
        </p:txBody>
      </p:sp>
      <p:sp>
        <p:nvSpPr>
          <p:cNvPr id="26689" name="Text Box 65"/>
          <p:cNvSpPr txBox="1">
            <a:spLocks noChangeArrowheads="1"/>
          </p:cNvSpPr>
          <p:nvPr/>
        </p:nvSpPr>
        <p:spPr bwMode="auto">
          <a:xfrm>
            <a:off x="179388" y="6032500"/>
            <a:ext cx="454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CC0000"/>
                </a:solidFill>
                <a:latin typeface="Calibri" pitchFamily="34" charset="0"/>
              </a:rPr>
              <a:t>5</a:t>
            </a:r>
            <a:r>
              <a:rPr lang="ru-RU" sz="2800">
                <a:solidFill>
                  <a:srgbClr val="CC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1"/>
      <p:bldP spid="25" grpId="0"/>
      <p:bldP spid="26" grpId="0"/>
      <p:bldP spid="27" grpId="0"/>
      <p:bldP spid="61" grpId="0"/>
      <p:bldP spid="66" grpId="0"/>
      <p:bldP spid="67" grpId="0"/>
      <p:bldP spid="70" grpId="0"/>
      <p:bldP spid="71" grpId="0"/>
      <p:bldP spid="65" grpId="0" animBg="1"/>
      <p:bldP spid="64" grpId="0" animBg="1"/>
      <p:bldP spid="26685" grpId="0"/>
      <p:bldP spid="26686" grpId="0"/>
      <p:bldP spid="26688" grpId="0"/>
      <p:bldP spid="2668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0"/>
            <a:ext cx="89646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Найдите множество </a:t>
            </a:r>
            <a:r>
              <a:rPr lang="ru-RU" sz="2800" dirty="0">
                <a:latin typeface="Times New Roman" pitchFamily="18" charset="0"/>
              </a:rPr>
              <a:t>решений неравенства: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8" name="Прямоугольник 7"/>
          <p:cNvGrpSpPr>
            <a:grpSpLocks/>
          </p:cNvGrpSpPr>
          <p:nvPr/>
        </p:nvGrpSpPr>
        <p:grpSpPr bwMode="auto">
          <a:xfrm>
            <a:off x="179512" y="6021288"/>
            <a:ext cx="3384376" cy="633412"/>
            <a:chOff x="-12" y="3921"/>
            <a:chExt cx="2857" cy="399"/>
          </a:xfrm>
        </p:grpSpPr>
        <p:pic>
          <p:nvPicPr>
            <p:cNvPr id="36934" name="Прямоугольник 7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" y="3921"/>
              <a:ext cx="2857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6935" name="Text Box 4"/>
            <p:cNvSpPr txBox="1">
              <a:spLocks noChangeArrowheads="1"/>
            </p:cNvSpPr>
            <p:nvPr/>
          </p:nvSpPr>
          <p:spPr bwMode="auto">
            <a:xfrm>
              <a:off x="26" y="3945"/>
              <a:ext cx="2786" cy="327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1" name="Rectangle 8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7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76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2875" y="1500188"/>
            <a:ext cx="9001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График функции – парабола, ветви – вниз (т.к.               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75" y="976313"/>
            <a:ext cx="3929063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Рассмотрим функцию</a:t>
            </a:r>
            <a:endParaRPr lang="ru-RU" sz="24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42875" y="2428875"/>
            <a:ext cx="44291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Найдем нули функции: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9512" y="3717032"/>
            <a:ext cx="5500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ось ОХ нанесем нули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функции. Нарисуем параболу. 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79512" y="4509120"/>
            <a:ext cx="5286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Найдем значения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 которых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989138"/>
            <a:ext cx="2733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7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88" name="Rectangle 25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89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4941168"/>
            <a:ext cx="864443" cy="41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1" name="Rectangle 2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3" name="Rectangle 31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4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5" name="Rectangle 34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6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7" name="Rectangle 37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898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99" name="Rectangle 40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55" name="Прямая со стрелкой 54"/>
          <p:cNvCxnSpPr/>
          <p:nvPr/>
        </p:nvCxnSpPr>
        <p:spPr>
          <a:xfrm>
            <a:off x="5572125" y="4071938"/>
            <a:ext cx="3571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8843963" y="4000500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63" name="Полилиния 62"/>
          <p:cNvSpPr/>
          <p:nvPr/>
        </p:nvSpPr>
        <p:spPr>
          <a:xfrm rot="10800000">
            <a:off x="6500813" y="2643188"/>
            <a:ext cx="1427162" cy="2286000"/>
          </a:xfrm>
          <a:custGeom>
            <a:avLst/>
            <a:gdLst>
              <a:gd name="connsiteX0" fmla="*/ 0 w 1427356"/>
              <a:gd name="connsiteY0" fmla="*/ 11152 h 1432931"/>
              <a:gd name="connsiteX1" fmla="*/ 345688 w 1427356"/>
              <a:gd name="connsiteY1" fmla="*/ 1115122 h 1432931"/>
              <a:gd name="connsiteX2" fmla="*/ 713678 w 1427356"/>
              <a:gd name="connsiteY2" fmla="*/ 1427356 h 1432931"/>
              <a:gd name="connsiteX3" fmla="*/ 1070517 w 1427356"/>
              <a:gd name="connsiteY3" fmla="*/ 1081669 h 1432931"/>
              <a:gd name="connsiteX4" fmla="*/ 1427356 w 1427356"/>
              <a:gd name="connsiteY4" fmla="*/ 0 h 143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356" h="1432931">
                <a:moveTo>
                  <a:pt x="0" y="11152"/>
                </a:moveTo>
                <a:cubicBezTo>
                  <a:pt x="113371" y="445120"/>
                  <a:pt x="226742" y="879088"/>
                  <a:pt x="345688" y="1115122"/>
                </a:cubicBezTo>
                <a:cubicBezTo>
                  <a:pt x="464634" y="1351156"/>
                  <a:pt x="592873" y="1432931"/>
                  <a:pt x="713678" y="1427356"/>
                </a:cubicBezTo>
                <a:cubicBezTo>
                  <a:pt x="834483" y="1421781"/>
                  <a:pt x="951571" y="1319562"/>
                  <a:pt x="1070517" y="1081669"/>
                </a:cubicBezTo>
                <a:cubicBezTo>
                  <a:pt x="1189463" y="843776"/>
                  <a:pt x="1308409" y="421888"/>
                  <a:pt x="142735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6096000" y="4048125"/>
            <a:ext cx="476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-2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858125" y="4000500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3</a:t>
            </a:r>
          </a:p>
        </p:txBody>
      </p:sp>
      <p:pic>
        <p:nvPicPr>
          <p:cNvPr id="57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549276"/>
            <a:ext cx="3887663" cy="531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876550"/>
            <a:ext cx="5078908" cy="50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08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1000125"/>
            <a:ext cx="3020913" cy="478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12" name="Rectangle 8"/>
          <p:cNvSpPr>
            <a:spLocks noChangeArrowheads="1"/>
          </p:cNvSpPr>
          <p:nvPr/>
        </p:nvSpPr>
        <p:spPr bwMode="auto">
          <a:xfrm>
            <a:off x="0" y="1026547"/>
            <a:ext cx="81003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/>
          </a:p>
        </p:txBody>
      </p:sp>
      <p:sp>
        <p:nvSpPr>
          <p:cNvPr id="36913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556792"/>
            <a:ext cx="1123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15" name="Rectangle 1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16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9948" name="Picture 12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309938"/>
            <a:ext cx="1114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18" name="Rectangle 14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69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600" b="1" i="1">
                <a:cs typeface="Times New Roman" pitchFamily="18" charset="0"/>
              </a:rPr>
              <a:t> </a:t>
            </a:r>
            <a:endParaRPr lang="en-US"/>
          </a:p>
        </p:txBody>
      </p:sp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88" y="3338513"/>
            <a:ext cx="22002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21" name="Rectangle 17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77" name="Полилиния 76"/>
          <p:cNvSpPr/>
          <p:nvPr/>
        </p:nvSpPr>
        <p:spPr>
          <a:xfrm>
            <a:off x="6657975" y="2624138"/>
            <a:ext cx="1114425" cy="1452562"/>
          </a:xfrm>
          <a:custGeom>
            <a:avLst/>
            <a:gdLst>
              <a:gd name="connsiteX0" fmla="*/ 0 w 1114425"/>
              <a:gd name="connsiteY0" fmla="*/ 1452562 h 1452562"/>
              <a:gd name="connsiteX1" fmla="*/ 133350 w 1114425"/>
              <a:gd name="connsiteY1" fmla="*/ 785812 h 1452562"/>
              <a:gd name="connsiteX2" fmla="*/ 333375 w 1114425"/>
              <a:gd name="connsiteY2" fmla="*/ 223837 h 1452562"/>
              <a:gd name="connsiteX3" fmla="*/ 495300 w 1114425"/>
              <a:gd name="connsiteY3" fmla="*/ 33337 h 1452562"/>
              <a:gd name="connsiteX4" fmla="*/ 590550 w 1114425"/>
              <a:gd name="connsiteY4" fmla="*/ 23812 h 1452562"/>
              <a:gd name="connsiteX5" fmla="*/ 628650 w 1114425"/>
              <a:gd name="connsiteY5" fmla="*/ 33337 h 1452562"/>
              <a:gd name="connsiteX6" fmla="*/ 790575 w 1114425"/>
              <a:gd name="connsiteY6" fmla="*/ 176212 h 1452562"/>
              <a:gd name="connsiteX7" fmla="*/ 952500 w 1114425"/>
              <a:gd name="connsiteY7" fmla="*/ 633412 h 1452562"/>
              <a:gd name="connsiteX8" fmla="*/ 1085850 w 1114425"/>
              <a:gd name="connsiteY8" fmla="*/ 1243012 h 1452562"/>
              <a:gd name="connsiteX9" fmla="*/ 1114425 w 1114425"/>
              <a:gd name="connsiteY9" fmla="*/ 1423987 h 1452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14425" h="1452562">
                <a:moveTo>
                  <a:pt x="0" y="1452562"/>
                </a:moveTo>
                <a:cubicBezTo>
                  <a:pt x="38894" y="1221581"/>
                  <a:pt x="77788" y="990600"/>
                  <a:pt x="133350" y="785812"/>
                </a:cubicBezTo>
                <a:cubicBezTo>
                  <a:pt x="188913" y="581025"/>
                  <a:pt x="273050" y="349249"/>
                  <a:pt x="333375" y="223837"/>
                </a:cubicBezTo>
                <a:cubicBezTo>
                  <a:pt x="393700" y="98425"/>
                  <a:pt x="452438" y="66674"/>
                  <a:pt x="495300" y="33337"/>
                </a:cubicBezTo>
                <a:cubicBezTo>
                  <a:pt x="538162" y="0"/>
                  <a:pt x="568325" y="23812"/>
                  <a:pt x="590550" y="23812"/>
                </a:cubicBezTo>
                <a:cubicBezTo>
                  <a:pt x="612775" y="23812"/>
                  <a:pt x="595313" y="7937"/>
                  <a:pt x="628650" y="33337"/>
                </a:cubicBezTo>
                <a:cubicBezTo>
                  <a:pt x="661987" y="58737"/>
                  <a:pt x="736600" y="76200"/>
                  <a:pt x="790575" y="176212"/>
                </a:cubicBezTo>
                <a:cubicBezTo>
                  <a:pt x="844550" y="276224"/>
                  <a:pt x="903288" y="455612"/>
                  <a:pt x="952500" y="633412"/>
                </a:cubicBezTo>
                <a:cubicBezTo>
                  <a:pt x="1001713" y="811212"/>
                  <a:pt x="1058863" y="1111250"/>
                  <a:pt x="1085850" y="1243012"/>
                </a:cubicBezTo>
                <a:cubicBezTo>
                  <a:pt x="1112838" y="1374775"/>
                  <a:pt x="1113631" y="1399381"/>
                  <a:pt x="1114425" y="1423987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рямоугольник 77"/>
          <p:cNvSpPr>
            <a:spLocks noChangeArrowheads="1"/>
          </p:cNvSpPr>
          <p:nvPr/>
        </p:nvSpPr>
        <p:spPr bwMode="auto">
          <a:xfrm>
            <a:off x="6634163" y="3773488"/>
            <a:ext cx="1295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alibri" pitchFamily="34" charset="0"/>
              </a:rPr>
              <a:t>///////////</a:t>
            </a:r>
            <a:endParaRPr lang="ru-RU">
              <a:latin typeface="Calibri" pitchFamily="34" charset="0"/>
            </a:endParaRPr>
          </a:p>
        </p:txBody>
      </p:sp>
      <p:sp>
        <p:nvSpPr>
          <p:cNvPr id="36924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26" name="Rectangle 2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" name="Полилиния 81"/>
          <p:cNvSpPr/>
          <p:nvPr/>
        </p:nvSpPr>
        <p:spPr>
          <a:xfrm>
            <a:off x="6667500" y="4076700"/>
            <a:ext cx="1123950" cy="9525"/>
          </a:xfrm>
          <a:custGeom>
            <a:avLst/>
            <a:gdLst>
              <a:gd name="connsiteX0" fmla="*/ 0 w 1123950"/>
              <a:gd name="connsiteY0" fmla="*/ 9525 h 9525"/>
              <a:gd name="connsiteX1" fmla="*/ 1123950 w 1123950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23950" h="9525">
                <a:moveTo>
                  <a:pt x="0" y="9525"/>
                </a:moveTo>
                <a:lnTo>
                  <a:pt x="112395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6613525" y="4000500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7715250" y="4000500"/>
            <a:ext cx="101600" cy="114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720" name="Text Box 72"/>
          <p:cNvSpPr txBox="1">
            <a:spLocks noChangeArrowheads="1"/>
          </p:cNvSpPr>
          <p:nvPr/>
        </p:nvSpPr>
        <p:spPr bwMode="auto">
          <a:xfrm>
            <a:off x="7019925" y="2992438"/>
            <a:ext cx="44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>
                <a:latin typeface="Times New Roman" pitchFamily="18" charset="0"/>
              </a:rPr>
              <a:t>+</a:t>
            </a:r>
          </a:p>
        </p:txBody>
      </p:sp>
      <p:sp>
        <p:nvSpPr>
          <p:cNvPr id="36931" name="Text Box 73"/>
          <p:cNvSpPr txBox="1">
            <a:spLocks noChangeArrowheads="1"/>
          </p:cNvSpPr>
          <p:nvPr/>
        </p:nvSpPr>
        <p:spPr bwMode="auto">
          <a:xfrm>
            <a:off x="971550" y="5734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445224"/>
            <a:ext cx="864344" cy="412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1619672" y="5373216"/>
            <a:ext cx="2090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 -2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 </a:t>
            </a: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467544" y="6021288"/>
          <a:ext cx="2592288" cy="579854"/>
        </p:xfrm>
        <a:graphic>
          <a:graphicData uri="http://schemas.openxmlformats.org/presentationml/2006/ole">
            <p:oleObj spid="_x0000_s9217" name="Формула" r:id="rId13" imgW="96516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  <p:bldP spid="25" grpId="0"/>
      <p:bldP spid="26" grpId="0"/>
      <p:bldP spid="27" grpId="0"/>
      <p:bldP spid="61" grpId="0"/>
      <p:bldP spid="66" grpId="0"/>
      <p:bldP spid="67" grpId="0"/>
      <p:bldP spid="78" grpId="0"/>
      <p:bldP spid="65" grpId="0" animBg="1"/>
      <p:bldP spid="64" grpId="0" animBg="1"/>
      <p:bldP spid="27720" grpId="0"/>
      <p:bldP spid="277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98278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/>
                <a:solidFill>
                  <a:srgbClr val="FF0000"/>
                </a:solidFill>
              </a:rPr>
              <a:t>Урок 1</a:t>
            </a:r>
            <a:r>
              <a:rPr lang="en-US" sz="3600" b="1" dirty="0">
                <a:ln/>
                <a:solidFill>
                  <a:srgbClr val="FF0000"/>
                </a:solidFill>
              </a:rPr>
              <a:t>-2</a:t>
            </a:r>
            <a:r>
              <a:rPr lang="ru-RU" sz="3600" b="1" dirty="0">
                <a:ln/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9238" y="842963"/>
            <a:ext cx="864552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Цели урока:</a:t>
            </a:r>
          </a:p>
          <a:p>
            <a:pPr>
              <a:buFont typeface="Wingdings" pitchFamily="2" charset="2"/>
              <a:buChar char="Ø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ознакомление с понятием неравенства второй степени с одной переменной</a:t>
            </a:r>
          </a:p>
          <a:p>
            <a:pPr>
              <a:buFont typeface="Wingdings" pitchFamily="2" charset="2"/>
              <a:buChar char="Ø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формирование навыков решения неравенств второй степени с одной переменной на основе свойств квадратичной функции</a:t>
            </a:r>
          </a:p>
          <a:p>
            <a:pPr>
              <a:buFont typeface="Wingdings" pitchFamily="2" charset="2"/>
              <a:buChar char="Ø"/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развитие интереса к предмету в процессе нахождения решения проблемных ситуаций и выполнения заданий творческого характера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Прямоугольник 2"/>
          <p:cNvGrpSpPr>
            <a:grpSpLocks/>
          </p:cNvGrpSpPr>
          <p:nvPr/>
        </p:nvGrpSpPr>
        <p:grpSpPr bwMode="auto">
          <a:xfrm>
            <a:off x="2865438" y="6108700"/>
            <a:ext cx="4333875" cy="693738"/>
            <a:chOff x="1805" y="3848"/>
            <a:chExt cx="2730" cy="437"/>
          </a:xfrm>
        </p:grpSpPr>
        <p:pic>
          <p:nvPicPr>
            <p:cNvPr id="37927" name="Прямоугольник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05" y="3848"/>
              <a:ext cx="2730" cy="437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7928" name="Text Box 2"/>
            <p:cNvSpPr txBox="1">
              <a:spLocks noChangeArrowheads="1"/>
            </p:cNvSpPr>
            <p:nvPr/>
          </p:nvSpPr>
          <p:spPr bwMode="auto">
            <a:xfrm>
              <a:off x="1845" y="3870"/>
              <a:ext cx="2655" cy="365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8" name="Прямая со стрелкой 7"/>
          <p:cNvCxnSpPr/>
          <p:nvPr/>
        </p:nvCxnSpPr>
        <p:spPr>
          <a:xfrm>
            <a:off x="4786313" y="3286125"/>
            <a:ext cx="38576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5229225" y="2214563"/>
            <a:ext cx="1935163" cy="2027237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55025" y="3286125"/>
            <a:ext cx="188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102225" y="3286125"/>
            <a:ext cx="5699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810375" y="3286125"/>
            <a:ext cx="379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6</a:t>
            </a:r>
          </a:p>
        </p:txBody>
      </p:sp>
      <p:sp>
        <p:nvSpPr>
          <p:cNvPr id="14" name="Полилиния 13"/>
          <p:cNvSpPr/>
          <p:nvPr/>
        </p:nvSpPr>
        <p:spPr>
          <a:xfrm>
            <a:off x="5430838" y="3267075"/>
            <a:ext cx="1520825" cy="971550"/>
          </a:xfrm>
          <a:custGeom>
            <a:avLst/>
            <a:gdLst>
              <a:gd name="connsiteX0" fmla="*/ 0 w 1719072"/>
              <a:gd name="connsiteY0" fmla="*/ 9144 h 970788"/>
              <a:gd name="connsiteX1" fmla="*/ 100584 w 1719072"/>
              <a:gd name="connsiteY1" fmla="*/ 237744 h 970788"/>
              <a:gd name="connsiteX2" fmla="*/ 384048 w 1719072"/>
              <a:gd name="connsiteY2" fmla="*/ 658368 h 970788"/>
              <a:gd name="connsiteX3" fmla="*/ 676656 w 1719072"/>
              <a:gd name="connsiteY3" fmla="*/ 914400 h 970788"/>
              <a:gd name="connsiteX4" fmla="*/ 868680 w 1719072"/>
              <a:gd name="connsiteY4" fmla="*/ 969264 h 970788"/>
              <a:gd name="connsiteX5" fmla="*/ 1014984 w 1719072"/>
              <a:gd name="connsiteY5" fmla="*/ 923544 h 970788"/>
              <a:gd name="connsiteX6" fmla="*/ 1216152 w 1719072"/>
              <a:gd name="connsiteY6" fmla="*/ 777240 h 970788"/>
              <a:gd name="connsiteX7" fmla="*/ 1426464 w 1719072"/>
              <a:gd name="connsiteY7" fmla="*/ 512064 h 970788"/>
              <a:gd name="connsiteX8" fmla="*/ 1719072 w 1719072"/>
              <a:gd name="connsiteY8" fmla="*/ 0 h 970788"/>
              <a:gd name="connsiteX9" fmla="*/ 1719072 w 1719072"/>
              <a:gd name="connsiteY9" fmla="*/ 0 h 970788"/>
              <a:gd name="connsiteX10" fmla="*/ 1719072 w 1719072"/>
              <a:gd name="connsiteY10" fmla="*/ 9144 h 97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9072" h="970788">
                <a:moveTo>
                  <a:pt x="0" y="9144"/>
                </a:moveTo>
                <a:cubicBezTo>
                  <a:pt x="18288" y="69342"/>
                  <a:pt x="36576" y="129540"/>
                  <a:pt x="100584" y="237744"/>
                </a:cubicBezTo>
                <a:cubicBezTo>
                  <a:pt x="164592" y="345948"/>
                  <a:pt x="288036" y="545592"/>
                  <a:pt x="384048" y="658368"/>
                </a:cubicBezTo>
                <a:cubicBezTo>
                  <a:pt x="480060" y="771144"/>
                  <a:pt x="595884" y="862584"/>
                  <a:pt x="676656" y="914400"/>
                </a:cubicBezTo>
                <a:cubicBezTo>
                  <a:pt x="757428" y="966216"/>
                  <a:pt x="812292" y="967740"/>
                  <a:pt x="868680" y="969264"/>
                </a:cubicBezTo>
                <a:cubicBezTo>
                  <a:pt x="925068" y="970788"/>
                  <a:pt x="957072" y="955548"/>
                  <a:pt x="1014984" y="923544"/>
                </a:cubicBezTo>
                <a:cubicBezTo>
                  <a:pt x="1072896" y="891540"/>
                  <a:pt x="1147572" y="845820"/>
                  <a:pt x="1216152" y="777240"/>
                </a:cubicBezTo>
                <a:cubicBezTo>
                  <a:pt x="1284732" y="708660"/>
                  <a:pt x="1342644" y="641604"/>
                  <a:pt x="1426464" y="512064"/>
                </a:cubicBezTo>
                <a:cubicBezTo>
                  <a:pt x="1510284" y="382524"/>
                  <a:pt x="1719072" y="0"/>
                  <a:pt x="1719072" y="0"/>
                </a:cubicBezTo>
                <a:lnTo>
                  <a:pt x="1719072" y="0"/>
                </a:lnTo>
                <a:lnTo>
                  <a:pt x="1719072" y="9144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5356225" y="3214688"/>
            <a:ext cx="100013" cy="114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5430838" y="3286125"/>
            <a:ext cx="1497012" cy="7938"/>
          </a:xfrm>
          <a:custGeom>
            <a:avLst/>
            <a:gdLst>
              <a:gd name="connsiteX0" fmla="*/ 0 w 1691640"/>
              <a:gd name="connsiteY0" fmla="*/ 9144 h 9144"/>
              <a:gd name="connsiteX1" fmla="*/ 1691640 w 1691640"/>
              <a:gd name="connsiteY1" fmla="*/ 0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1640" h="9144">
                <a:moveTo>
                  <a:pt x="0" y="9144"/>
                </a:moveTo>
                <a:lnTo>
                  <a:pt x="169164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8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125538"/>
            <a:ext cx="33242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549275"/>
            <a:ext cx="38957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3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060575"/>
            <a:ext cx="34766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6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0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08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1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284984"/>
            <a:ext cx="31527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14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286375" y="2857500"/>
            <a:ext cx="20716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\\\\\\\\\\\\\\\\</a:t>
            </a:r>
            <a:r>
              <a:rPr lang="ru-RU" sz="2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79388" y="0"/>
            <a:ext cx="6048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№2. Решите неравенство:</a:t>
            </a: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6873875" y="3214688"/>
            <a:ext cx="100013" cy="1143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919" name="Rectangle 4"/>
          <p:cNvSpPr>
            <a:spLocks noChangeArrowheads="1"/>
          </p:cNvSpPr>
          <p:nvPr/>
        </p:nvSpPr>
        <p:spPr bwMode="auto">
          <a:xfrm>
            <a:off x="0" y="1096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792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0" y="4509120"/>
            <a:ext cx="2399491" cy="21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115616" y="4509120"/>
            <a:ext cx="2500312" cy="5445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8" y="6072188"/>
            <a:ext cx="3009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17" name="Text Box 45"/>
          <p:cNvSpPr txBox="1">
            <a:spLocks noChangeArrowheads="1"/>
          </p:cNvSpPr>
          <p:nvPr/>
        </p:nvSpPr>
        <p:spPr bwMode="auto">
          <a:xfrm>
            <a:off x="5940425" y="3213100"/>
            <a:ext cx="431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>
                <a:latin typeface="Times New Roman" pitchFamily="18" charset="0"/>
              </a:rPr>
              <a:t>-</a:t>
            </a:r>
          </a:p>
        </p:txBody>
      </p:sp>
      <p:sp>
        <p:nvSpPr>
          <p:cNvPr id="28718" name="Text Box 46"/>
          <p:cNvSpPr txBox="1">
            <a:spLocks noChangeArrowheads="1"/>
          </p:cNvSpPr>
          <p:nvPr/>
        </p:nvSpPr>
        <p:spPr bwMode="auto">
          <a:xfrm>
            <a:off x="4500563" y="4746625"/>
            <a:ext cx="3582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pitchFamily="18" charset="0"/>
              </a:rPr>
              <a:t>y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&lt;</a:t>
            </a:r>
            <a:r>
              <a:rPr lang="ru-RU" sz="3200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0</a:t>
            </a:r>
            <a:r>
              <a:rPr lang="ru-RU" sz="3200">
                <a:latin typeface="Times New Roman" pitchFamily="18" charset="0"/>
              </a:rPr>
              <a:t>  при </a:t>
            </a:r>
            <a:r>
              <a:rPr lang="en-US" sz="3200">
                <a:latin typeface="Times New Roman" pitchFamily="18" charset="0"/>
              </a:rPr>
              <a:t>-8 </a:t>
            </a:r>
            <a:r>
              <a:rPr lang="en-US" sz="3200" b="1">
                <a:latin typeface="Times New Roman" pitchFamily="18" charset="0"/>
              </a:rPr>
              <a:t>&lt;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&lt; </a:t>
            </a:r>
            <a:r>
              <a:rPr lang="en-US" sz="3200">
                <a:latin typeface="Times New Roman" pitchFamily="18" charset="0"/>
              </a:rPr>
              <a:t>6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8719" name="Text Box 47"/>
          <p:cNvSpPr txBox="1">
            <a:spLocks noChangeArrowheads="1"/>
          </p:cNvSpPr>
          <p:nvPr/>
        </p:nvSpPr>
        <p:spPr bwMode="auto">
          <a:xfrm>
            <a:off x="179388" y="1628775"/>
            <a:ext cx="68506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График – парабола, ветви – вверх (т.к. </a:t>
            </a:r>
            <a:r>
              <a:rPr lang="en-US" sz="2800" dirty="0">
                <a:latin typeface="Times New Roman" pitchFamily="18" charset="0"/>
              </a:rPr>
              <a:t>1</a:t>
            </a:r>
            <a:r>
              <a:rPr lang="en-US" sz="2800" b="1" i="1" dirty="0">
                <a:latin typeface="Times New Roman" pitchFamily="18" charset="0"/>
              </a:rPr>
              <a:t>&gt;</a:t>
            </a:r>
            <a:r>
              <a:rPr lang="ru-RU" sz="2800" i="1" dirty="0">
                <a:latin typeface="Times New Roman" pitchFamily="18" charset="0"/>
              </a:rPr>
              <a:t>0</a:t>
            </a:r>
            <a:r>
              <a:rPr lang="ru-RU" sz="2800" dirty="0">
                <a:latin typeface="Times New Roman" pitchFamily="18" charset="0"/>
              </a:rPr>
              <a:t>).</a:t>
            </a:r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/>
        </p:nvGraphicFramePr>
        <p:xfrm>
          <a:off x="323528" y="2564904"/>
          <a:ext cx="3434167" cy="792500"/>
        </p:xfrm>
        <a:graphic>
          <a:graphicData uri="http://schemas.openxmlformats.org/presentationml/2006/ole">
            <p:oleObj spid="_x0000_s8193" name="Формула" r:id="rId10" imgW="1155600" imgH="2664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 animBg="1"/>
      <p:bldP spid="13313" grpId="0"/>
      <p:bldP spid="42" grpId="0"/>
      <p:bldP spid="16" grpId="0" animBg="1"/>
      <p:bldP spid="41" grpId="0" animBg="1"/>
      <p:bldP spid="41" grpId="1" animBg="1"/>
      <p:bldP spid="28717" grpId="0"/>
      <p:bldP spid="28718" grpId="0"/>
      <p:bldP spid="287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0"/>
            <a:ext cx="435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17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0" name="Полилиния 19"/>
          <p:cNvSpPr/>
          <p:nvPr/>
        </p:nvSpPr>
        <p:spPr>
          <a:xfrm rot="10800000">
            <a:off x="4714875" y="2786063"/>
            <a:ext cx="2328863" cy="2571750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57750" y="4071938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07193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5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86563" y="3794125"/>
            <a:ext cx="2214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/////////////////////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2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2170113" y="6224588"/>
            <a:ext cx="6973887" cy="633412"/>
            <a:chOff x="1367" y="3921"/>
            <a:chExt cx="4393" cy="399"/>
          </a:xfrm>
        </p:grpSpPr>
        <p:pic>
          <p:nvPicPr>
            <p:cNvPr id="38987" name="Прямоугольник 3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67" y="3921"/>
              <a:ext cx="4393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8988" name="Text Box 15"/>
            <p:cNvSpPr txBox="1">
              <a:spLocks noChangeArrowheads="1"/>
            </p:cNvSpPr>
            <p:nvPr/>
          </p:nvSpPr>
          <p:spPr bwMode="auto">
            <a:xfrm>
              <a:off x="1406" y="3945"/>
              <a:ext cx="4320" cy="327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3892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2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38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3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40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4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786063" y="3786188"/>
            <a:ext cx="23225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\\\\\\\\\\\\\\\\\\\\\\\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2898775" y="4141788"/>
            <a:ext cx="2066925" cy="0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821488" y="4141788"/>
            <a:ext cx="1993900" cy="0"/>
          </a:xfrm>
          <a:custGeom>
            <a:avLst/>
            <a:gdLst>
              <a:gd name="connsiteX0" fmla="*/ 0 w 1993392"/>
              <a:gd name="connsiteY0" fmla="*/ 0 h 0"/>
              <a:gd name="connsiteX1" fmla="*/ 1993392 w 19933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3392">
                <a:moveTo>
                  <a:pt x="0" y="0"/>
                </a:moveTo>
                <a:lnTo>
                  <a:pt x="199339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олилиния 48"/>
          <p:cNvSpPr/>
          <p:nvPr/>
        </p:nvSpPr>
        <p:spPr>
          <a:xfrm>
            <a:off x="4718050" y="4114800"/>
            <a:ext cx="247650" cy="1252538"/>
          </a:xfrm>
          <a:custGeom>
            <a:avLst/>
            <a:gdLst>
              <a:gd name="connsiteX0" fmla="*/ 0 w 246888"/>
              <a:gd name="connsiteY0" fmla="*/ 1252728 h 1252728"/>
              <a:gd name="connsiteX1" fmla="*/ 91440 w 246888"/>
              <a:gd name="connsiteY1" fmla="*/ 667512 h 1252728"/>
              <a:gd name="connsiteX2" fmla="*/ 246888 w 246888"/>
              <a:gd name="connsiteY2" fmla="*/ 0 h 125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888" h="1252728">
                <a:moveTo>
                  <a:pt x="0" y="1252728"/>
                </a:moveTo>
                <a:lnTo>
                  <a:pt x="91440" y="667512"/>
                </a:lnTo>
                <a:lnTo>
                  <a:pt x="246888" y="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6821488" y="4124325"/>
            <a:ext cx="219075" cy="1216025"/>
          </a:xfrm>
          <a:custGeom>
            <a:avLst/>
            <a:gdLst>
              <a:gd name="connsiteX0" fmla="*/ 219456 w 219456"/>
              <a:gd name="connsiteY0" fmla="*/ 1216152 h 1216152"/>
              <a:gd name="connsiteX1" fmla="*/ 155448 w 219456"/>
              <a:gd name="connsiteY1" fmla="*/ 740664 h 1216152"/>
              <a:gd name="connsiteX2" fmla="*/ 73152 w 219456"/>
              <a:gd name="connsiteY2" fmla="*/ 320040 h 1216152"/>
              <a:gd name="connsiteX3" fmla="*/ 0 w 219456"/>
              <a:gd name="connsiteY3" fmla="*/ 0 h 12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" h="1216152">
                <a:moveTo>
                  <a:pt x="219456" y="1216152"/>
                </a:moveTo>
                <a:lnTo>
                  <a:pt x="155448" y="740664"/>
                </a:lnTo>
                <a:lnTo>
                  <a:pt x="73152" y="320040"/>
                </a:lnTo>
                <a:lnTo>
                  <a:pt x="0" y="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35763" y="4071938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0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5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55" name="Rectangle 12"/>
          <p:cNvSpPr>
            <a:spLocks noChangeArrowheads="1"/>
          </p:cNvSpPr>
          <p:nvPr/>
        </p:nvSpPr>
        <p:spPr bwMode="auto">
          <a:xfrm>
            <a:off x="3429000" y="1581150"/>
            <a:ext cx="192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pic>
        <p:nvPicPr>
          <p:cNvPr id="5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549275"/>
            <a:ext cx="4333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915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052513"/>
            <a:ext cx="36861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5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0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5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6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69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1" name="Rectangle 9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2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3" name="Rectangle 12"/>
          <p:cNvSpPr>
            <a:spLocks noChangeArrowheads="1"/>
          </p:cNvSpPr>
          <p:nvPr/>
        </p:nvSpPr>
        <p:spPr bwMode="auto">
          <a:xfrm>
            <a:off x="-180975" y="16017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8975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897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0" y="4357688"/>
            <a:ext cx="277336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913" y="4365625"/>
            <a:ext cx="2500312" cy="5445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313" y="6238875"/>
            <a:ext cx="5562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80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8981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774" name="Text Box 78"/>
          <p:cNvSpPr txBox="1">
            <a:spLocks noChangeArrowheads="1"/>
          </p:cNvSpPr>
          <p:nvPr/>
        </p:nvSpPr>
        <p:spPr bwMode="auto">
          <a:xfrm>
            <a:off x="179388" y="1557338"/>
            <a:ext cx="7049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График – парабола, ветви – вниз (т.к. – 1</a:t>
            </a:r>
            <a:r>
              <a:rPr lang="en-US" sz="2800" b="1" dirty="0">
                <a:latin typeface="Times New Roman" pitchFamily="18" charset="0"/>
              </a:rPr>
              <a:t>&lt;</a:t>
            </a:r>
            <a:r>
              <a:rPr lang="ru-RU" sz="2800" b="1" i="1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0).</a:t>
            </a:r>
          </a:p>
        </p:txBody>
      </p:sp>
      <p:sp>
        <p:nvSpPr>
          <p:cNvPr id="29775" name="Text Box 79"/>
          <p:cNvSpPr txBox="1">
            <a:spLocks noChangeArrowheads="1"/>
          </p:cNvSpPr>
          <p:nvPr/>
        </p:nvSpPr>
        <p:spPr bwMode="auto">
          <a:xfrm>
            <a:off x="323850" y="1970088"/>
            <a:ext cx="35285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- </a:t>
            </a:r>
            <a:r>
              <a:rPr lang="ru-RU" sz="3600" i="1" dirty="0" smtClean="0">
                <a:latin typeface="Times New Roman" pitchFamily="18" charset="0"/>
              </a:rPr>
              <a:t>х</a:t>
            </a:r>
            <a:r>
              <a:rPr lang="ru-RU" sz="3600" baseline="30000" dirty="0" smtClean="0">
                <a:latin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</a:rPr>
              <a:t> + </a:t>
            </a:r>
            <a:r>
              <a:rPr lang="ru-RU" sz="3600" dirty="0">
                <a:latin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+ </a:t>
            </a:r>
            <a:r>
              <a:rPr lang="ru-RU" sz="3600" dirty="0">
                <a:latin typeface="Times New Roman" pitchFamily="18" charset="0"/>
              </a:rPr>
              <a:t>15 = 0</a:t>
            </a:r>
          </a:p>
        </p:txBody>
      </p:sp>
      <p:sp>
        <p:nvSpPr>
          <p:cNvPr id="29776" name="Text Box 80"/>
          <p:cNvSpPr txBox="1">
            <a:spLocks noChangeArrowheads="1"/>
          </p:cNvSpPr>
          <p:nvPr/>
        </p:nvSpPr>
        <p:spPr bwMode="auto">
          <a:xfrm>
            <a:off x="3419475" y="5394325"/>
            <a:ext cx="4105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pitchFamily="18" charset="0"/>
              </a:rPr>
              <a:t>y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&lt;</a:t>
            </a:r>
            <a:r>
              <a:rPr lang="en-US" sz="3200">
                <a:latin typeface="Times New Roman" pitchFamily="18" charset="0"/>
              </a:rPr>
              <a:t> 0 </a:t>
            </a:r>
            <a:r>
              <a:rPr lang="ru-RU" sz="3200">
                <a:latin typeface="Times New Roman" pitchFamily="18" charset="0"/>
              </a:rPr>
              <a:t>при 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&lt;</a:t>
            </a:r>
            <a:r>
              <a:rPr lang="en-US" sz="3200">
                <a:latin typeface="Times New Roman" pitchFamily="18" charset="0"/>
              </a:rPr>
              <a:t> -3 </a:t>
            </a:r>
            <a:r>
              <a:rPr lang="ru-RU" sz="3200">
                <a:latin typeface="Times New Roman" pitchFamily="18" charset="0"/>
              </a:rPr>
              <a:t>и 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200">
                <a:latin typeface="Times New Roman" pitchFamily="18" charset="0"/>
              </a:rPr>
              <a:t> </a:t>
            </a:r>
            <a:r>
              <a:rPr lang="en-US" sz="3200" b="1">
                <a:latin typeface="Times New Roman" pitchFamily="18" charset="0"/>
              </a:rPr>
              <a:t>&gt;</a:t>
            </a:r>
            <a:r>
              <a:rPr lang="en-US" sz="3200">
                <a:latin typeface="Times New Roman" pitchFamily="18" charset="0"/>
              </a:rPr>
              <a:t> 5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29777" name="Text Box 81"/>
          <p:cNvSpPr txBox="1">
            <a:spLocks noChangeArrowheads="1"/>
          </p:cNvSpPr>
          <p:nvPr/>
        </p:nvSpPr>
        <p:spPr bwMode="auto">
          <a:xfrm>
            <a:off x="3995738" y="4365625"/>
            <a:ext cx="4587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ourier New" pitchFamily="49" charset="0"/>
              </a:rPr>
              <a:t>-</a:t>
            </a:r>
            <a:endParaRPr lang="ru-RU" sz="3600" b="1">
              <a:latin typeface="Courier New" pitchFamily="49" charset="0"/>
            </a:endParaRPr>
          </a:p>
        </p:txBody>
      </p:sp>
      <p:sp>
        <p:nvSpPr>
          <p:cNvPr id="29778" name="Text Box 82"/>
          <p:cNvSpPr txBox="1">
            <a:spLocks noChangeArrowheads="1"/>
          </p:cNvSpPr>
          <p:nvPr/>
        </p:nvSpPr>
        <p:spPr bwMode="auto">
          <a:xfrm>
            <a:off x="7524750" y="4365625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ourier New" pitchFamily="49" charset="0"/>
              </a:rPr>
              <a:t>-</a:t>
            </a:r>
            <a:endParaRPr lang="ru-RU" sz="3600" b="1">
              <a:latin typeface="Courier New" pitchFamily="49" charset="0"/>
            </a:endParaRP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565150" y="2492375"/>
          <a:ext cx="3094038" cy="792163"/>
        </p:xfrm>
        <a:graphic>
          <a:graphicData uri="http://schemas.openxmlformats.org/presentationml/2006/ole">
            <p:oleObj spid="_x0000_s7169" name="Формула" r:id="rId8" imgW="1041120" imgH="266400" progId="Equation.3">
              <p:embed/>
            </p:oleObj>
          </a:graphicData>
        </a:graphic>
      </p:graphicFrame>
      <p:graphicFrame>
        <p:nvGraphicFramePr>
          <p:cNvPr id="79" name="Объект 78"/>
          <p:cNvGraphicFramePr>
            <a:graphicFrameLocks noChangeAspect="1"/>
          </p:cNvGraphicFramePr>
          <p:nvPr/>
        </p:nvGraphicFramePr>
        <p:xfrm>
          <a:off x="683568" y="3279344"/>
          <a:ext cx="2880320" cy="689654"/>
        </p:xfrm>
        <a:graphic>
          <a:graphicData uri="http://schemas.openxmlformats.org/presentationml/2006/ole">
            <p:oleObj spid="_x0000_s7170" name="Формула" r:id="rId9" imgW="901440" imgH="215640" progId="Equation.3">
              <p:embed/>
            </p:oleObj>
          </a:graphicData>
        </a:graphic>
      </p:graphicFrame>
      <p:sp>
        <p:nvSpPr>
          <p:cNvPr id="80" name="Text Box 79"/>
          <p:cNvSpPr txBox="1">
            <a:spLocks noChangeArrowheads="1"/>
          </p:cNvSpPr>
          <p:nvPr/>
        </p:nvSpPr>
        <p:spPr bwMode="auto">
          <a:xfrm>
            <a:off x="3923928" y="1988840"/>
            <a:ext cx="30476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i="1" dirty="0" smtClean="0">
                <a:latin typeface="Times New Roman" pitchFamily="18" charset="0"/>
              </a:rPr>
              <a:t>х</a:t>
            </a:r>
            <a:r>
              <a:rPr lang="ru-RU" sz="3600" baseline="30000" dirty="0" smtClean="0">
                <a:latin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</a:rPr>
              <a:t> </a:t>
            </a:r>
            <a:r>
              <a:rPr lang="ru-RU" sz="3600" dirty="0">
                <a:latin typeface="Times New Roman" pitchFamily="18" charset="0"/>
              </a:rPr>
              <a:t>2</a:t>
            </a:r>
            <a:r>
              <a:rPr lang="ru-RU" sz="3600" i="1" dirty="0">
                <a:latin typeface="Times New Roman" pitchFamily="18" charset="0"/>
              </a:rPr>
              <a:t>х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- </a:t>
            </a:r>
            <a:r>
              <a:rPr lang="ru-RU" sz="3600" dirty="0">
                <a:latin typeface="Times New Roman" pitchFamily="18" charset="0"/>
              </a:rPr>
              <a:t>15 = 0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9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1033" grpId="0"/>
      <p:bldP spid="44" grpId="0"/>
      <p:bldP spid="25" grpId="0" animBg="1"/>
      <p:bldP spid="26" grpId="0" animBg="1"/>
      <p:bldP spid="6" grpId="0" animBg="1"/>
      <p:bldP spid="6" grpId="1" animBg="1"/>
      <p:bldP spid="29774" grpId="0"/>
      <p:bldP spid="29775" grpId="0"/>
      <p:bldP spid="29776" grpId="0"/>
      <p:bldP spid="29777" grpId="0"/>
      <p:bldP spid="29778" grpId="0"/>
      <p:bldP spid="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Прямоугольник 2"/>
          <p:cNvGrpSpPr>
            <a:grpSpLocks/>
          </p:cNvGrpSpPr>
          <p:nvPr/>
        </p:nvGrpSpPr>
        <p:grpSpPr bwMode="auto">
          <a:xfrm>
            <a:off x="2011363" y="6096000"/>
            <a:ext cx="6973887" cy="695325"/>
            <a:chOff x="1267" y="3840"/>
            <a:chExt cx="4393" cy="438"/>
          </a:xfrm>
        </p:grpSpPr>
        <p:pic>
          <p:nvPicPr>
            <p:cNvPr id="39997" name="Прямоугольник 2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67" y="3840"/>
              <a:ext cx="4393" cy="438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39998" name="Text Box 2"/>
            <p:cNvSpPr txBox="1">
              <a:spLocks noChangeArrowheads="1"/>
            </p:cNvSpPr>
            <p:nvPr/>
          </p:nvSpPr>
          <p:spPr bwMode="auto">
            <a:xfrm>
              <a:off x="1305" y="3862"/>
              <a:ext cx="4320" cy="365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3" name="Rectangle 10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5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6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7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4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49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0" name="Rectangle 2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5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549275"/>
            <a:ext cx="41529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50825" y="0"/>
            <a:ext cx="435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3995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7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5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125538"/>
            <a:ext cx="35814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0" name="Rectangle 4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492375"/>
            <a:ext cx="36290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3" name="Rectangle 7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6" name="Rectangle 10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67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69" name="Rectangle 1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714875" y="3762375"/>
            <a:ext cx="38576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5072063" y="1547813"/>
            <a:ext cx="1935162" cy="2214562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83588" y="3762375"/>
            <a:ext cx="1889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73725" y="3762375"/>
            <a:ext cx="969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1,5</a:t>
            </a:r>
          </a:p>
        </p:txBody>
      </p:sp>
      <p:sp>
        <p:nvSpPr>
          <p:cNvPr id="42" name="Полилиния 41"/>
          <p:cNvSpPr/>
          <p:nvPr/>
        </p:nvSpPr>
        <p:spPr>
          <a:xfrm>
            <a:off x="4705350" y="3762375"/>
            <a:ext cx="1295400" cy="142875"/>
          </a:xfrm>
          <a:custGeom>
            <a:avLst/>
            <a:gdLst>
              <a:gd name="connsiteX0" fmla="*/ 0 w 628650"/>
              <a:gd name="connsiteY0" fmla="*/ 0 h 0"/>
              <a:gd name="connsiteX1" fmla="*/ 628650 w 6286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8650">
                <a:moveTo>
                  <a:pt x="0" y="0"/>
                </a:moveTo>
                <a:lnTo>
                  <a:pt x="62865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10800000" flipV="1">
            <a:off x="6072188" y="3762375"/>
            <a:ext cx="2357437" cy="166688"/>
          </a:xfrm>
          <a:custGeom>
            <a:avLst/>
            <a:gdLst>
              <a:gd name="connsiteX0" fmla="*/ 0 w 1676400"/>
              <a:gd name="connsiteY0" fmla="*/ 0 h 0"/>
              <a:gd name="connsiteX1" fmla="*/ 1676400 w 16764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6400">
                <a:moveTo>
                  <a:pt x="0" y="0"/>
                </a:moveTo>
                <a:lnTo>
                  <a:pt x="167640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4500563" y="3357563"/>
            <a:ext cx="1785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\\\\\\\\\\\\\\\</a:t>
            </a:r>
            <a:endParaRPr lang="en-US" sz="28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6000750" y="3333750"/>
            <a:ext cx="276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//////////////////////////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олилиния 57"/>
          <p:cNvSpPr/>
          <p:nvPr/>
        </p:nvSpPr>
        <p:spPr>
          <a:xfrm>
            <a:off x="5067300" y="1500188"/>
            <a:ext cx="1943100" cy="2286000"/>
          </a:xfrm>
          <a:custGeom>
            <a:avLst/>
            <a:gdLst>
              <a:gd name="connsiteX0" fmla="*/ 0 w 1943100"/>
              <a:gd name="connsiteY0" fmla="*/ 28575 h 2232025"/>
              <a:gd name="connsiteX1" fmla="*/ 200025 w 1943100"/>
              <a:gd name="connsiteY1" fmla="*/ 1152525 h 2232025"/>
              <a:gd name="connsiteX2" fmla="*/ 581025 w 1943100"/>
              <a:gd name="connsiteY2" fmla="*/ 1895475 h 2232025"/>
              <a:gd name="connsiteX3" fmla="*/ 981075 w 1943100"/>
              <a:gd name="connsiteY3" fmla="*/ 2228850 h 2232025"/>
              <a:gd name="connsiteX4" fmla="*/ 1333500 w 1943100"/>
              <a:gd name="connsiteY4" fmla="*/ 1914525 h 2232025"/>
              <a:gd name="connsiteX5" fmla="*/ 1695450 w 1943100"/>
              <a:gd name="connsiteY5" fmla="*/ 1209675 h 2232025"/>
              <a:gd name="connsiteX6" fmla="*/ 1943100 w 1943100"/>
              <a:gd name="connsiteY6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100" h="2232025">
                <a:moveTo>
                  <a:pt x="0" y="28575"/>
                </a:moveTo>
                <a:cubicBezTo>
                  <a:pt x="51594" y="434975"/>
                  <a:pt x="103188" y="841375"/>
                  <a:pt x="200025" y="1152525"/>
                </a:cubicBezTo>
                <a:cubicBezTo>
                  <a:pt x="296863" y="1463675"/>
                  <a:pt x="450850" y="1716088"/>
                  <a:pt x="581025" y="1895475"/>
                </a:cubicBezTo>
                <a:cubicBezTo>
                  <a:pt x="711200" y="2074862"/>
                  <a:pt x="855663" y="2225675"/>
                  <a:pt x="981075" y="2228850"/>
                </a:cubicBezTo>
                <a:cubicBezTo>
                  <a:pt x="1106487" y="2232025"/>
                  <a:pt x="1214438" y="2084387"/>
                  <a:pt x="1333500" y="1914525"/>
                </a:cubicBezTo>
                <a:cubicBezTo>
                  <a:pt x="1452562" y="1744663"/>
                  <a:pt x="1593850" y="1528762"/>
                  <a:pt x="1695450" y="1209675"/>
                </a:cubicBezTo>
                <a:cubicBezTo>
                  <a:pt x="1797050" y="890588"/>
                  <a:pt x="1870075" y="445294"/>
                  <a:pt x="1943100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Oval 2"/>
          <p:cNvSpPr>
            <a:spLocks noChangeArrowheads="1"/>
          </p:cNvSpPr>
          <p:nvPr/>
        </p:nvSpPr>
        <p:spPr bwMode="auto">
          <a:xfrm>
            <a:off x="6000750" y="3714750"/>
            <a:ext cx="142875" cy="142875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8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1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8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3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3998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0" y="4581525"/>
            <a:ext cx="2071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1042988" y="4508500"/>
            <a:ext cx="2500312" cy="5445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</a:p>
        </p:txBody>
      </p:sp>
      <p:sp>
        <p:nvSpPr>
          <p:cNvPr id="3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998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9989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75" y="6072188"/>
            <a:ext cx="59150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91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250825" y="1577975"/>
            <a:ext cx="4065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ru-RU" sz="2800" dirty="0">
                <a:latin typeface="Times New Roman" pitchFamily="18" charset="0"/>
              </a:rPr>
              <a:t>График – парабола,</a:t>
            </a:r>
            <a:endParaRPr lang="en-US" sz="2800" dirty="0">
              <a:latin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</a:rPr>
              <a:t> ветви – </a:t>
            </a:r>
            <a:r>
              <a:rPr lang="ru-RU" sz="2800" dirty="0" smtClean="0">
                <a:latin typeface="Times New Roman" pitchFamily="18" charset="0"/>
              </a:rPr>
              <a:t>вверх (т.к. </a:t>
            </a:r>
            <a:r>
              <a:rPr lang="en-US" sz="2800" dirty="0" smtClean="0">
                <a:latin typeface="Times New Roman" pitchFamily="18" charset="0"/>
              </a:rPr>
              <a:t>4 </a:t>
            </a:r>
            <a:r>
              <a:rPr lang="en-US" sz="2800" b="1" i="1" dirty="0" smtClean="0">
                <a:latin typeface="Times New Roman" pitchFamily="18" charset="0"/>
              </a:rPr>
              <a:t>&gt; </a:t>
            </a:r>
            <a:r>
              <a:rPr lang="ru-RU" sz="2800" dirty="0" smtClean="0">
                <a:latin typeface="Times New Roman" pitchFamily="18" charset="0"/>
              </a:rPr>
              <a:t>0).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4572000" y="27082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</a:t>
            </a:r>
            <a:endParaRPr lang="ru-RU" sz="2800"/>
          </a:p>
        </p:txBody>
      </p:sp>
      <p:sp>
        <p:nvSpPr>
          <p:cNvPr id="30786" name="Rectangle 66"/>
          <p:cNvSpPr>
            <a:spLocks noChangeArrowheads="1"/>
          </p:cNvSpPr>
          <p:nvPr/>
        </p:nvSpPr>
        <p:spPr bwMode="auto">
          <a:xfrm>
            <a:off x="7308850" y="27082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</a:t>
            </a:r>
            <a:endParaRPr lang="ru-RU" sz="2800"/>
          </a:p>
        </p:txBody>
      </p:sp>
      <p:sp>
        <p:nvSpPr>
          <p:cNvPr id="30787" name="Rectangle 67"/>
          <p:cNvSpPr>
            <a:spLocks noChangeArrowheads="1"/>
          </p:cNvSpPr>
          <p:nvPr/>
        </p:nvSpPr>
        <p:spPr bwMode="auto">
          <a:xfrm>
            <a:off x="5867400" y="27305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+</a:t>
            </a:r>
            <a:endParaRPr lang="ru-RU" sz="2800"/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3635896" y="5301208"/>
            <a:ext cx="4681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>
                <a:latin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0</a:t>
            </a:r>
            <a:r>
              <a:rPr lang="ru-RU" sz="3200" dirty="0">
                <a:latin typeface="Times New Roman" pitchFamily="18" charset="0"/>
              </a:rPr>
              <a:t> при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&lt;</a:t>
            </a:r>
            <a:r>
              <a:rPr lang="en-US" sz="3200" dirty="0">
                <a:latin typeface="Times New Roman" pitchFamily="18" charset="0"/>
              </a:rPr>
              <a:t> 1,5</a:t>
            </a:r>
            <a:r>
              <a:rPr lang="ru-RU" sz="3200" dirty="0">
                <a:latin typeface="Times New Roman" pitchFamily="18" charset="0"/>
              </a:rPr>
              <a:t> и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1,5 </a:t>
            </a:r>
            <a:endParaRPr lang="ru-RU" sz="3200" dirty="0">
              <a:latin typeface="Times New Roman" pitchFamily="18" charset="0"/>
            </a:endParaRPr>
          </a:p>
        </p:txBody>
      </p:sp>
      <p:graphicFrame>
        <p:nvGraphicFramePr>
          <p:cNvPr id="64" name="Объект 63"/>
          <p:cNvGraphicFramePr>
            <a:graphicFrameLocks noChangeAspect="1"/>
          </p:cNvGraphicFramePr>
          <p:nvPr/>
        </p:nvGraphicFramePr>
        <p:xfrm>
          <a:off x="251520" y="3068960"/>
          <a:ext cx="2344266" cy="707001"/>
        </p:xfrm>
        <a:graphic>
          <a:graphicData uri="http://schemas.openxmlformats.org/presentationml/2006/ole">
            <p:oleObj spid="_x0000_s6145" name="Формула" r:id="rId9" imgW="799920" imgH="241200" progId="Equation.3">
              <p:embed/>
            </p:oleObj>
          </a:graphicData>
        </a:graphic>
      </p:graphicFrame>
      <p:graphicFrame>
        <p:nvGraphicFramePr>
          <p:cNvPr id="65" name="Объект 64"/>
          <p:cNvGraphicFramePr>
            <a:graphicFrameLocks noChangeAspect="1"/>
          </p:cNvGraphicFramePr>
          <p:nvPr/>
        </p:nvGraphicFramePr>
        <p:xfrm>
          <a:off x="395536" y="3789040"/>
          <a:ext cx="1584176" cy="607111"/>
        </p:xfrm>
        <a:graphic>
          <a:graphicData uri="http://schemas.openxmlformats.org/presentationml/2006/ole">
            <p:oleObj spid="_x0000_s6146" name="Формула" r:id="rId10" imgW="444240" imgH="1904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1"/>
      <p:bldP spid="10" grpId="0"/>
      <p:bldP spid="12" grpId="0"/>
      <p:bldP spid="11265" grpId="0"/>
      <p:bldP spid="45" grpId="0"/>
      <p:bldP spid="56" grpId="0" animBg="1"/>
      <p:bldP spid="41" grpId="0" animBg="1"/>
      <p:bldP spid="41" grpId="1" animBg="1"/>
      <p:bldP spid="30784" grpId="0"/>
      <p:bldP spid="30785" grpId="0"/>
      <p:bldP spid="30786" grpId="0"/>
      <p:bldP spid="30787" grpId="0"/>
      <p:bldP spid="3078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512" y="116632"/>
            <a:ext cx="4357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851920" y="4149080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0" name="Полилиния 19"/>
          <p:cNvSpPr/>
          <p:nvPr/>
        </p:nvSpPr>
        <p:spPr>
          <a:xfrm rot="10800000">
            <a:off x="4714875" y="2786063"/>
            <a:ext cx="2328863" cy="2571750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57750" y="4071938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071938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0,9</a:t>
            </a: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107504" y="6093296"/>
            <a:ext cx="4473575" cy="635000"/>
            <a:chOff x="2066" y="3836"/>
            <a:chExt cx="2818" cy="400"/>
          </a:xfrm>
        </p:grpSpPr>
        <p:pic>
          <p:nvPicPr>
            <p:cNvPr id="41034" name="Прямоугольник 3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66" y="3836"/>
              <a:ext cx="2818" cy="400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1035" name="Text Box 14"/>
            <p:cNvSpPr txBox="1">
              <a:spLocks noChangeArrowheads="1"/>
            </p:cNvSpPr>
            <p:nvPr/>
          </p:nvSpPr>
          <p:spPr bwMode="auto">
            <a:xfrm>
              <a:off x="2103" y="3861"/>
              <a:ext cx="2745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3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4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86" name="Rectangle 18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8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4978400" y="3794125"/>
            <a:ext cx="19510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\\\\\\\\\\\\\\\\\\\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5000625" y="4143375"/>
            <a:ext cx="1785938" cy="46038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9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0998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9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02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0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15888"/>
            <a:ext cx="39147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692150"/>
            <a:ext cx="31718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1700213"/>
            <a:ext cx="31908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101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2924175"/>
            <a:ext cx="47053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349500"/>
            <a:ext cx="3276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3429000"/>
            <a:ext cx="30575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Полилиния 83"/>
          <p:cNvSpPr/>
          <p:nvPr/>
        </p:nvSpPr>
        <p:spPr>
          <a:xfrm>
            <a:off x="4953000" y="2778125"/>
            <a:ext cx="1866900" cy="1365250"/>
          </a:xfrm>
          <a:custGeom>
            <a:avLst/>
            <a:gdLst>
              <a:gd name="connsiteX0" fmla="*/ 0 w 1866900"/>
              <a:gd name="connsiteY0" fmla="*/ 1365250 h 1365250"/>
              <a:gd name="connsiteX1" fmla="*/ 304800 w 1866900"/>
              <a:gd name="connsiteY1" fmla="*/ 650875 h 1365250"/>
              <a:gd name="connsiteX2" fmla="*/ 657225 w 1866900"/>
              <a:gd name="connsiteY2" fmla="*/ 146050 h 1365250"/>
              <a:gd name="connsiteX3" fmla="*/ 923925 w 1866900"/>
              <a:gd name="connsiteY3" fmla="*/ 3175 h 1365250"/>
              <a:gd name="connsiteX4" fmla="*/ 1209675 w 1866900"/>
              <a:gd name="connsiteY4" fmla="*/ 165100 h 1365250"/>
              <a:gd name="connsiteX5" fmla="*/ 1552575 w 1866900"/>
              <a:gd name="connsiteY5" fmla="*/ 612775 h 1365250"/>
              <a:gd name="connsiteX6" fmla="*/ 1771650 w 1866900"/>
              <a:gd name="connsiteY6" fmla="*/ 1041400 h 1365250"/>
              <a:gd name="connsiteX7" fmla="*/ 1866900 w 1866900"/>
              <a:gd name="connsiteY7" fmla="*/ 1355725 h 1365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66900" h="1365250">
                <a:moveTo>
                  <a:pt x="0" y="1365250"/>
                </a:moveTo>
                <a:cubicBezTo>
                  <a:pt x="97631" y="1109662"/>
                  <a:pt x="195263" y="854075"/>
                  <a:pt x="304800" y="650875"/>
                </a:cubicBezTo>
                <a:cubicBezTo>
                  <a:pt x="414338" y="447675"/>
                  <a:pt x="554038" y="254000"/>
                  <a:pt x="657225" y="146050"/>
                </a:cubicBezTo>
                <a:cubicBezTo>
                  <a:pt x="760412" y="38100"/>
                  <a:pt x="831850" y="0"/>
                  <a:pt x="923925" y="3175"/>
                </a:cubicBezTo>
                <a:cubicBezTo>
                  <a:pt x="1016000" y="6350"/>
                  <a:pt x="1104900" y="63500"/>
                  <a:pt x="1209675" y="165100"/>
                </a:cubicBezTo>
                <a:cubicBezTo>
                  <a:pt x="1314450" y="266700"/>
                  <a:pt x="1458913" y="466725"/>
                  <a:pt x="1552575" y="612775"/>
                </a:cubicBezTo>
                <a:cubicBezTo>
                  <a:pt x="1646237" y="758825"/>
                  <a:pt x="1719262" y="917575"/>
                  <a:pt x="1771650" y="1041400"/>
                </a:cubicBezTo>
                <a:cubicBezTo>
                  <a:pt x="1824038" y="1165225"/>
                  <a:pt x="1845469" y="1260475"/>
                  <a:pt x="1866900" y="135572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35763" y="4071938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6093296"/>
            <a:ext cx="30194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25" name="Text Box 81"/>
          <p:cNvSpPr txBox="1">
            <a:spLocks noChangeArrowheads="1"/>
          </p:cNvSpPr>
          <p:nvPr/>
        </p:nvSpPr>
        <p:spPr bwMode="auto">
          <a:xfrm>
            <a:off x="179512" y="1196752"/>
            <a:ext cx="8064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График – парабола,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</a:rPr>
              <a:t>ветви – </a:t>
            </a:r>
            <a:r>
              <a:rPr lang="ru-RU" sz="2800" dirty="0" smtClean="0">
                <a:latin typeface="Times New Roman" pitchFamily="18" charset="0"/>
              </a:rPr>
              <a:t>вниз.</a:t>
            </a:r>
            <a:endParaRPr lang="ru-RU" sz="2800" dirty="0">
              <a:latin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31826" name="Text Box 82"/>
          <p:cNvSpPr txBox="1">
            <a:spLocks noChangeArrowheads="1"/>
          </p:cNvSpPr>
          <p:nvPr/>
        </p:nvSpPr>
        <p:spPr bwMode="auto">
          <a:xfrm>
            <a:off x="5651500" y="3213100"/>
            <a:ext cx="428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ourier New" pitchFamily="49" charset="0"/>
              </a:rPr>
              <a:t>+</a:t>
            </a:r>
            <a:endParaRPr lang="ru-RU" sz="3200" b="1">
              <a:latin typeface="Courier New" pitchFamily="49" charset="0"/>
            </a:endParaRPr>
          </a:p>
        </p:txBody>
      </p:sp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251520" y="4653136"/>
            <a:ext cx="375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 dirty="0">
                <a:latin typeface="Times New Roman" pitchFamily="18" charset="0"/>
              </a:rPr>
              <a:t>у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0 </a:t>
            </a:r>
            <a:r>
              <a:rPr lang="ru-RU" sz="3200" dirty="0">
                <a:latin typeface="Times New Roman" pitchFamily="18" charset="0"/>
              </a:rPr>
              <a:t> при </a:t>
            </a:r>
            <a:r>
              <a:rPr lang="en-US" sz="3200" dirty="0">
                <a:latin typeface="Times New Roman" pitchFamily="18" charset="0"/>
              </a:rPr>
              <a:t>0</a:t>
            </a:r>
            <a:r>
              <a:rPr lang="en-US" sz="3200" b="1" dirty="0">
                <a:latin typeface="Times New Roman" pitchFamily="18" charset="0"/>
              </a:rPr>
              <a:t> &lt;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&lt;</a:t>
            </a:r>
            <a:r>
              <a:rPr lang="en-US" sz="3200" dirty="0">
                <a:latin typeface="Times New Roman" pitchFamily="18" charset="0"/>
              </a:rPr>
              <a:t> 0,9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2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44" grpId="0"/>
      <p:bldP spid="25" grpId="0" animBg="1"/>
      <p:bldP spid="26" grpId="0" animBg="1"/>
      <p:bldP spid="31825" grpId="0"/>
      <p:bldP spid="31826" grpId="0"/>
      <p:bldP spid="3182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0825" y="115888"/>
            <a:ext cx="85010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а)Найдите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при каких значениях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трехчлен:</a:t>
            </a: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1196975"/>
            <a:ext cx="8215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принимает </a:t>
            </a:r>
            <a:r>
              <a:rPr lang="ru-RU" sz="2800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положительные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значения.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276475"/>
            <a:ext cx="3095575" cy="57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55650" y="1700213"/>
            <a:ext cx="23574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Решение: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1" y="2781300"/>
            <a:ext cx="3096146" cy="58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9" y="3644900"/>
            <a:ext cx="3240608" cy="60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4724400"/>
            <a:ext cx="37433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8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4221163"/>
            <a:ext cx="1181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 стрелкой 21"/>
          <p:cNvCxnSpPr/>
          <p:nvPr/>
        </p:nvCxnSpPr>
        <p:spPr>
          <a:xfrm>
            <a:off x="4572000" y="4572000"/>
            <a:ext cx="37147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Полилиния 22"/>
          <p:cNvSpPr/>
          <p:nvPr/>
        </p:nvSpPr>
        <p:spPr>
          <a:xfrm>
            <a:off x="5253038" y="3000375"/>
            <a:ext cx="2043112" cy="3000375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01000" y="4586288"/>
            <a:ext cx="2000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86313" y="4586288"/>
            <a:ext cx="7858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-1,5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923088" y="4586288"/>
            <a:ext cx="649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-1</a:t>
            </a:r>
          </a:p>
        </p:txBody>
      </p:sp>
      <p:sp>
        <p:nvSpPr>
          <p:cNvPr id="31" name="Полилиния 30"/>
          <p:cNvSpPr/>
          <p:nvPr/>
        </p:nvSpPr>
        <p:spPr>
          <a:xfrm>
            <a:off x="5257800" y="3000375"/>
            <a:ext cx="209550" cy="1504950"/>
          </a:xfrm>
          <a:custGeom>
            <a:avLst/>
            <a:gdLst>
              <a:gd name="connsiteX0" fmla="*/ 0 w 209550"/>
              <a:gd name="connsiteY0" fmla="*/ 0 h 1504950"/>
              <a:gd name="connsiteX1" fmla="*/ 57150 w 209550"/>
              <a:gd name="connsiteY1" fmla="*/ 561975 h 1504950"/>
              <a:gd name="connsiteX2" fmla="*/ 209550 w 209550"/>
              <a:gd name="connsiteY2" fmla="*/ 1504950 h 150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04950">
                <a:moveTo>
                  <a:pt x="0" y="0"/>
                </a:moveTo>
                <a:lnTo>
                  <a:pt x="57150" y="561975"/>
                </a:lnTo>
                <a:lnTo>
                  <a:pt x="209550" y="150495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3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033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" name="Полилиния 33"/>
          <p:cNvSpPr/>
          <p:nvPr/>
        </p:nvSpPr>
        <p:spPr>
          <a:xfrm>
            <a:off x="7048500" y="2990850"/>
            <a:ext cx="247650" cy="1571625"/>
          </a:xfrm>
          <a:custGeom>
            <a:avLst/>
            <a:gdLst>
              <a:gd name="connsiteX0" fmla="*/ 0 w 247650"/>
              <a:gd name="connsiteY0" fmla="*/ 1571625 h 1571625"/>
              <a:gd name="connsiteX1" fmla="*/ 85725 w 247650"/>
              <a:gd name="connsiteY1" fmla="*/ 1143000 h 1571625"/>
              <a:gd name="connsiteX2" fmla="*/ 200025 w 247650"/>
              <a:gd name="connsiteY2" fmla="*/ 438150 h 1571625"/>
              <a:gd name="connsiteX3" fmla="*/ 247650 w 247650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650" h="1571625">
                <a:moveTo>
                  <a:pt x="0" y="1571625"/>
                </a:moveTo>
                <a:lnTo>
                  <a:pt x="85725" y="1143000"/>
                </a:lnTo>
                <a:lnTo>
                  <a:pt x="200025" y="438150"/>
                </a:lnTo>
                <a:lnTo>
                  <a:pt x="247650" y="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03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8" name="Прямоугольник 37"/>
          <p:cNvGrpSpPr>
            <a:grpSpLocks/>
          </p:cNvGrpSpPr>
          <p:nvPr/>
        </p:nvGrpSpPr>
        <p:grpSpPr bwMode="auto">
          <a:xfrm>
            <a:off x="182563" y="6162675"/>
            <a:ext cx="7546975" cy="695325"/>
            <a:chOff x="115" y="3882"/>
            <a:chExt cx="4754" cy="438"/>
          </a:xfrm>
        </p:grpSpPr>
        <p:pic>
          <p:nvPicPr>
            <p:cNvPr id="43049" name="Прямоугольник 37"/>
            <p:cNvPicPr>
              <a:picLocks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15" y="3882"/>
              <a:ext cx="4754" cy="438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3050" name="Text Box 29"/>
            <p:cNvSpPr txBox="1">
              <a:spLocks noChangeArrowheads="1"/>
            </p:cNvSpPr>
            <p:nvPr/>
          </p:nvSpPr>
          <p:spPr bwMode="auto">
            <a:xfrm>
              <a:off x="153" y="3905"/>
              <a:ext cx="4680" cy="36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3037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4505325" y="4572000"/>
            <a:ext cx="942975" cy="0"/>
          </a:xfrm>
          <a:custGeom>
            <a:avLst/>
            <a:gdLst>
              <a:gd name="connsiteX0" fmla="*/ 942975 w 942975"/>
              <a:gd name="connsiteY0" fmla="*/ 0 h 0"/>
              <a:gd name="connsiteX1" fmla="*/ 0 w 94297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42975">
                <a:moveTo>
                  <a:pt x="942975" y="0"/>
                </a:moveTo>
                <a:lnTo>
                  <a:pt x="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058025" y="4562475"/>
            <a:ext cx="1190625" cy="9525"/>
          </a:xfrm>
          <a:custGeom>
            <a:avLst/>
            <a:gdLst>
              <a:gd name="connsiteX0" fmla="*/ 0 w 1190625"/>
              <a:gd name="connsiteY0" fmla="*/ 9525 h 9525"/>
              <a:gd name="connsiteX1" fmla="*/ 1190625 w 1190625"/>
              <a:gd name="connsiteY1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0625" h="9525">
                <a:moveTo>
                  <a:pt x="0" y="9525"/>
                </a:moveTo>
                <a:lnTo>
                  <a:pt x="1190625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139952" y="4221088"/>
            <a:ext cx="15716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\\\\\\\\\\\\\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>
            <a:spLocks noChangeArrowheads="1"/>
          </p:cNvSpPr>
          <p:nvPr/>
        </p:nvSpPr>
        <p:spPr bwMode="auto">
          <a:xfrm>
            <a:off x="7020272" y="4221088"/>
            <a:ext cx="13938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/////////////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"/>
          <p:cNvSpPr>
            <a:spLocks noChangeArrowheads="1"/>
          </p:cNvSpPr>
          <p:nvPr/>
        </p:nvSpPr>
        <p:spPr bwMode="auto">
          <a:xfrm>
            <a:off x="5386388" y="4479925"/>
            <a:ext cx="107950" cy="1698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Oval 2"/>
          <p:cNvSpPr>
            <a:spLocks noChangeArrowheads="1"/>
          </p:cNvSpPr>
          <p:nvPr/>
        </p:nvSpPr>
        <p:spPr bwMode="auto">
          <a:xfrm>
            <a:off x="6989763" y="4479925"/>
            <a:ext cx="106362" cy="1698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6238875"/>
            <a:ext cx="6248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40" name="Text Box 48"/>
          <p:cNvSpPr txBox="1">
            <a:spLocks noChangeArrowheads="1"/>
          </p:cNvSpPr>
          <p:nvPr/>
        </p:nvSpPr>
        <p:spPr bwMode="auto">
          <a:xfrm>
            <a:off x="0" y="3212976"/>
            <a:ext cx="538205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График – парабола, ветви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вверх.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4695825" y="3716338"/>
            <a:ext cx="399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Courier New" pitchFamily="49" charset="0"/>
              </a:rPr>
              <a:t>+</a:t>
            </a: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7451725" y="3716338"/>
            <a:ext cx="399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Courier New" pitchFamily="49" charset="0"/>
              </a:rPr>
              <a:t>+</a:t>
            </a:r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323850" y="5322888"/>
            <a:ext cx="4545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y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0 </a:t>
            </a:r>
            <a:r>
              <a:rPr lang="ru-RU" sz="3200" dirty="0">
                <a:latin typeface="Times New Roman" pitchFamily="18" charset="0"/>
              </a:rPr>
              <a:t>при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&lt;</a:t>
            </a:r>
            <a:r>
              <a:rPr lang="en-US" sz="3200" dirty="0">
                <a:latin typeface="Times New Roman" pitchFamily="18" charset="0"/>
              </a:rPr>
              <a:t> -1,5 </a:t>
            </a:r>
            <a:r>
              <a:rPr lang="ru-RU" sz="3200" dirty="0">
                <a:latin typeface="Times New Roman" pitchFamily="18" charset="0"/>
              </a:rPr>
              <a:t>и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-1</a:t>
            </a:r>
            <a:endParaRPr lang="ru-RU" sz="3200" dirty="0">
              <a:latin typeface="Times New Roman" pitchFamily="18" charset="0"/>
            </a:endParaRPr>
          </a:p>
        </p:txBody>
      </p:sp>
      <p:graphicFrame>
        <p:nvGraphicFramePr>
          <p:cNvPr id="45" name="Объект 44"/>
          <p:cNvGraphicFramePr>
            <a:graphicFrameLocks noChangeAspect="1"/>
          </p:cNvGraphicFramePr>
          <p:nvPr/>
        </p:nvGraphicFramePr>
        <p:xfrm>
          <a:off x="2051720" y="620688"/>
          <a:ext cx="2952328" cy="668784"/>
        </p:xfrm>
        <a:graphic>
          <a:graphicData uri="http://schemas.openxmlformats.org/presentationml/2006/ole">
            <p:oleObj spid="_x0000_s4097" name="Формула" r:id="rId10" imgW="774360" imgH="2030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2" grpId="0"/>
      <p:bldP spid="24" grpId="0"/>
      <p:bldP spid="26" grpId="0"/>
      <p:bldP spid="27" grpId="0"/>
      <p:bldP spid="7178" grpId="0"/>
      <p:bldP spid="46" grpId="0"/>
      <p:bldP spid="28" grpId="0" animBg="1"/>
      <p:bldP spid="29" grpId="0" animBg="1"/>
      <p:bldP spid="33840" grpId="0"/>
      <p:bldP spid="33841" grpId="0"/>
      <p:bldP spid="33842" grpId="0"/>
      <p:bldP spid="338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0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№3.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58888" y="549275"/>
            <a:ext cx="2555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16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3068960"/>
            <a:ext cx="2381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3717032"/>
            <a:ext cx="3086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4748213" y="2786063"/>
            <a:ext cx="2328862" cy="2571750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5000625" y="4143375"/>
            <a:ext cx="1785938" cy="1209675"/>
          </a:xfrm>
          <a:custGeom>
            <a:avLst/>
            <a:gdLst>
              <a:gd name="connsiteX0" fmla="*/ 0 w 1719072"/>
              <a:gd name="connsiteY0" fmla="*/ 9144 h 970788"/>
              <a:gd name="connsiteX1" fmla="*/ 100584 w 1719072"/>
              <a:gd name="connsiteY1" fmla="*/ 237744 h 970788"/>
              <a:gd name="connsiteX2" fmla="*/ 384048 w 1719072"/>
              <a:gd name="connsiteY2" fmla="*/ 658368 h 970788"/>
              <a:gd name="connsiteX3" fmla="*/ 676656 w 1719072"/>
              <a:gd name="connsiteY3" fmla="*/ 914400 h 970788"/>
              <a:gd name="connsiteX4" fmla="*/ 868680 w 1719072"/>
              <a:gd name="connsiteY4" fmla="*/ 969264 h 970788"/>
              <a:gd name="connsiteX5" fmla="*/ 1014984 w 1719072"/>
              <a:gd name="connsiteY5" fmla="*/ 923544 h 970788"/>
              <a:gd name="connsiteX6" fmla="*/ 1216152 w 1719072"/>
              <a:gd name="connsiteY6" fmla="*/ 777240 h 970788"/>
              <a:gd name="connsiteX7" fmla="*/ 1426464 w 1719072"/>
              <a:gd name="connsiteY7" fmla="*/ 512064 h 970788"/>
              <a:gd name="connsiteX8" fmla="*/ 1719072 w 1719072"/>
              <a:gd name="connsiteY8" fmla="*/ 0 h 970788"/>
              <a:gd name="connsiteX9" fmla="*/ 1719072 w 1719072"/>
              <a:gd name="connsiteY9" fmla="*/ 0 h 970788"/>
              <a:gd name="connsiteX10" fmla="*/ 1719072 w 1719072"/>
              <a:gd name="connsiteY10" fmla="*/ 9144 h 970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19072" h="970788">
                <a:moveTo>
                  <a:pt x="0" y="9144"/>
                </a:moveTo>
                <a:cubicBezTo>
                  <a:pt x="18288" y="69342"/>
                  <a:pt x="36576" y="129540"/>
                  <a:pt x="100584" y="237744"/>
                </a:cubicBezTo>
                <a:cubicBezTo>
                  <a:pt x="164592" y="345948"/>
                  <a:pt x="288036" y="545592"/>
                  <a:pt x="384048" y="658368"/>
                </a:cubicBezTo>
                <a:cubicBezTo>
                  <a:pt x="480060" y="771144"/>
                  <a:pt x="595884" y="862584"/>
                  <a:pt x="676656" y="914400"/>
                </a:cubicBezTo>
                <a:cubicBezTo>
                  <a:pt x="757428" y="966216"/>
                  <a:pt x="812292" y="967740"/>
                  <a:pt x="868680" y="969264"/>
                </a:cubicBezTo>
                <a:cubicBezTo>
                  <a:pt x="925068" y="970788"/>
                  <a:pt x="957072" y="955548"/>
                  <a:pt x="1014984" y="923544"/>
                </a:cubicBezTo>
                <a:cubicBezTo>
                  <a:pt x="1072896" y="891540"/>
                  <a:pt x="1147572" y="845820"/>
                  <a:pt x="1216152" y="777240"/>
                </a:cubicBezTo>
                <a:cubicBezTo>
                  <a:pt x="1284732" y="708660"/>
                  <a:pt x="1342644" y="641604"/>
                  <a:pt x="1426464" y="512064"/>
                </a:cubicBezTo>
                <a:cubicBezTo>
                  <a:pt x="1510284" y="382524"/>
                  <a:pt x="1719072" y="0"/>
                  <a:pt x="1719072" y="0"/>
                </a:cubicBezTo>
                <a:lnTo>
                  <a:pt x="1719072" y="0"/>
                </a:lnTo>
                <a:lnTo>
                  <a:pt x="1719072" y="9144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95813" y="4144963"/>
            <a:ext cx="684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-4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15125" y="41433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4</a:t>
            </a:r>
          </a:p>
        </p:txBody>
      </p:sp>
      <p:sp>
        <p:nvSpPr>
          <p:cNvPr id="24" name="Полилиния 23"/>
          <p:cNvSpPr/>
          <p:nvPr/>
        </p:nvSpPr>
        <p:spPr>
          <a:xfrm>
            <a:off x="4989513" y="4144963"/>
            <a:ext cx="1803400" cy="11112"/>
          </a:xfrm>
          <a:custGeom>
            <a:avLst/>
            <a:gdLst>
              <a:gd name="connsiteX0" fmla="*/ 0 w 1691640"/>
              <a:gd name="connsiteY0" fmla="*/ 9144 h 9144"/>
              <a:gd name="connsiteX1" fmla="*/ 1691640 w 1691640"/>
              <a:gd name="connsiteY1" fmla="*/ 0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1640" h="9144">
                <a:moveTo>
                  <a:pt x="0" y="9144"/>
                </a:moveTo>
                <a:lnTo>
                  <a:pt x="169164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15125" y="4071938"/>
            <a:ext cx="122238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860032" y="3717032"/>
            <a:ext cx="26431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 dirty="0" smtClean="0">
                <a:latin typeface="Calibri" pitchFamily="34" charset="0"/>
                <a:cs typeface="Times New Roman" pitchFamily="18" charset="0"/>
              </a:rPr>
              <a:t>/////////////</a:t>
            </a:r>
            <a:endParaRPr lang="ru-RU" dirty="0"/>
          </a:p>
        </p:txBody>
      </p:sp>
      <p:sp>
        <p:nvSpPr>
          <p:cNvPr id="4405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251520" y="5949280"/>
            <a:ext cx="4333875" cy="633412"/>
            <a:chOff x="1974" y="3921"/>
            <a:chExt cx="2730" cy="399"/>
          </a:xfrm>
        </p:grpSpPr>
        <p:pic>
          <p:nvPicPr>
            <p:cNvPr id="44065" name="Прямоугольник 32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974" y="3921"/>
              <a:ext cx="2730" cy="399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4066" name="Text Box 20"/>
            <p:cNvSpPr txBox="1">
              <a:spLocks noChangeArrowheads="1"/>
            </p:cNvSpPr>
            <p:nvPr/>
          </p:nvSpPr>
          <p:spPr bwMode="auto">
            <a:xfrm>
              <a:off x="2013" y="3945"/>
              <a:ext cx="2655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405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05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50" y="1700213"/>
            <a:ext cx="23241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5949280"/>
            <a:ext cx="3009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60" name="Text Box 36"/>
          <p:cNvSpPr txBox="1">
            <a:spLocks noChangeArrowheads="1"/>
          </p:cNvSpPr>
          <p:nvPr/>
        </p:nvSpPr>
        <p:spPr bwMode="auto">
          <a:xfrm>
            <a:off x="950913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/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179512" y="2348880"/>
            <a:ext cx="7129463" cy="501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График – парабола, ветви – </a:t>
            </a:r>
            <a:r>
              <a:rPr lang="ru-RU" sz="2800" dirty="0" smtClean="0">
                <a:latin typeface="Times New Roman" pitchFamily="18" charset="0"/>
              </a:rPr>
              <a:t>вверх.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5651500" y="4292600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latin typeface="Courier New" pitchFamily="49" charset="0"/>
              </a:rPr>
              <a:t>-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1547813" y="1125538"/>
            <a:ext cx="3024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600" baseline="30000">
                <a:latin typeface="Times New Roman" pitchFamily="18" charset="0"/>
              </a:rPr>
              <a:t>2</a:t>
            </a:r>
            <a:r>
              <a:rPr lang="ru-RU" sz="3600">
                <a:latin typeface="Times New Roman" pitchFamily="18" charset="0"/>
              </a:rPr>
              <a:t> – 16 </a:t>
            </a:r>
            <a:r>
              <a:rPr lang="en-US" sz="3600">
                <a:latin typeface="Times New Roman" pitchFamily="18" charset="0"/>
              </a:rPr>
              <a:t>&lt; 0</a:t>
            </a:r>
            <a:endParaRPr lang="ru-RU" sz="3600">
              <a:latin typeface="Times New Roman" pitchFamily="18" charset="0"/>
            </a:endParaRPr>
          </a:p>
          <a:p>
            <a:endParaRPr lang="ru-RU" sz="3600">
              <a:latin typeface="Times New Roman" pitchFamily="18" charset="0"/>
            </a:endParaRP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395536" y="4509120"/>
            <a:ext cx="382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>
                <a:latin typeface="Times New Roman" pitchFamily="18" charset="0"/>
              </a:rPr>
              <a:t>y</a:t>
            </a:r>
            <a:r>
              <a:rPr lang="en-US" sz="3600" dirty="0">
                <a:latin typeface="Times New Roman" pitchFamily="18" charset="0"/>
              </a:rPr>
              <a:t> &lt; </a:t>
            </a:r>
            <a:r>
              <a:rPr lang="en-US" sz="3200" dirty="0">
                <a:latin typeface="Times New Roman" pitchFamily="18" charset="0"/>
              </a:rPr>
              <a:t>0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при</a:t>
            </a:r>
            <a:r>
              <a:rPr lang="ru-RU" sz="3600" dirty="0">
                <a:latin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</a:rPr>
              <a:t>–</a:t>
            </a:r>
            <a:r>
              <a:rPr lang="en-US" sz="3200" dirty="0">
                <a:latin typeface="Times New Roman" pitchFamily="18" charset="0"/>
              </a:rPr>
              <a:t> 4</a:t>
            </a:r>
            <a:r>
              <a:rPr lang="en-US" sz="3600" dirty="0">
                <a:latin typeface="Times New Roman" pitchFamily="18" charset="0"/>
              </a:rPr>
              <a:t> &lt;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600" dirty="0">
                <a:latin typeface="Times New Roman" pitchFamily="18" charset="0"/>
              </a:rPr>
              <a:t> &lt; </a:t>
            </a:r>
            <a:r>
              <a:rPr lang="en-US" sz="3200" dirty="0">
                <a:latin typeface="Times New Roman" pitchFamily="18" charset="0"/>
              </a:rPr>
              <a:t>4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4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8" grpId="0"/>
      <p:bldP spid="22" grpId="0"/>
      <p:bldP spid="23" grpId="0"/>
      <p:bldP spid="25" grpId="0" animBg="1"/>
      <p:bldP spid="26" grpId="0" animBg="1"/>
      <p:bldP spid="1033" grpId="0"/>
      <p:bldP spid="34853" grpId="0"/>
      <p:bldP spid="34854" grpId="0"/>
      <p:bldP spid="34857" grpId="0"/>
      <p:bldP spid="3485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1520" y="188640"/>
            <a:ext cx="4357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61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0" name="Полилиния 19"/>
          <p:cNvSpPr/>
          <p:nvPr/>
        </p:nvSpPr>
        <p:spPr>
          <a:xfrm>
            <a:off x="4748213" y="2786063"/>
            <a:ext cx="2328862" cy="2571750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595813" y="4144963"/>
            <a:ext cx="6842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-3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715125" y="41433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3</a:t>
            </a:r>
          </a:p>
        </p:txBody>
      </p:sp>
      <p:sp>
        <p:nvSpPr>
          <p:cNvPr id="450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182563" y="5876925"/>
            <a:ext cx="6261100" cy="627063"/>
            <a:chOff x="115" y="3702"/>
            <a:chExt cx="3944" cy="395"/>
          </a:xfrm>
        </p:grpSpPr>
        <p:pic>
          <p:nvPicPr>
            <p:cNvPr id="45104" name="Прямоугольник 3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5" y="3702"/>
              <a:ext cx="3944" cy="395"/>
            </a:xfrm>
            <a:prstGeom prst="rect">
              <a:avLst/>
            </a:prstGeom>
            <a:solidFill>
              <a:srgbClr val="A3CB23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45105" name="Text Box 14"/>
            <p:cNvSpPr txBox="1">
              <a:spLocks noChangeArrowheads="1"/>
            </p:cNvSpPr>
            <p:nvPr/>
          </p:nvSpPr>
          <p:spPr bwMode="auto">
            <a:xfrm>
              <a:off x="153" y="3723"/>
              <a:ext cx="3870" cy="327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507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2" name="Rectangle 3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50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74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60648"/>
            <a:ext cx="2762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6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1268413"/>
            <a:ext cx="30194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78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2781300"/>
            <a:ext cx="21240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3284538"/>
            <a:ext cx="30861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6715125" y="3722688"/>
            <a:ext cx="264318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>
                <a:latin typeface="Calibri" pitchFamily="34" charset="0"/>
                <a:cs typeface="Times New Roman" pitchFamily="18" charset="0"/>
              </a:rPr>
              <a:t>//////////////</a:t>
            </a:r>
            <a:endParaRPr lang="ru-RU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2643188" y="3722688"/>
            <a:ext cx="24288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>
                <a:latin typeface="Calibri" pitchFamily="34" charset="0"/>
                <a:cs typeface="Times New Roman" pitchFamily="18" charset="0"/>
              </a:rPr>
              <a:t>\\\\\\\\\\\\\\\</a:t>
            </a:r>
            <a:endParaRPr lang="ru-RU"/>
          </a:p>
        </p:txBody>
      </p:sp>
      <p:sp>
        <p:nvSpPr>
          <p:cNvPr id="450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8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9" name="Полилиния 58"/>
          <p:cNvSpPr/>
          <p:nvPr/>
        </p:nvSpPr>
        <p:spPr>
          <a:xfrm>
            <a:off x="4743450" y="2809875"/>
            <a:ext cx="257175" cy="1371600"/>
          </a:xfrm>
          <a:custGeom>
            <a:avLst/>
            <a:gdLst>
              <a:gd name="connsiteX0" fmla="*/ 0 w 257175"/>
              <a:gd name="connsiteY0" fmla="*/ 0 h 1371600"/>
              <a:gd name="connsiteX1" fmla="*/ 57150 w 257175"/>
              <a:gd name="connsiteY1" fmla="*/ 428625 h 1371600"/>
              <a:gd name="connsiteX2" fmla="*/ 104775 w 257175"/>
              <a:gd name="connsiteY2" fmla="*/ 714375 h 1371600"/>
              <a:gd name="connsiteX3" fmla="*/ 161925 w 257175"/>
              <a:gd name="connsiteY3" fmla="*/ 990600 h 1371600"/>
              <a:gd name="connsiteX4" fmla="*/ 209550 w 257175"/>
              <a:gd name="connsiteY4" fmla="*/ 1171575 h 1371600"/>
              <a:gd name="connsiteX5" fmla="*/ 238125 w 257175"/>
              <a:gd name="connsiteY5" fmla="*/ 1257300 h 1371600"/>
              <a:gd name="connsiteX6" fmla="*/ 257175 w 257175"/>
              <a:gd name="connsiteY6" fmla="*/ 1371600 h 1371600"/>
              <a:gd name="connsiteX7" fmla="*/ 257175 w 257175"/>
              <a:gd name="connsiteY7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175" h="1371600">
                <a:moveTo>
                  <a:pt x="0" y="0"/>
                </a:moveTo>
                <a:cubicBezTo>
                  <a:pt x="19844" y="154781"/>
                  <a:pt x="39688" y="309563"/>
                  <a:pt x="57150" y="428625"/>
                </a:cubicBezTo>
                <a:cubicBezTo>
                  <a:pt x="74613" y="547688"/>
                  <a:pt x="87313" y="620713"/>
                  <a:pt x="104775" y="714375"/>
                </a:cubicBezTo>
                <a:cubicBezTo>
                  <a:pt x="122237" y="808037"/>
                  <a:pt x="144463" y="914400"/>
                  <a:pt x="161925" y="990600"/>
                </a:cubicBezTo>
                <a:cubicBezTo>
                  <a:pt x="179388" y="1066800"/>
                  <a:pt x="196850" y="1127125"/>
                  <a:pt x="209550" y="1171575"/>
                </a:cubicBezTo>
                <a:cubicBezTo>
                  <a:pt x="222250" y="1216025"/>
                  <a:pt x="230188" y="1223963"/>
                  <a:pt x="238125" y="1257300"/>
                </a:cubicBezTo>
                <a:cubicBezTo>
                  <a:pt x="246062" y="1290637"/>
                  <a:pt x="257175" y="1371600"/>
                  <a:pt x="257175" y="1371600"/>
                </a:cubicBezTo>
                <a:lnTo>
                  <a:pt x="257175" y="137160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олилиния 59"/>
          <p:cNvSpPr/>
          <p:nvPr/>
        </p:nvSpPr>
        <p:spPr>
          <a:xfrm>
            <a:off x="6772275" y="2762250"/>
            <a:ext cx="304800" cy="1371600"/>
          </a:xfrm>
          <a:custGeom>
            <a:avLst/>
            <a:gdLst>
              <a:gd name="connsiteX0" fmla="*/ 0 w 304800"/>
              <a:gd name="connsiteY0" fmla="*/ 1371600 h 1371600"/>
              <a:gd name="connsiteX1" fmla="*/ 114300 w 304800"/>
              <a:gd name="connsiteY1" fmla="*/ 1038225 h 1371600"/>
              <a:gd name="connsiteX2" fmla="*/ 200025 w 304800"/>
              <a:gd name="connsiteY2" fmla="*/ 628650 h 1371600"/>
              <a:gd name="connsiteX3" fmla="*/ 257175 w 304800"/>
              <a:gd name="connsiteY3" fmla="*/ 276225 h 1371600"/>
              <a:gd name="connsiteX4" fmla="*/ 304800 w 3048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371600">
                <a:moveTo>
                  <a:pt x="0" y="1371600"/>
                </a:moveTo>
                <a:cubicBezTo>
                  <a:pt x="40481" y="1266825"/>
                  <a:pt x="80963" y="1162050"/>
                  <a:pt x="114300" y="1038225"/>
                </a:cubicBezTo>
                <a:cubicBezTo>
                  <a:pt x="147638" y="914400"/>
                  <a:pt x="176213" y="755650"/>
                  <a:pt x="200025" y="628650"/>
                </a:cubicBezTo>
                <a:cubicBezTo>
                  <a:pt x="223837" y="501650"/>
                  <a:pt x="239713" y="381000"/>
                  <a:pt x="257175" y="276225"/>
                </a:cubicBezTo>
                <a:cubicBezTo>
                  <a:pt x="274637" y="171450"/>
                  <a:pt x="289718" y="85725"/>
                  <a:pt x="304800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90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5091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8" name="Полилиния 67"/>
          <p:cNvSpPr/>
          <p:nvPr/>
        </p:nvSpPr>
        <p:spPr>
          <a:xfrm>
            <a:off x="2689225" y="4144963"/>
            <a:ext cx="2286000" cy="7937"/>
          </a:xfrm>
          <a:custGeom>
            <a:avLst/>
            <a:gdLst>
              <a:gd name="connsiteX0" fmla="*/ 0 w 2286000"/>
              <a:gd name="connsiteY0" fmla="*/ 0 h 7620"/>
              <a:gd name="connsiteX1" fmla="*/ 2286000 w 2286000"/>
              <a:gd name="connsiteY1" fmla="*/ 7620 h 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86000" h="7620">
                <a:moveTo>
                  <a:pt x="0" y="0"/>
                </a:moveTo>
                <a:lnTo>
                  <a:pt x="2286000" y="762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9" name="Полилиния 68"/>
          <p:cNvSpPr/>
          <p:nvPr/>
        </p:nvSpPr>
        <p:spPr>
          <a:xfrm>
            <a:off x="6781800" y="4152900"/>
            <a:ext cx="2049463" cy="7938"/>
          </a:xfrm>
          <a:custGeom>
            <a:avLst/>
            <a:gdLst>
              <a:gd name="connsiteX0" fmla="*/ 0 w 2049780"/>
              <a:gd name="connsiteY0" fmla="*/ 0 h 7620"/>
              <a:gd name="connsiteX1" fmla="*/ 2049780 w 2049780"/>
              <a:gd name="connsiteY1" fmla="*/ 7620 h 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49780" h="7620">
                <a:moveTo>
                  <a:pt x="0" y="0"/>
                </a:moveTo>
                <a:lnTo>
                  <a:pt x="2049780" y="762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15125" y="4071938"/>
            <a:ext cx="122238" cy="1444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5876925"/>
            <a:ext cx="55626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97" name="Text Box 56"/>
          <p:cNvSpPr txBox="1">
            <a:spLocks noChangeArrowheads="1"/>
          </p:cNvSpPr>
          <p:nvPr/>
        </p:nvSpPr>
        <p:spPr bwMode="auto">
          <a:xfrm>
            <a:off x="592138" y="12160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179388" y="1773238"/>
            <a:ext cx="5471819" cy="93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</a:rPr>
              <a:t>График – парабола, ветви – </a:t>
            </a:r>
            <a:r>
              <a:rPr lang="ru-RU" sz="2800" dirty="0" smtClean="0">
                <a:latin typeface="Times New Roman" pitchFamily="18" charset="0"/>
              </a:rPr>
              <a:t>вверх.</a:t>
            </a:r>
            <a:endParaRPr lang="ru-RU" sz="2800" dirty="0">
              <a:latin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35898" name="Text Box 58"/>
          <p:cNvSpPr txBox="1">
            <a:spLocks noChangeArrowheads="1"/>
          </p:cNvSpPr>
          <p:nvPr/>
        </p:nvSpPr>
        <p:spPr bwMode="auto">
          <a:xfrm>
            <a:off x="179388" y="2205038"/>
            <a:ext cx="4392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imes New Roman" pitchFamily="18" charset="0"/>
              </a:rPr>
              <a:t>0,2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600" baseline="30000">
                <a:latin typeface="Times New Roman" pitchFamily="18" charset="0"/>
              </a:rPr>
              <a:t>2</a:t>
            </a:r>
            <a:r>
              <a:rPr lang="en-US" sz="3600">
                <a:latin typeface="Times New Roman" pitchFamily="18" charset="0"/>
              </a:rPr>
              <a:t> – 1,8 = 0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| ·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5899" name="Text Box 59"/>
          <p:cNvSpPr txBox="1">
            <a:spLocks noChangeArrowheads="1"/>
          </p:cNvSpPr>
          <p:nvPr/>
        </p:nvSpPr>
        <p:spPr bwMode="auto">
          <a:xfrm>
            <a:off x="4140200" y="3141663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urier New" pitchFamily="49" charset="0"/>
              </a:rPr>
              <a:t>+</a:t>
            </a:r>
            <a:endParaRPr lang="ru-RU" sz="3600">
              <a:latin typeface="Courier New" pitchFamily="49" charset="0"/>
            </a:endParaRPr>
          </a:p>
        </p:txBody>
      </p: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7235825" y="3101975"/>
            <a:ext cx="45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Courier New" pitchFamily="49" charset="0"/>
              </a:rPr>
              <a:t>+</a:t>
            </a:r>
            <a:endParaRPr lang="ru-RU" sz="3600">
              <a:latin typeface="Courier New" pitchFamily="49" charset="0"/>
            </a:endParaRPr>
          </a:p>
        </p:txBody>
      </p:sp>
      <p:sp>
        <p:nvSpPr>
          <p:cNvPr id="35901" name="Text Box 61"/>
          <p:cNvSpPr txBox="1">
            <a:spLocks noChangeArrowheads="1"/>
          </p:cNvSpPr>
          <p:nvPr/>
        </p:nvSpPr>
        <p:spPr bwMode="auto">
          <a:xfrm>
            <a:off x="107950" y="4652963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latin typeface="Times New Roman" pitchFamily="18" charset="0"/>
              </a:rPr>
              <a:t>y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&gt;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0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ru-RU" sz="3200">
                <a:latin typeface="Times New Roman" pitchFamily="18" charset="0"/>
              </a:rPr>
              <a:t>при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&lt;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-3 </a:t>
            </a:r>
            <a:r>
              <a:rPr lang="ru-RU" sz="3200">
                <a:latin typeface="Times New Roman" pitchFamily="18" charset="0"/>
              </a:rPr>
              <a:t>и</a:t>
            </a:r>
            <a:r>
              <a:rPr lang="ru-RU" sz="3600">
                <a:latin typeface="Times New Roman" pitchFamily="18" charset="0"/>
              </a:rPr>
              <a:t> 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</a:rPr>
              <a:t>&gt;</a:t>
            </a:r>
            <a:r>
              <a:rPr lang="en-US" sz="3600"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3</a:t>
            </a:r>
            <a:r>
              <a:rPr lang="en-US" sz="3600">
                <a:latin typeface="Times New Roman" pitchFamily="18" charset="0"/>
              </a:rPr>
              <a:t> </a:t>
            </a:r>
            <a:endParaRPr lang="ru-RU" sz="3600">
              <a:latin typeface="Times New Roman" pitchFamily="18" charset="0"/>
            </a:endParaRPr>
          </a:p>
        </p:txBody>
      </p:sp>
      <p:sp>
        <p:nvSpPr>
          <p:cNvPr id="35903" name="Text Box 63"/>
          <p:cNvSpPr txBox="1">
            <a:spLocks noChangeArrowheads="1"/>
          </p:cNvSpPr>
          <p:nvPr/>
        </p:nvSpPr>
        <p:spPr bwMode="auto">
          <a:xfrm>
            <a:off x="684213" y="620713"/>
            <a:ext cx="281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latin typeface="Times New Roman" pitchFamily="18" charset="0"/>
              </a:rPr>
              <a:t>0,2</a:t>
            </a:r>
            <a:r>
              <a:rPr lang="en-US" sz="3600" i="1">
                <a:latin typeface="Times New Roman" pitchFamily="18" charset="0"/>
              </a:rPr>
              <a:t>x</a:t>
            </a:r>
            <a:r>
              <a:rPr lang="en-US" sz="3600" baseline="30000">
                <a:latin typeface="Times New Roman" pitchFamily="18" charset="0"/>
              </a:rPr>
              <a:t>2 </a:t>
            </a:r>
            <a:r>
              <a:rPr lang="en-US" sz="3600">
                <a:latin typeface="Times New Roman" pitchFamily="18" charset="0"/>
              </a:rPr>
              <a:t>– 1,8 &gt; 0</a:t>
            </a:r>
            <a:endParaRPr lang="ru-RU" sz="360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47" grpId="0"/>
      <p:bldP spid="10258" grpId="0"/>
      <p:bldP spid="25" grpId="0" animBg="1"/>
      <p:bldP spid="26" grpId="0" animBg="1"/>
      <p:bldP spid="35897" grpId="0"/>
      <p:bldP spid="35898" grpId="0"/>
      <p:bldP spid="35899" grpId="0"/>
      <p:bldP spid="35900" grpId="0"/>
      <p:bldP spid="35901" grpId="0"/>
      <p:bldP spid="3590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олилиния 54"/>
          <p:cNvSpPr/>
          <p:nvPr/>
        </p:nvSpPr>
        <p:spPr>
          <a:xfrm>
            <a:off x="4748213" y="2786063"/>
            <a:ext cx="2328862" cy="2571750"/>
          </a:xfrm>
          <a:custGeom>
            <a:avLst/>
            <a:gdLst>
              <a:gd name="connsiteX0" fmla="*/ 0 w 2185416"/>
              <a:gd name="connsiteY0" fmla="*/ 27432 h 2884932"/>
              <a:gd name="connsiteX1" fmla="*/ 338328 w 2185416"/>
              <a:gd name="connsiteY1" fmla="*/ 1837944 h 2884932"/>
              <a:gd name="connsiteX2" fmla="*/ 1097280 w 2185416"/>
              <a:gd name="connsiteY2" fmla="*/ 2880360 h 2884932"/>
              <a:gd name="connsiteX3" fmla="*/ 1819656 w 2185416"/>
              <a:gd name="connsiteY3" fmla="*/ 1810512 h 2884932"/>
              <a:gd name="connsiteX4" fmla="*/ 2185416 w 2185416"/>
              <a:gd name="connsiteY4" fmla="*/ 0 h 2884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5416" h="2884932">
                <a:moveTo>
                  <a:pt x="0" y="27432"/>
                </a:moveTo>
                <a:cubicBezTo>
                  <a:pt x="77724" y="694944"/>
                  <a:pt x="155448" y="1362456"/>
                  <a:pt x="338328" y="1837944"/>
                </a:cubicBezTo>
                <a:cubicBezTo>
                  <a:pt x="521208" y="2313432"/>
                  <a:pt x="850392" y="2884932"/>
                  <a:pt x="1097280" y="2880360"/>
                </a:cubicBezTo>
                <a:cubicBezTo>
                  <a:pt x="1344168" y="2875788"/>
                  <a:pt x="1638300" y="2290572"/>
                  <a:pt x="1819656" y="1810512"/>
                </a:cubicBezTo>
                <a:cubicBezTo>
                  <a:pt x="2001012" y="1330452"/>
                  <a:pt x="2093214" y="665226"/>
                  <a:pt x="2185416" y="0"/>
                </a:cubicBezTo>
              </a:path>
            </a:pathLst>
          </a:custGeom>
          <a:ln>
            <a:solidFill>
              <a:srgbClr val="FFC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9388" y="0"/>
            <a:ext cx="43576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Решите неравенство:</a:t>
            </a:r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214813" y="4144963"/>
            <a:ext cx="464343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8629650" y="4144963"/>
            <a:ext cx="2286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х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355976" y="4149080"/>
            <a:ext cx="904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smtClean="0">
                <a:latin typeface="Calibri" pitchFamily="34" charset="0"/>
              </a:rPr>
              <a:t>- 0,2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858000" y="407193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0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786563" y="3794125"/>
            <a:ext cx="22145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/////////////////////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9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33" name="Прямоугольник 32"/>
          <p:cNvGrpSpPr>
            <a:grpSpLocks/>
          </p:cNvGrpSpPr>
          <p:nvPr/>
        </p:nvGrpSpPr>
        <p:grpSpPr bwMode="auto">
          <a:xfrm>
            <a:off x="0" y="6021388"/>
            <a:ext cx="6973888" cy="633412"/>
            <a:chOff x="0" y="3794"/>
            <a:chExt cx="4393" cy="399"/>
          </a:xfrm>
        </p:grpSpPr>
        <p:pic>
          <p:nvPicPr>
            <p:cNvPr id="46128" name="Прямоугольник 32"/>
            <p:cNvPicPr>
              <a:picLocks noChangeArrowheads="1"/>
            </p:cNvPicPr>
            <p:nvPr/>
          </p:nvPicPr>
          <p:blipFill>
            <a:blip r:embed="rId3" cstate="print">
              <a:lum bright="70000" contrast="-70000"/>
            </a:blip>
            <a:srcRect/>
            <a:stretch>
              <a:fillRect/>
            </a:stretch>
          </p:blipFill>
          <p:spPr bwMode="auto">
            <a:xfrm>
              <a:off x="0" y="3794"/>
              <a:ext cx="4393" cy="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29" name="Text Box 15"/>
            <p:cNvSpPr txBox="1">
              <a:spLocks noChangeArrowheads="1"/>
            </p:cNvSpPr>
            <p:nvPr/>
          </p:nvSpPr>
          <p:spPr bwMode="auto">
            <a:xfrm>
              <a:off x="39" y="3816"/>
              <a:ext cx="4320" cy="327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ru-RU" sz="2800">
                <a:latin typeface="Calibri" pitchFamily="34" charset="0"/>
              </a:endParaRPr>
            </a:p>
          </p:txBody>
        </p:sp>
      </p:grpSp>
      <p:sp>
        <p:nvSpPr>
          <p:cNvPr id="4609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0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15888"/>
            <a:ext cx="24860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2349500"/>
            <a:ext cx="26860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1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0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2786063" y="3786188"/>
            <a:ext cx="23225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600" b="1">
                <a:latin typeface="Times New Roman" pitchFamily="18" charset="0"/>
                <a:cs typeface="Times New Roman" pitchFamily="18" charset="0"/>
              </a:rPr>
              <a:t>\\\\\\\\\\\\\\\\\\\\\\\</a:t>
            </a:r>
            <a:endParaRPr 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2898775" y="4141788"/>
            <a:ext cx="2066925" cy="0"/>
          </a:xfrm>
          <a:custGeom>
            <a:avLst/>
            <a:gdLst>
              <a:gd name="connsiteX0" fmla="*/ 0 w 2066544"/>
              <a:gd name="connsiteY0" fmla="*/ 0 h 0"/>
              <a:gd name="connsiteX1" fmla="*/ 2066544 w 2066544"/>
              <a:gd name="connsiteY1" fmla="*/ 0 h 0"/>
              <a:gd name="connsiteX2" fmla="*/ 2066544 w 2066544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6544">
                <a:moveTo>
                  <a:pt x="0" y="0"/>
                </a:moveTo>
                <a:lnTo>
                  <a:pt x="2066544" y="0"/>
                </a:lnTo>
                <a:lnTo>
                  <a:pt x="206654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>
            <a:off x="6821488" y="4141788"/>
            <a:ext cx="1993900" cy="0"/>
          </a:xfrm>
          <a:custGeom>
            <a:avLst/>
            <a:gdLst>
              <a:gd name="connsiteX0" fmla="*/ 0 w 1993392"/>
              <a:gd name="connsiteY0" fmla="*/ 0 h 0"/>
              <a:gd name="connsiteX1" fmla="*/ 1993392 w 1993392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93392">
                <a:moveTo>
                  <a:pt x="0" y="0"/>
                </a:moveTo>
                <a:lnTo>
                  <a:pt x="1993392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Oval 2"/>
          <p:cNvSpPr>
            <a:spLocks noChangeArrowheads="1"/>
          </p:cNvSpPr>
          <p:nvPr/>
        </p:nvSpPr>
        <p:spPr bwMode="auto">
          <a:xfrm>
            <a:off x="4900613" y="4054475"/>
            <a:ext cx="120650" cy="1444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Oval 2"/>
          <p:cNvSpPr>
            <a:spLocks noChangeArrowheads="1"/>
          </p:cNvSpPr>
          <p:nvPr/>
        </p:nvSpPr>
        <p:spPr bwMode="auto">
          <a:xfrm>
            <a:off x="6735763" y="4071938"/>
            <a:ext cx="122237" cy="1444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1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612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900113" y="620713"/>
            <a:ext cx="26693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</a:rPr>
              <a:t>- 5x</a:t>
            </a:r>
            <a:r>
              <a:rPr lang="en-US" sz="3600" baseline="30000" dirty="0">
                <a:latin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</a:rPr>
              <a:t> – x </a:t>
            </a:r>
            <a:r>
              <a:rPr lang="ru-RU" sz="3600" dirty="0">
                <a:latin typeface="Times New Roman" pitchFamily="18" charset="0"/>
              </a:rPr>
              <a:t>≤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0</a:t>
            </a:r>
            <a:r>
              <a:rPr lang="ru-RU" sz="3600" dirty="0" smtClean="0">
                <a:latin typeface="Times New Roman" pitchFamily="18" charset="0"/>
              </a:rPr>
              <a:t>;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395288" y="1773238"/>
            <a:ext cx="5292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</a:rPr>
              <a:t>График – парабола, ветви – </a:t>
            </a:r>
            <a:r>
              <a:rPr lang="ru-RU" sz="2800" dirty="0" smtClean="0">
                <a:latin typeface="Times New Roman" pitchFamily="18" charset="0"/>
              </a:rPr>
              <a:t>вверх</a:t>
            </a:r>
            <a:endParaRPr lang="ru-RU" sz="2800" dirty="0">
              <a:latin typeface="Times New Roman" pitchFamily="18" charset="0"/>
            </a:endParaRPr>
          </a:p>
        </p:txBody>
      </p:sp>
      <p:sp>
        <p:nvSpPr>
          <p:cNvPr id="36925" name="Text Box 61"/>
          <p:cNvSpPr txBox="1">
            <a:spLocks noChangeArrowheads="1"/>
          </p:cNvSpPr>
          <p:nvPr/>
        </p:nvSpPr>
        <p:spPr bwMode="auto">
          <a:xfrm>
            <a:off x="4139952" y="3140968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+</a:t>
            </a:r>
          </a:p>
        </p:txBody>
      </p:sp>
      <p:sp>
        <p:nvSpPr>
          <p:cNvPr id="36926" name="Rectangle 62"/>
          <p:cNvSpPr>
            <a:spLocks noChangeArrowheads="1"/>
          </p:cNvSpPr>
          <p:nvPr/>
        </p:nvSpPr>
        <p:spPr bwMode="auto">
          <a:xfrm>
            <a:off x="7308304" y="3068960"/>
            <a:ext cx="4619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latin typeface="Courier New" pitchFamily="49" charset="0"/>
              </a:rPr>
              <a:t>+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179388" y="4746625"/>
            <a:ext cx="45095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 dirty="0">
                <a:latin typeface="Times New Roman" pitchFamily="18" charset="0"/>
              </a:rPr>
              <a:t>y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</a:rPr>
              <a:t>  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0 </a:t>
            </a:r>
            <a:r>
              <a:rPr lang="ru-RU" sz="3200" dirty="0">
                <a:latin typeface="Times New Roman" pitchFamily="18" charset="0"/>
              </a:rPr>
              <a:t>при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≤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</a:rPr>
              <a:t>0,2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и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en-US" sz="3600" i="1" dirty="0">
                <a:latin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≥</a:t>
            </a:r>
            <a:r>
              <a:rPr lang="en-US" sz="3200" dirty="0">
                <a:latin typeface="Times New Roman" pitchFamily="18" charset="0"/>
              </a:rPr>
              <a:t> 0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51" name="Text Box 59"/>
          <p:cNvSpPr txBox="1">
            <a:spLocks noChangeArrowheads="1"/>
          </p:cNvSpPr>
          <p:nvPr/>
        </p:nvSpPr>
        <p:spPr bwMode="auto">
          <a:xfrm>
            <a:off x="3851920" y="620688"/>
            <a:ext cx="25074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5x</a:t>
            </a:r>
            <a:r>
              <a:rPr lang="en-US" sz="3600" baseline="30000" dirty="0" smtClean="0">
                <a:latin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</a:rPr>
              <a:t>+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x </a:t>
            </a:r>
            <a:r>
              <a:rPr lang="ru-RU" sz="3600" dirty="0" smtClean="0">
                <a:latin typeface="Times New Roman" pitchFamily="18" charset="0"/>
              </a:rPr>
              <a:t>   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0</a:t>
            </a:r>
            <a:r>
              <a:rPr lang="en-US" dirty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" name="Объект 51"/>
          <p:cNvGraphicFramePr>
            <a:graphicFrameLocks noChangeAspect="1"/>
          </p:cNvGraphicFramePr>
          <p:nvPr/>
        </p:nvGraphicFramePr>
        <p:xfrm>
          <a:off x="5292080" y="764704"/>
          <a:ext cx="567556" cy="436240"/>
        </p:xfrm>
        <a:graphic>
          <a:graphicData uri="http://schemas.openxmlformats.org/presentationml/2006/ole">
            <p:oleObj spid="_x0000_s1026" name="Формула" r:id="rId6" imgW="126720" imgH="152280" progId="Equation.3">
              <p:embed/>
            </p:oleObj>
          </a:graphicData>
        </a:graphic>
      </p:graphicFrame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899592" y="1196752"/>
          <a:ext cx="2088233" cy="648072"/>
        </p:xfrm>
        <a:graphic>
          <a:graphicData uri="http://schemas.openxmlformats.org/presentationml/2006/ole">
            <p:oleObj spid="_x0000_s1027" name="Формула" r:id="rId7" imgW="736560" imgH="228600" progId="Equation.3">
              <p:embed/>
            </p:oleObj>
          </a:graphicData>
        </a:graphic>
      </p:graphicFrame>
      <p:graphicFrame>
        <p:nvGraphicFramePr>
          <p:cNvPr id="54" name="Объект 53"/>
          <p:cNvGraphicFramePr>
            <a:graphicFrameLocks noChangeAspect="1"/>
          </p:cNvGraphicFramePr>
          <p:nvPr/>
        </p:nvGraphicFramePr>
        <p:xfrm>
          <a:off x="395536" y="3068960"/>
          <a:ext cx="3240032" cy="612006"/>
        </p:xfrm>
        <a:graphic>
          <a:graphicData uri="http://schemas.openxmlformats.org/presentationml/2006/ole">
            <p:oleObj spid="_x0000_s1028" name="Формула" r:id="rId8" imgW="1143000" imgH="215640" progId="Equation.3">
              <p:embed/>
            </p:oleObj>
          </a:graphicData>
        </a:graphic>
      </p:graphicFrame>
      <p:sp>
        <p:nvSpPr>
          <p:cNvPr id="56" name="Полилиния 55"/>
          <p:cNvSpPr/>
          <p:nvPr/>
        </p:nvSpPr>
        <p:spPr>
          <a:xfrm>
            <a:off x="6772275" y="2762250"/>
            <a:ext cx="304800" cy="1371600"/>
          </a:xfrm>
          <a:custGeom>
            <a:avLst/>
            <a:gdLst>
              <a:gd name="connsiteX0" fmla="*/ 0 w 304800"/>
              <a:gd name="connsiteY0" fmla="*/ 1371600 h 1371600"/>
              <a:gd name="connsiteX1" fmla="*/ 114300 w 304800"/>
              <a:gd name="connsiteY1" fmla="*/ 1038225 h 1371600"/>
              <a:gd name="connsiteX2" fmla="*/ 200025 w 304800"/>
              <a:gd name="connsiteY2" fmla="*/ 628650 h 1371600"/>
              <a:gd name="connsiteX3" fmla="*/ 257175 w 304800"/>
              <a:gd name="connsiteY3" fmla="*/ 276225 h 1371600"/>
              <a:gd name="connsiteX4" fmla="*/ 304800 w 304800"/>
              <a:gd name="connsiteY4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1371600">
                <a:moveTo>
                  <a:pt x="0" y="1371600"/>
                </a:moveTo>
                <a:cubicBezTo>
                  <a:pt x="40481" y="1266825"/>
                  <a:pt x="80963" y="1162050"/>
                  <a:pt x="114300" y="1038225"/>
                </a:cubicBezTo>
                <a:cubicBezTo>
                  <a:pt x="147638" y="914400"/>
                  <a:pt x="176213" y="755650"/>
                  <a:pt x="200025" y="628650"/>
                </a:cubicBezTo>
                <a:cubicBezTo>
                  <a:pt x="223837" y="501650"/>
                  <a:pt x="239713" y="381000"/>
                  <a:pt x="257175" y="276225"/>
                </a:cubicBezTo>
                <a:cubicBezTo>
                  <a:pt x="274637" y="171450"/>
                  <a:pt x="289718" y="85725"/>
                  <a:pt x="304800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7" name="Полилиния 56"/>
          <p:cNvSpPr/>
          <p:nvPr/>
        </p:nvSpPr>
        <p:spPr>
          <a:xfrm>
            <a:off x="4743450" y="2809875"/>
            <a:ext cx="257175" cy="1371600"/>
          </a:xfrm>
          <a:custGeom>
            <a:avLst/>
            <a:gdLst>
              <a:gd name="connsiteX0" fmla="*/ 0 w 257175"/>
              <a:gd name="connsiteY0" fmla="*/ 0 h 1371600"/>
              <a:gd name="connsiteX1" fmla="*/ 57150 w 257175"/>
              <a:gd name="connsiteY1" fmla="*/ 428625 h 1371600"/>
              <a:gd name="connsiteX2" fmla="*/ 104775 w 257175"/>
              <a:gd name="connsiteY2" fmla="*/ 714375 h 1371600"/>
              <a:gd name="connsiteX3" fmla="*/ 161925 w 257175"/>
              <a:gd name="connsiteY3" fmla="*/ 990600 h 1371600"/>
              <a:gd name="connsiteX4" fmla="*/ 209550 w 257175"/>
              <a:gd name="connsiteY4" fmla="*/ 1171575 h 1371600"/>
              <a:gd name="connsiteX5" fmla="*/ 238125 w 257175"/>
              <a:gd name="connsiteY5" fmla="*/ 1257300 h 1371600"/>
              <a:gd name="connsiteX6" fmla="*/ 257175 w 257175"/>
              <a:gd name="connsiteY6" fmla="*/ 1371600 h 1371600"/>
              <a:gd name="connsiteX7" fmla="*/ 257175 w 257175"/>
              <a:gd name="connsiteY7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7175" h="1371600">
                <a:moveTo>
                  <a:pt x="0" y="0"/>
                </a:moveTo>
                <a:cubicBezTo>
                  <a:pt x="19844" y="154781"/>
                  <a:pt x="39688" y="309563"/>
                  <a:pt x="57150" y="428625"/>
                </a:cubicBezTo>
                <a:cubicBezTo>
                  <a:pt x="74613" y="547688"/>
                  <a:pt x="87313" y="620713"/>
                  <a:pt x="104775" y="714375"/>
                </a:cubicBezTo>
                <a:cubicBezTo>
                  <a:pt x="122237" y="808037"/>
                  <a:pt x="144463" y="914400"/>
                  <a:pt x="161925" y="990600"/>
                </a:cubicBezTo>
                <a:cubicBezTo>
                  <a:pt x="179388" y="1066800"/>
                  <a:pt x="196850" y="1127125"/>
                  <a:pt x="209550" y="1171575"/>
                </a:cubicBezTo>
                <a:cubicBezTo>
                  <a:pt x="222250" y="1216025"/>
                  <a:pt x="230188" y="1223963"/>
                  <a:pt x="238125" y="1257300"/>
                </a:cubicBezTo>
                <a:cubicBezTo>
                  <a:pt x="246062" y="1290637"/>
                  <a:pt x="257175" y="1371600"/>
                  <a:pt x="257175" y="1371600"/>
                </a:cubicBezTo>
                <a:lnTo>
                  <a:pt x="257175" y="1371600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467544" y="4941168"/>
          <a:ext cx="566738" cy="436563"/>
        </p:xfrm>
        <a:graphic>
          <a:graphicData uri="http://schemas.openxmlformats.org/presentationml/2006/ole">
            <p:oleObj spid="_x0000_s1030" name="Формула" r:id="rId9" imgW="126720" imgH="152280" progId="Equation.3">
              <p:embed/>
            </p:oleObj>
          </a:graphicData>
        </a:graphic>
      </p:graphicFrame>
      <p:graphicFrame>
        <p:nvGraphicFramePr>
          <p:cNvPr id="60" name="Объект 59"/>
          <p:cNvGraphicFramePr>
            <a:graphicFrameLocks noChangeAspect="1"/>
          </p:cNvGraphicFramePr>
          <p:nvPr/>
        </p:nvGraphicFramePr>
        <p:xfrm>
          <a:off x="251519" y="5949280"/>
          <a:ext cx="5337063" cy="648072"/>
        </p:xfrm>
        <a:graphic>
          <a:graphicData uri="http://schemas.openxmlformats.org/presentationml/2006/ole">
            <p:oleObj spid="_x0000_s1031" name="Формула" r:id="rId10" imgW="1777680" imgH="215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6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22" grpId="0"/>
      <p:bldP spid="23" grpId="0"/>
      <p:bldP spid="1033" grpId="0"/>
      <p:bldP spid="44" grpId="0"/>
      <p:bldP spid="25" grpId="0" animBg="1"/>
      <p:bldP spid="26" grpId="0" animBg="1"/>
      <p:bldP spid="36923" grpId="0"/>
      <p:bldP spid="36924" grpId="0"/>
      <p:bldP spid="36925" grpId="0"/>
      <p:bldP spid="36926" grpId="0"/>
      <p:bldP spid="36927" grpId="0"/>
      <p:bldP spid="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0"/>
            <a:ext cx="80343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№5. При каких значениях 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уравнение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имеет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два корня?</a:t>
            </a: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76672"/>
            <a:ext cx="3240906" cy="60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1124744"/>
            <a:ext cx="90011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уравнение имеет два различных корня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если</a:t>
            </a:r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988840"/>
            <a:ext cx="1133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2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420888"/>
            <a:ext cx="48672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71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924944"/>
            <a:ext cx="42386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2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62" name="Группа 61"/>
          <p:cNvGrpSpPr>
            <a:grpSpLocks/>
          </p:cNvGrpSpPr>
          <p:nvPr/>
        </p:nvGrpSpPr>
        <p:grpSpPr bwMode="auto">
          <a:xfrm>
            <a:off x="4716463" y="2636838"/>
            <a:ext cx="4219575" cy="3286125"/>
            <a:chOff x="4706433" y="2714620"/>
            <a:chExt cx="4219295" cy="3286148"/>
          </a:xfrm>
        </p:grpSpPr>
        <p:sp>
          <p:nvSpPr>
            <p:cNvPr id="47134" name="Прямоугольник 47"/>
            <p:cNvSpPr>
              <a:spLocks noChangeArrowheads="1"/>
            </p:cNvSpPr>
            <p:nvPr/>
          </p:nvSpPr>
          <p:spPr bwMode="auto">
            <a:xfrm>
              <a:off x="7071651" y="4210055"/>
              <a:ext cx="1749309" cy="488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600" b="1">
                  <a:latin typeface="Times New Roman" pitchFamily="18" charset="0"/>
                  <a:cs typeface="Times New Roman" pitchFamily="18" charset="0"/>
                </a:rPr>
                <a:t>/////////////////</a:t>
              </a:r>
              <a:endParaRPr lang="ru-RU" sz="260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2" name="Прямая со стрелкой 51"/>
            <p:cNvCxnSpPr/>
            <p:nvPr/>
          </p:nvCxnSpPr>
          <p:spPr>
            <a:xfrm>
              <a:off x="4796914" y="4592645"/>
              <a:ext cx="412881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Полилиния 56"/>
            <p:cNvSpPr/>
            <p:nvPr/>
          </p:nvSpPr>
          <p:spPr>
            <a:xfrm>
              <a:off x="7152608" y="4578358"/>
              <a:ext cx="1711211" cy="14287"/>
            </a:xfrm>
            <a:custGeom>
              <a:avLst/>
              <a:gdLst>
                <a:gd name="connsiteX0" fmla="*/ 0 w 1628078"/>
                <a:gd name="connsiteY0" fmla="*/ 0 h 11151"/>
                <a:gd name="connsiteX1" fmla="*/ 1628078 w 1628078"/>
                <a:gd name="connsiteY1" fmla="*/ 11151 h 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28078" h="11151">
                  <a:moveTo>
                    <a:pt x="0" y="0"/>
                  </a:moveTo>
                  <a:lnTo>
                    <a:pt x="1628078" y="11151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137" name="TextBox 41"/>
            <p:cNvSpPr txBox="1">
              <a:spLocks noChangeArrowheads="1"/>
            </p:cNvSpPr>
            <p:nvPr/>
          </p:nvSpPr>
          <p:spPr bwMode="auto">
            <a:xfrm>
              <a:off x="8666163" y="4586915"/>
              <a:ext cx="239697" cy="519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 dirty="0">
                  <a:latin typeface="Calibri" pitchFamily="34" charset="0"/>
                </a:rPr>
                <a:t>b</a:t>
              </a:r>
              <a:endParaRPr lang="ru-RU" sz="2800" dirty="0">
                <a:latin typeface="Calibri" pitchFamily="34" charset="0"/>
              </a:endParaRP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5773162" y="2714620"/>
              <a:ext cx="1650890" cy="3286148"/>
            </a:xfrm>
            <a:custGeom>
              <a:avLst/>
              <a:gdLst>
                <a:gd name="connsiteX0" fmla="*/ 0 w 1427356"/>
                <a:gd name="connsiteY0" fmla="*/ 11152 h 1432931"/>
                <a:gd name="connsiteX1" fmla="*/ 345688 w 1427356"/>
                <a:gd name="connsiteY1" fmla="*/ 1115122 h 1432931"/>
                <a:gd name="connsiteX2" fmla="*/ 713678 w 1427356"/>
                <a:gd name="connsiteY2" fmla="*/ 1427356 h 1432931"/>
                <a:gd name="connsiteX3" fmla="*/ 1070517 w 1427356"/>
                <a:gd name="connsiteY3" fmla="*/ 1081669 h 1432931"/>
                <a:gd name="connsiteX4" fmla="*/ 1427356 w 1427356"/>
                <a:gd name="connsiteY4" fmla="*/ 0 h 143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27356" h="1432931">
                  <a:moveTo>
                    <a:pt x="0" y="11152"/>
                  </a:moveTo>
                  <a:cubicBezTo>
                    <a:pt x="113371" y="445120"/>
                    <a:pt x="226742" y="879088"/>
                    <a:pt x="345688" y="1115122"/>
                  </a:cubicBezTo>
                  <a:cubicBezTo>
                    <a:pt x="464634" y="1351156"/>
                    <a:pt x="592873" y="1432931"/>
                    <a:pt x="713678" y="1427356"/>
                  </a:cubicBezTo>
                  <a:cubicBezTo>
                    <a:pt x="834483" y="1421781"/>
                    <a:pt x="951571" y="1319562"/>
                    <a:pt x="1070517" y="1081669"/>
                  </a:cubicBezTo>
                  <a:cubicBezTo>
                    <a:pt x="1189463" y="843776"/>
                    <a:pt x="1308409" y="421888"/>
                    <a:pt x="1427356" y="0"/>
                  </a:cubicBezTo>
                </a:path>
              </a:pathLst>
            </a:custGeom>
            <a:ln>
              <a:solidFill>
                <a:srgbClr val="FFC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7139" name="TextBox 43"/>
            <p:cNvSpPr txBox="1">
              <a:spLocks noChangeArrowheads="1"/>
            </p:cNvSpPr>
            <p:nvPr/>
          </p:nvSpPr>
          <p:spPr bwMode="auto">
            <a:xfrm>
              <a:off x="5396950" y="4492632"/>
              <a:ext cx="501616" cy="519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-6</a:t>
              </a:r>
            </a:p>
          </p:txBody>
        </p:sp>
        <p:sp>
          <p:nvSpPr>
            <p:cNvPr id="47140" name="TextBox 44"/>
            <p:cNvSpPr txBox="1">
              <a:spLocks noChangeArrowheads="1"/>
            </p:cNvSpPr>
            <p:nvPr/>
          </p:nvSpPr>
          <p:spPr bwMode="auto">
            <a:xfrm>
              <a:off x="7249439" y="4468820"/>
              <a:ext cx="525428" cy="519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>
                  <a:latin typeface="Calibri" pitchFamily="34" charset="0"/>
                </a:rPr>
                <a:t>6</a:t>
              </a:r>
            </a:p>
          </p:txBody>
        </p:sp>
        <p:sp>
          <p:nvSpPr>
            <p:cNvPr id="47141" name="Rectangle 24"/>
            <p:cNvSpPr>
              <a:spLocks noChangeArrowheads="1"/>
            </p:cNvSpPr>
            <p:nvPr/>
          </p:nvSpPr>
          <p:spPr bwMode="auto">
            <a:xfrm>
              <a:off x="4706433" y="4217993"/>
              <a:ext cx="1650890" cy="488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2600" b="1">
                  <a:latin typeface="Times New Roman" pitchFamily="18" charset="0"/>
                  <a:cs typeface="Times New Roman" pitchFamily="18" charset="0"/>
                </a:rPr>
                <a:t>\\\\\\\\\\\\\</a:t>
              </a:r>
              <a:endParaRPr lang="en-US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Полилиния 55"/>
            <p:cNvSpPr/>
            <p:nvPr/>
          </p:nvSpPr>
          <p:spPr>
            <a:xfrm>
              <a:off x="4714369" y="4592645"/>
              <a:ext cx="1312776" cy="14288"/>
            </a:xfrm>
            <a:custGeom>
              <a:avLst/>
              <a:gdLst>
                <a:gd name="connsiteX0" fmla="*/ 0 w 1248937"/>
                <a:gd name="connsiteY0" fmla="*/ 0 h 11151"/>
                <a:gd name="connsiteX1" fmla="*/ 1248937 w 1248937"/>
                <a:gd name="connsiteY1" fmla="*/ 11151 h 1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48937" h="11151">
                  <a:moveTo>
                    <a:pt x="0" y="0"/>
                  </a:moveTo>
                  <a:lnTo>
                    <a:pt x="1248937" y="11151"/>
                  </a:lnTo>
                </a:path>
              </a:pathLst>
            </a:cu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5776337" y="2765420"/>
              <a:ext cx="257158" cy="1817700"/>
            </a:xfrm>
            <a:custGeom>
              <a:avLst/>
              <a:gdLst>
                <a:gd name="connsiteX0" fmla="*/ 0 w 256478"/>
                <a:gd name="connsiteY0" fmla="*/ 0 h 1817649"/>
                <a:gd name="connsiteX1" fmla="*/ 111512 w 256478"/>
                <a:gd name="connsiteY1" fmla="*/ 780586 h 1817649"/>
                <a:gd name="connsiteX2" fmla="*/ 256478 w 256478"/>
                <a:gd name="connsiteY2" fmla="*/ 1817649 h 1817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6478" h="1817649">
                  <a:moveTo>
                    <a:pt x="0" y="0"/>
                  </a:moveTo>
                  <a:lnTo>
                    <a:pt x="111512" y="780586"/>
                  </a:lnTo>
                  <a:lnTo>
                    <a:pt x="256478" y="1817649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Полилиния 59"/>
            <p:cNvSpPr/>
            <p:nvPr/>
          </p:nvSpPr>
          <p:spPr>
            <a:xfrm>
              <a:off x="7147846" y="2720970"/>
              <a:ext cx="279381" cy="1828813"/>
            </a:xfrm>
            <a:custGeom>
              <a:avLst/>
              <a:gdLst>
                <a:gd name="connsiteX0" fmla="*/ 0 w 278780"/>
                <a:gd name="connsiteY0" fmla="*/ 1828800 h 1828800"/>
                <a:gd name="connsiteX1" fmla="*/ 278780 w 278780"/>
                <a:gd name="connsiteY1" fmla="*/ 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8780" h="1828800">
                  <a:moveTo>
                    <a:pt x="0" y="1828800"/>
                  </a:moveTo>
                  <a:lnTo>
                    <a:pt x="278780" y="0"/>
                  </a:ln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0" name="Oval 2"/>
            <p:cNvSpPr>
              <a:spLocks noChangeArrowheads="1"/>
            </p:cNvSpPr>
            <p:nvPr/>
          </p:nvSpPr>
          <p:spPr bwMode="auto">
            <a:xfrm>
              <a:off x="5943013" y="4500569"/>
              <a:ext cx="128579" cy="14287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1" name="Oval 2"/>
            <p:cNvSpPr>
              <a:spLocks noChangeArrowheads="1"/>
            </p:cNvSpPr>
            <p:nvPr/>
          </p:nvSpPr>
          <p:spPr bwMode="auto">
            <a:xfrm>
              <a:off x="7071651" y="4500569"/>
              <a:ext cx="142866" cy="142876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712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128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5292725" y="3716338"/>
            <a:ext cx="3921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+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51725" y="3736975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+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179512" y="3356992"/>
            <a:ext cx="5635625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y=b</a:t>
            </a:r>
            <a:r>
              <a:rPr lang="en-US" sz="3200" baseline="30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 – 36</a:t>
            </a:r>
            <a:r>
              <a:rPr lang="ru-RU" sz="3200" dirty="0" smtClean="0">
                <a:latin typeface="Times New Roman" pitchFamily="18" charset="0"/>
              </a:rPr>
              <a:t>, </a:t>
            </a:r>
          </a:p>
          <a:p>
            <a:r>
              <a:rPr lang="ru-RU" sz="2800" dirty="0" smtClean="0">
                <a:latin typeface="Times New Roman" pitchFamily="18" charset="0"/>
              </a:rPr>
              <a:t>график – парабола, ветви - вверх</a:t>
            </a:r>
          </a:p>
          <a:p>
            <a:r>
              <a:rPr lang="en-US" sz="3200" dirty="0" smtClean="0">
                <a:latin typeface="Times New Roman" pitchFamily="18" charset="0"/>
              </a:rPr>
              <a:t>b</a:t>
            </a:r>
            <a:r>
              <a:rPr lang="en-US" sz="3200" baseline="30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– 36 = 0</a:t>
            </a:r>
          </a:p>
          <a:p>
            <a:r>
              <a:rPr lang="en-US" sz="3200" dirty="0">
                <a:latin typeface="Times New Roman" pitchFamily="18" charset="0"/>
              </a:rPr>
              <a:t>b = </a:t>
            </a:r>
            <a:r>
              <a:rPr lang="en-US" sz="3200" dirty="0" smtClean="0">
                <a:latin typeface="Times New Roman" pitchFamily="18" charset="0"/>
              </a:rPr>
              <a:t>6</a:t>
            </a:r>
            <a:r>
              <a:rPr lang="ru-RU" sz="3200" dirty="0" smtClean="0">
                <a:latin typeface="Times New Roman" pitchFamily="18" charset="0"/>
              </a:rPr>
              <a:t>;</a:t>
            </a:r>
            <a:r>
              <a:rPr lang="en-US" sz="3200" dirty="0" smtClean="0">
                <a:latin typeface="Times New Roman" pitchFamily="18" charset="0"/>
              </a:rPr>
              <a:t>  </a:t>
            </a:r>
            <a:r>
              <a:rPr lang="en-US" sz="3200" dirty="0">
                <a:latin typeface="Times New Roman" pitchFamily="18" charset="0"/>
              </a:rPr>
              <a:t>b = - 6</a:t>
            </a:r>
            <a:endParaRPr lang="ru-RU" dirty="0"/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0" y="6165304"/>
            <a:ext cx="8860695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Ответ: уравнение имеет два корня при </a:t>
            </a:r>
            <a:r>
              <a:rPr lang="en-US" sz="2800" b="1" i="1" dirty="0">
                <a:latin typeface="Times New Roman" pitchFamily="18" charset="0"/>
              </a:rPr>
              <a:t>b &lt; -</a:t>
            </a:r>
            <a:r>
              <a:rPr lang="ru-RU" sz="2800" b="1" i="1" dirty="0">
                <a:latin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</a:rPr>
              <a:t>6 </a:t>
            </a:r>
            <a:r>
              <a:rPr lang="ru-RU" sz="2800" b="1" i="1" dirty="0">
                <a:latin typeface="Times New Roman" pitchFamily="18" charset="0"/>
              </a:rPr>
              <a:t>и </a:t>
            </a:r>
            <a:r>
              <a:rPr lang="en-US" sz="2800" b="1" i="1" dirty="0">
                <a:latin typeface="Times New Roman" pitchFamily="18" charset="0"/>
              </a:rPr>
              <a:t>b &gt; 6 </a:t>
            </a:r>
            <a:r>
              <a:rPr lang="ru-RU" sz="2800" b="1" i="1" dirty="0">
                <a:latin typeface="Times New Roman" pitchFamily="18" charset="0"/>
              </a:rPr>
              <a:t>.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179512" y="5373216"/>
            <a:ext cx="52341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</a:rPr>
              <a:t>b</a:t>
            </a:r>
            <a:r>
              <a:rPr lang="en-US" sz="3200" baseline="30000" dirty="0">
                <a:latin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</a:rPr>
              <a:t>– 36 </a:t>
            </a:r>
            <a:r>
              <a:rPr lang="en-US" sz="3200" b="1" dirty="0">
                <a:latin typeface="Times New Roman" pitchFamily="18" charset="0"/>
              </a:rPr>
              <a:t>&gt;</a:t>
            </a:r>
            <a:r>
              <a:rPr lang="en-US" sz="3200" dirty="0">
                <a:latin typeface="Times New Roman" pitchFamily="18" charset="0"/>
              </a:rPr>
              <a:t> 0 </a:t>
            </a:r>
            <a:r>
              <a:rPr lang="ru-RU" sz="3200" dirty="0">
                <a:latin typeface="Times New Roman" pitchFamily="18" charset="0"/>
              </a:rPr>
              <a:t>при </a:t>
            </a:r>
            <a:r>
              <a:rPr lang="en-US" sz="3200" dirty="0">
                <a:latin typeface="Times New Roman" pitchFamily="18" charset="0"/>
              </a:rPr>
              <a:t>b </a:t>
            </a:r>
            <a:r>
              <a:rPr lang="en-US" sz="3200" b="1" dirty="0">
                <a:latin typeface="Times New Roman" pitchFamily="18" charset="0"/>
              </a:rPr>
              <a:t>&lt;</a:t>
            </a:r>
            <a:r>
              <a:rPr lang="en-US" sz="3200" dirty="0">
                <a:latin typeface="Times New Roman" pitchFamily="18" charset="0"/>
              </a:rPr>
              <a:t> -</a:t>
            </a:r>
            <a:r>
              <a:rPr lang="ru-RU" sz="3200" dirty="0"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6 </a:t>
            </a:r>
            <a:r>
              <a:rPr lang="ru-RU" sz="3200" dirty="0">
                <a:latin typeface="Times New Roman" pitchFamily="18" charset="0"/>
              </a:rPr>
              <a:t>и </a:t>
            </a:r>
            <a:r>
              <a:rPr lang="en-US" sz="3200" dirty="0">
                <a:latin typeface="Times New Roman" pitchFamily="18" charset="0"/>
              </a:rPr>
              <a:t>b </a:t>
            </a:r>
            <a:r>
              <a:rPr lang="en-US" sz="3200" b="1" dirty="0">
                <a:latin typeface="Times New Roman" pitchFamily="18" charset="0"/>
              </a:rPr>
              <a:t>&gt; </a:t>
            </a:r>
            <a:r>
              <a:rPr lang="en-US" sz="3200" dirty="0">
                <a:latin typeface="Times New Roman" pitchFamily="18" charset="0"/>
              </a:rPr>
              <a:t>6</a:t>
            </a:r>
            <a:r>
              <a:rPr lang="en-US" dirty="0"/>
              <a:t>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37932" grpId="0"/>
      <p:bldP spid="37933" grpId="0"/>
      <p:bldP spid="37934" grpId="0"/>
      <p:bldP spid="37935" grpId="0" animBg="1"/>
      <p:bldP spid="3793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1628800"/>
            <a:ext cx="3857652" cy="175432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857250" indent="-85725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cs typeface="Times New Roman" pitchFamily="18" charset="0"/>
              </a:rPr>
              <a:t>   Итог урока </a:t>
            </a:r>
          </a:p>
        </p:txBody>
      </p:sp>
      <p:pic>
        <p:nvPicPr>
          <p:cNvPr id="48130" name="Picture 9" descr="C:\Documents and Settings\Admin\Local Settings\Temporary Internet Files\Content.IE5\ALCLKCNP\MCj030125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536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cxnSp>
        <p:nvCxnSpPr>
          <p:cNvPr id="3" name="AutoShape 2"/>
          <p:cNvCxnSpPr>
            <a:cxnSpLocks noChangeShapeType="1"/>
          </p:cNvCxnSpPr>
          <p:nvPr/>
        </p:nvCxnSpPr>
        <p:spPr bwMode="auto">
          <a:xfrm>
            <a:off x="5000625" y="3206750"/>
            <a:ext cx="3857625" cy="793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6851650" y="357188"/>
            <a:ext cx="4111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1026" name="AutoShape 2"/>
          <p:cNvCxnSpPr>
            <a:cxnSpLocks noChangeShapeType="1"/>
          </p:cNvCxnSpPr>
          <p:nvPr/>
        </p:nvCxnSpPr>
        <p:spPr bwMode="auto">
          <a:xfrm rot="5400000" flipH="1" flipV="1">
            <a:off x="4437063" y="3286125"/>
            <a:ext cx="5856288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8358188" y="3143250"/>
            <a:ext cx="41116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19465" name="TextBox 9"/>
          <p:cNvSpPr txBox="1">
            <a:spLocks noChangeArrowheads="1"/>
          </p:cNvSpPr>
          <p:nvPr/>
        </p:nvSpPr>
        <p:spPr bwMode="auto">
          <a:xfrm>
            <a:off x="7429500" y="3238500"/>
            <a:ext cx="357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0" name="Полилиния 39"/>
          <p:cNvSpPr/>
          <p:nvPr/>
        </p:nvSpPr>
        <p:spPr>
          <a:xfrm>
            <a:off x="5411788" y="1624013"/>
            <a:ext cx="2084387" cy="318770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9467" name="TextBox 72"/>
          <p:cNvSpPr txBox="1">
            <a:spLocks noChangeArrowheads="1"/>
          </p:cNvSpPr>
          <p:nvPr/>
        </p:nvSpPr>
        <p:spPr bwMode="auto">
          <a:xfrm>
            <a:off x="5143500" y="3136900"/>
            <a:ext cx="642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-6</a:t>
            </a:r>
          </a:p>
        </p:txBody>
      </p:sp>
      <p:sp>
        <p:nvSpPr>
          <p:cNvPr id="19468" name="TextBox 73"/>
          <p:cNvSpPr txBox="1">
            <a:spLocks noChangeArrowheads="1"/>
          </p:cNvSpPr>
          <p:nvPr/>
        </p:nvSpPr>
        <p:spPr bwMode="auto">
          <a:xfrm>
            <a:off x="6643688" y="3136900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-1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№1.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800" y="1071546"/>
            <a:ext cx="5943604" cy="1754326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  задание:</a:t>
            </a:r>
          </a:p>
        </p:txBody>
      </p:sp>
      <p:pic>
        <p:nvPicPr>
          <p:cNvPr id="49154" name="Picture 8" descr="C:\Documents and Settings\Admin\Local Settings\Temporary Internet Files\Content.IE5\FS5UHFRC\MCj043818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558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2195736" y="3645024"/>
            <a:ext cx="62600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en-US" sz="3600" i="1" dirty="0">
                <a:latin typeface="Times New Roman" pitchFamily="18" charset="0"/>
                <a:cs typeface="Arial" charset="0"/>
              </a:rPr>
              <a:t>§</a:t>
            </a:r>
            <a:r>
              <a:rPr lang="ru-RU" sz="3600" b="1" i="1" dirty="0">
                <a:latin typeface="Calibri" pitchFamily="34" charset="0"/>
                <a:cs typeface="Arial" charset="0"/>
              </a:rPr>
              <a:t>41</a:t>
            </a:r>
            <a:r>
              <a:rPr lang="ru-RU" sz="3600" i="1" dirty="0">
                <a:latin typeface="Times New Roman" pitchFamily="18" charset="0"/>
                <a:cs typeface="Arial" charset="0"/>
              </a:rPr>
              <a:t>, учить </a:t>
            </a:r>
            <a:r>
              <a:rPr lang="ru-RU" sz="3600" i="1" dirty="0" smtClean="0">
                <a:latin typeface="Times New Roman" pitchFamily="18" charset="0"/>
                <a:cs typeface="Arial" charset="0"/>
              </a:rPr>
              <a:t>алгоритм </a:t>
            </a:r>
            <a:r>
              <a:rPr lang="ru-RU" sz="3600" i="1" dirty="0">
                <a:latin typeface="Times New Roman" pitchFamily="18" charset="0"/>
                <a:cs typeface="Arial" charset="0"/>
              </a:rPr>
              <a:t>стр.</a:t>
            </a:r>
            <a:r>
              <a:rPr lang="ru-RU" sz="3600" b="1" i="1" dirty="0">
                <a:latin typeface="Times New Roman" pitchFamily="18" charset="0"/>
                <a:cs typeface="Arial" charset="0"/>
              </a:rPr>
              <a:t>180</a:t>
            </a:r>
            <a:r>
              <a:rPr lang="ru-RU" sz="3600" i="1" dirty="0">
                <a:latin typeface="Times New Roman" pitchFamily="18" charset="0"/>
                <a:cs typeface="Arial" charset="0"/>
              </a:rPr>
              <a:t> </a:t>
            </a:r>
          </a:p>
          <a:p>
            <a:endParaRPr lang="ru-RU" sz="3600" i="1" dirty="0">
              <a:latin typeface="Times New Roman" pitchFamily="18" charset="0"/>
              <a:cs typeface="Arial" charset="0"/>
            </a:endParaRPr>
          </a:p>
          <a:p>
            <a:r>
              <a:rPr lang="ru-RU" sz="3600" i="1" dirty="0">
                <a:latin typeface="Times New Roman" pitchFamily="18" charset="0"/>
                <a:cs typeface="Arial" charset="0"/>
              </a:rPr>
              <a:t>№ </a:t>
            </a:r>
            <a:r>
              <a:rPr lang="ru-RU" sz="3600" b="1" i="1" dirty="0" smtClean="0">
                <a:latin typeface="Times New Roman" pitchFamily="18" charset="0"/>
                <a:cs typeface="Arial" charset="0"/>
              </a:rPr>
              <a:t>668, 669 (чет)</a:t>
            </a:r>
            <a:r>
              <a:rPr lang="ru-RU" sz="3600" i="1" dirty="0" smtClean="0">
                <a:latin typeface="Times New Roman" pitchFamily="18" charset="0"/>
                <a:cs typeface="Arial" charset="0"/>
              </a:rPr>
              <a:t>.</a:t>
            </a:r>
            <a:endParaRPr lang="en-US" sz="3600" i="1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WordArt 2"/>
          <p:cNvSpPr>
            <a:spLocks noChangeArrowheads="1" noChangeShapeType="1" noTextEdit="1"/>
          </p:cNvSpPr>
          <p:nvPr/>
        </p:nvSpPr>
        <p:spPr bwMode="auto">
          <a:xfrm>
            <a:off x="285750" y="214313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Times New Roman"/>
                <a:cs typeface="Times New Roman"/>
              </a:rPr>
              <a:t>Спасибо за внимание.</a:t>
            </a:r>
          </a:p>
        </p:txBody>
      </p:sp>
      <p:sp>
        <p:nvSpPr>
          <p:cNvPr id="50179" name="WordArt 2"/>
          <p:cNvSpPr>
            <a:spLocks noChangeArrowheads="1" noChangeShapeType="1" noTextEdit="1"/>
          </p:cNvSpPr>
          <p:nvPr/>
        </p:nvSpPr>
        <p:spPr bwMode="auto">
          <a:xfrm>
            <a:off x="285750" y="3500438"/>
            <a:ext cx="8572500" cy="2286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B0F0"/>
                  </a:solidFill>
                  <a:round/>
                  <a:headEnd/>
                  <a:tailEnd/>
                </a:ln>
                <a:solidFill>
                  <a:srgbClr val="17375E"/>
                </a:solidFill>
                <a:latin typeface="Times New Roman"/>
                <a:cs typeface="Times New Roman"/>
              </a:rPr>
              <a:t>До новых встреч.</a:t>
            </a:r>
          </a:p>
        </p:txBody>
      </p:sp>
      <p:pic>
        <p:nvPicPr>
          <p:cNvPr id="6" name="Фанфары - Детские задорные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32440" y="6237312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Группа 1"/>
          <p:cNvGrpSpPr>
            <a:grpSpLocks/>
          </p:cNvGrpSpPr>
          <p:nvPr/>
        </p:nvGrpSpPr>
        <p:grpSpPr bwMode="auto">
          <a:xfrm>
            <a:off x="4714875" y="214313"/>
            <a:ext cx="4214813" cy="6500812"/>
            <a:chOff x="4823462" y="0"/>
            <a:chExt cx="3034686" cy="3429794"/>
          </a:xfrm>
        </p:grpSpPr>
        <p:sp>
          <p:nvSpPr>
            <p:cNvPr id="20485" name="TextBox 2"/>
            <p:cNvSpPr txBox="1">
              <a:spLocks noChangeArrowheads="1"/>
            </p:cNvSpPr>
            <p:nvPr/>
          </p:nvSpPr>
          <p:spPr bwMode="auto">
            <a:xfrm>
              <a:off x="5429256" y="0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4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4070978" y="1714897"/>
              <a:ext cx="3429794" cy="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AutoShape 2"/>
            <p:cNvCxnSpPr>
              <a:cxnSpLocks noChangeShapeType="1"/>
            </p:cNvCxnSpPr>
            <p:nvPr/>
          </p:nvCxnSpPr>
          <p:spPr bwMode="auto">
            <a:xfrm flipV="1">
              <a:off x="4823462" y="2430589"/>
              <a:ext cx="3034686" cy="19264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488" name="TextBox 5"/>
            <p:cNvSpPr txBox="1">
              <a:spLocks noChangeArrowheads="1"/>
            </p:cNvSpPr>
            <p:nvPr/>
          </p:nvSpPr>
          <p:spPr bwMode="auto">
            <a:xfrm>
              <a:off x="7572396" y="2428868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0489" name="TextBox 6"/>
            <p:cNvSpPr txBox="1">
              <a:spLocks noChangeArrowheads="1"/>
            </p:cNvSpPr>
            <p:nvPr/>
          </p:nvSpPr>
          <p:spPr bwMode="auto">
            <a:xfrm>
              <a:off x="5500694" y="2357430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5429256" y="571214"/>
              <a:ext cx="1449334" cy="1438922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№2.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3177381" y="3607594"/>
            <a:ext cx="6213475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5888038" y="0"/>
            <a:ext cx="395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5000625" y="3919538"/>
            <a:ext cx="4143375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10" name="TextBox 5"/>
          <p:cNvSpPr txBox="1">
            <a:spLocks noChangeArrowheads="1"/>
          </p:cNvSpPr>
          <p:nvPr/>
        </p:nvSpPr>
        <p:spPr bwMode="auto">
          <a:xfrm>
            <a:off x="8748713" y="3917950"/>
            <a:ext cx="395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1511" name="TextBox 6"/>
          <p:cNvSpPr txBox="1">
            <a:spLocks noChangeArrowheads="1"/>
          </p:cNvSpPr>
          <p:nvPr/>
        </p:nvSpPr>
        <p:spPr bwMode="auto">
          <a:xfrm>
            <a:off x="5789613" y="3917950"/>
            <a:ext cx="395287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5986463" y="812800"/>
            <a:ext cx="2001837" cy="3128963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6786563" y="4000500"/>
            <a:ext cx="714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№3.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2530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1" name="TextBox 2"/>
          <p:cNvSpPr txBox="1">
            <a:spLocks noChangeArrowheads="1"/>
          </p:cNvSpPr>
          <p:nvPr/>
        </p:nvSpPr>
        <p:spPr bwMode="auto">
          <a:xfrm>
            <a:off x="6032500" y="142875"/>
            <a:ext cx="34925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3544094" y="3359944"/>
            <a:ext cx="5851525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AutoShape 2"/>
          <p:cNvCxnSpPr>
            <a:cxnSpLocks noChangeShapeType="1"/>
          </p:cNvCxnSpPr>
          <p:nvPr/>
        </p:nvCxnSpPr>
        <p:spPr bwMode="auto">
          <a:xfrm>
            <a:off x="5000625" y="3643313"/>
            <a:ext cx="4000500" cy="11112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8651875" y="3651250"/>
            <a:ext cx="349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2535" name="TextBox 6"/>
          <p:cNvSpPr txBox="1">
            <a:spLocks noChangeArrowheads="1"/>
          </p:cNvSpPr>
          <p:nvPr/>
        </p:nvSpPr>
        <p:spPr bwMode="auto">
          <a:xfrm>
            <a:off x="6357938" y="3429000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олилиния 7"/>
          <p:cNvSpPr/>
          <p:nvPr/>
        </p:nvSpPr>
        <p:spPr>
          <a:xfrm rot="10800000">
            <a:off x="6032500" y="1604963"/>
            <a:ext cx="1770063" cy="294640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537" name="TextBox 12"/>
          <p:cNvSpPr txBox="1">
            <a:spLocks noChangeArrowheads="1"/>
          </p:cNvSpPr>
          <p:nvPr/>
        </p:nvSpPr>
        <p:spPr bwMode="auto">
          <a:xfrm>
            <a:off x="5643563" y="31369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-2</a:t>
            </a:r>
          </a:p>
        </p:txBody>
      </p:sp>
      <p:sp>
        <p:nvSpPr>
          <p:cNvPr id="22538" name="TextBox 13"/>
          <p:cNvSpPr txBox="1">
            <a:spLocks noChangeArrowheads="1"/>
          </p:cNvSpPr>
          <p:nvPr/>
        </p:nvSpPr>
        <p:spPr bwMode="auto">
          <a:xfrm>
            <a:off x="7715250" y="3000375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№4.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6265863" y="357188"/>
            <a:ext cx="338137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cxnSp>
        <p:nvCxnSpPr>
          <p:cNvPr id="4" name="AutoShape 2"/>
          <p:cNvCxnSpPr>
            <a:cxnSpLocks noChangeShapeType="1"/>
          </p:cNvCxnSpPr>
          <p:nvPr/>
        </p:nvCxnSpPr>
        <p:spPr bwMode="auto">
          <a:xfrm rot="5400000" flipH="1" flipV="1">
            <a:off x="3911601" y="3365500"/>
            <a:ext cx="5554662" cy="1587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AutoShape 2"/>
          <p:cNvCxnSpPr>
            <a:cxnSpLocks noChangeShapeType="1"/>
            <a:endCxn id="23558" idx="0"/>
          </p:cNvCxnSpPr>
          <p:nvPr/>
        </p:nvCxnSpPr>
        <p:spPr bwMode="auto">
          <a:xfrm>
            <a:off x="4572000" y="3133725"/>
            <a:ext cx="4402138" cy="1588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8805863" y="3133725"/>
            <a:ext cx="338137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6715125" y="3054350"/>
            <a:ext cx="338138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8" name="Полилиния 7"/>
          <p:cNvSpPr/>
          <p:nvPr/>
        </p:nvSpPr>
        <p:spPr>
          <a:xfrm rot="10800000">
            <a:off x="5080000" y="3135313"/>
            <a:ext cx="1717675" cy="2330450"/>
          </a:xfrm>
          <a:custGeom>
            <a:avLst/>
            <a:gdLst>
              <a:gd name="connsiteX0" fmla="*/ 0 w 1448790"/>
              <a:gd name="connsiteY0" fmla="*/ 0 h 1438893"/>
              <a:gd name="connsiteX1" fmla="*/ 308759 w 1448790"/>
              <a:gd name="connsiteY1" fmla="*/ 1140031 h 1438893"/>
              <a:gd name="connsiteX2" fmla="*/ 724395 w 1448790"/>
              <a:gd name="connsiteY2" fmla="*/ 1425038 h 1438893"/>
              <a:gd name="connsiteX3" fmla="*/ 1092530 w 1448790"/>
              <a:gd name="connsiteY3" fmla="*/ 1056903 h 1438893"/>
              <a:gd name="connsiteX4" fmla="*/ 1448790 w 1448790"/>
              <a:gd name="connsiteY4" fmla="*/ 0 h 14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8790" h="1438893">
                <a:moveTo>
                  <a:pt x="0" y="0"/>
                </a:moveTo>
                <a:cubicBezTo>
                  <a:pt x="94013" y="451262"/>
                  <a:pt x="188027" y="902525"/>
                  <a:pt x="308759" y="1140031"/>
                </a:cubicBezTo>
                <a:cubicBezTo>
                  <a:pt x="429491" y="1377537"/>
                  <a:pt x="593767" y="1438893"/>
                  <a:pt x="724395" y="1425038"/>
                </a:cubicBezTo>
                <a:cubicBezTo>
                  <a:pt x="855023" y="1411183"/>
                  <a:pt x="971798" y="1294409"/>
                  <a:pt x="1092530" y="1056903"/>
                </a:cubicBezTo>
                <a:cubicBezTo>
                  <a:pt x="1213262" y="819397"/>
                  <a:pt x="1331026" y="409698"/>
                  <a:pt x="1448790" y="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61" name="TextBox 12"/>
          <p:cNvSpPr txBox="1">
            <a:spLocks noChangeArrowheads="1"/>
          </p:cNvSpPr>
          <p:nvPr/>
        </p:nvSpPr>
        <p:spPr bwMode="auto">
          <a:xfrm>
            <a:off x="5786438" y="2428875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-3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№5.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45"/>
          <p:cNvGrpSpPr>
            <a:grpSpLocks/>
          </p:cNvGrpSpPr>
          <p:nvPr/>
        </p:nvGrpSpPr>
        <p:grpSpPr bwMode="auto">
          <a:xfrm>
            <a:off x="4929188" y="357188"/>
            <a:ext cx="4214812" cy="5786437"/>
            <a:chOff x="5032618" y="642918"/>
            <a:chExt cx="3397034" cy="3571876"/>
          </a:xfrm>
        </p:grpSpPr>
        <p:sp>
          <p:nvSpPr>
            <p:cNvPr id="24581" name="TextBox 19"/>
            <p:cNvSpPr txBox="1">
              <a:spLocks noChangeArrowheads="1"/>
            </p:cNvSpPr>
            <p:nvPr/>
          </p:nvSpPr>
          <p:spPr bwMode="auto">
            <a:xfrm>
              <a:off x="6000761" y="642918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у</a:t>
              </a:r>
            </a:p>
          </p:txBody>
        </p:sp>
        <p:cxnSp>
          <p:nvCxnSpPr>
            <p:cNvPr id="21" name="AutoShape 2"/>
            <p:cNvCxnSpPr>
              <a:cxnSpLocks noChangeShapeType="1"/>
            </p:cNvCxnSpPr>
            <p:nvPr/>
          </p:nvCxnSpPr>
          <p:spPr bwMode="auto">
            <a:xfrm rot="5400000" flipH="1" flipV="1">
              <a:off x="4643123" y="2499752"/>
              <a:ext cx="3428805" cy="1280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AutoShape 2"/>
            <p:cNvCxnSpPr>
              <a:cxnSpLocks noChangeShapeType="1"/>
            </p:cNvCxnSpPr>
            <p:nvPr/>
          </p:nvCxnSpPr>
          <p:spPr bwMode="auto">
            <a:xfrm flipV="1">
              <a:off x="5032618" y="2357811"/>
              <a:ext cx="3397034" cy="4899"/>
            </a:xfrm>
            <a:prstGeom prst="straightConnector1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584" name="TextBox 22"/>
            <p:cNvSpPr txBox="1">
              <a:spLocks noChangeArrowheads="1"/>
            </p:cNvSpPr>
            <p:nvPr/>
          </p:nvSpPr>
          <p:spPr bwMode="auto">
            <a:xfrm>
              <a:off x="8143900" y="2356612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х</a:t>
              </a:r>
            </a:p>
          </p:txBody>
        </p:sp>
        <p:sp>
          <p:nvSpPr>
            <p:cNvPr id="24585" name="TextBox 23"/>
            <p:cNvSpPr txBox="1">
              <a:spLocks noChangeArrowheads="1"/>
            </p:cNvSpPr>
            <p:nvPr/>
          </p:nvSpPr>
          <p:spPr bwMode="auto">
            <a:xfrm>
              <a:off x="6000759" y="2356612"/>
              <a:ext cx="28575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</a:p>
          </p:txBody>
        </p:sp>
        <p:sp>
          <p:nvSpPr>
            <p:cNvPr id="32" name="Полилиния 31"/>
            <p:cNvSpPr/>
            <p:nvPr/>
          </p:nvSpPr>
          <p:spPr>
            <a:xfrm rot="10800000">
              <a:off x="6001188" y="2709608"/>
              <a:ext cx="1448378" cy="1438550"/>
            </a:xfrm>
            <a:custGeom>
              <a:avLst/>
              <a:gdLst>
                <a:gd name="connsiteX0" fmla="*/ 0 w 1448790"/>
                <a:gd name="connsiteY0" fmla="*/ 0 h 1438893"/>
                <a:gd name="connsiteX1" fmla="*/ 308759 w 1448790"/>
                <a:gd name="connsiteY1" fmla="*/ 1140031 h 1438893"/>
                <a:gd name="connsiteX2" fmla="*/ 724395 w 1448790"/>
                <a:gd name="connsiteY2" fmla="*/ 1425038 h 1438893"/>
                <a:gd name="connsiteX3" fmla="*/ 1092530 w 1448790"/>
                <a:gd name="connsiteY3" fmla="*/ 1056903 h 1438893"/>
                <a:gd name="connsiteX4" fmla="*/ 1448790 w 1448790"/>
                <a:gd name="connsiteY4" fmla="*/ 0 h 143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8790" h="1438893">
                  <a:moveTo>
                    <a:pt x="0" y="0"/>
                  </a:moveTo>
                  <a:cubicBezTo>
                    <a:pt x="94013" y="451262"/>
                    <a:pt x="188027" y="902525"/>
                    <a:pt x="308759" y="1140031"/>
                  </a:cubicBezTo>
                  <a:cubicBezTo>
                    <a:pt x="429491" y="1377537"/>
                    <a:pt x="593767" y="1438893"/>
                    <a:pt x="724395" y="1425038"/>
                  </a:cubicBezTo>
                  <a:cubicBezTo>
                    <a:pt x="855023" y="1411183"/>
                    <a:pt x="971798" y="1294409"/>
                    <a:pt x="1092530" y="1056903"/>
                  </a:cubicBezTo>
                  <a:cubicBezTo>
                    <a:pt x="1213262" y="819397"/>
                    <a:pt x="1331026" y="409698"/>
                    <a:pt x="1448790" y="0"/>
                  </a:cubicBezTo>
                </a:path>
              </a:pathLst>
            </a:custGeom>
            <a:ln>
              <a:solidFill>
                <a:srgbClr val="C0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14313" y="428625"/>
            <a:ext cx="5072062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Используя график функции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а) охарактеризуйте знак первого коэффициента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а</a:t>
            </a:r>
            <a:r>
              <a:rPr lang="ru-RU" sz="2800" dirty="0">
                <a:latin typeface="+mj-lt"/>
              </a:rPr>
              <a:t>  и дискриминанта;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б) назовите значения переменной </a:t>
            </a:r>
            <a:r>
              <a:rPr lang="ru-RU" sz="2800" dirty="0" err="1">
                <a:solidFill>
                  <a:srgbClr val="FF0000"/>
                </a:solidFill>
                <a:latin typeface="+mj-lt"/>
              </a:rPr>
              <a:t>х</a:t>
            </a:r>
            <a:r>
              <a:rPr lang="ru-RU" sz="2800" dirty="0">
                <a:latin typeface="+mj-lt"/>
              </a:rPr>
              <a:t> , при которых функция принимает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равные нулю,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положительные значения,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+mj-lt"/>
              </a:rPr>
              <a:t>-  отрицательные значения.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1143000"/>
            <a:ext cx="2524125" cy="485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№6.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0" y="0"/>
            <a:ext cx="931665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№7.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214313" y="785813"/>
            <a:ext cx="8786812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Пересекает ли ось ОХ график функции, заданной уравнением: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 (Если «да», то в каких точках?)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а) 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б) 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в) 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г)</a:t>
            </a:r>
          </a:p>
          <a:p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д)</a:t>
            </a: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0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214563"/>
            <a:ext cx="25876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0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3114675"/>
            <a:ext cx="26050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Rectangle 9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2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214813"/>
            <a:ext cx="24939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Rectangle 12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5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5143500"/>
            <a:ext cx="3238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18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6072188"/>
            <a:ext cx="24288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" name="Управляющая кнопка: справка 21">
            <a:hlinkClick r:id="rId7" action="ppaction://hlinksldjump" highlightClick="1"/>
          </p:cNvPr>
          <p:cNvSpPr/>
          <p:nvPr/>
        </p:nvSpPr>
        <p:spPr>
          <a:xfrm>
            <a:off x="3857625" y="235743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Управляющая кнопка: справка 23">
            <a:hlinkClick r:id="rId8" action="ppaction://hlinksldjump" highlightClick="1"/>
          </p:cNvPr>
          <p:cNvSpPr/>
          <p:nvPr/>
        </p:nvSpPr>
        <p:spPr>
          <a:xfrm>
            <a:off x="3857625" y="3286125"/>
            <a:ext cx="357188" cy="35718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Управляющая кнопка: справка 24">
            <a:hlinkClick r:id="rId9" action="ppaction://hlinksldjump" highlightClick="1"/>
          </p:cNvPr>
          <p:cNvSpPr/>
          <p:nvPr/>
        </p:nvSpPr>
        <p:spPr>
          <a:xfrm>
            <a:off x="3857625" y="4357688"/>
            <a:ext cx="357188" cy="35718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Управляющая кнопка: справка 25">
            <a:hlinkClick r:id="rId10" action="ppaction://hlinksldjump" highlightClick="1"/>
          </p:cNvPr>
          <p:cNvSpPr/>
          <p:nvPr/>
        </p:nvSpPr>
        <p:spPr>
          <a:xfrm>
            <a:off x="4214813" y="5286375"/>
            <a:ext cx="357187" cy="42862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Управляющая кнопка: справка 26">
            <a:hlinkClick r:id="rId11" action="ppaction://hlinksldjump" highlightClick="1"/>
          </p:cNvPr>
          <p:cNvSpPr/>
          <p:nvPr/>
        </p:nvSpPr>
        <p:spPr>
          <a:xfrm>
            <a:off x="3857625" y="6215063"/>
            <a:ext cx="357188" cy="42862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Управляющая кнопка: далее 27">
            <a:hlinkClick r:id="rId12" action="ppaction://hlinksldjump" highlightClick="1"/>
          </p:cNvPr>
          <p:cNvSpPr/>
          <p:nvPr/>
        </p:nvSpPr>
        <p:spPr>
          <a:xfrm>
            <a:off x="6929438" y="5500688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1843</TotalTime>
  <Words>1224</Words>
  <Application>Microsoft Office PowerPoint</Application>
  <PresentationFormat>Экран (4:3)</PresentationFormat>
  <Paragraphs>306</Paragraphs>
  <Slides>31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Оформление по умолчанию</vt:lpstr>
      <vt:lpstr>Формула</vt:lpstr>
      <vt:lpstr>Microsoft Equation 3.0</vt:lpstr>
      <vt:lpstr>Решение неравенств второй степени с одной переменной.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неравенств второй степени с одной переменной.</dc:title>
  <dc:creator>Admin</dc:creator>
  <cp:lastModifiedBy>Дмитрий</cp:lastModifiedBy>
  <cp:revision>167</cp:revision>
  <dcterms:created xsi:type="dcterms:W3CDTF">2008-11-04T06:15:18Z</dcterms:created>
  <dcterms:modified xsi:type="dcterms:W3CDTF">2012-04-09T19:34:29Z</dcterms:modified>
</cp:coreProperties>
</file>