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3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1AC2-116D-4889-A4C0-1D315B7FFD13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5A49D-EA5D-463D-86F9-26286AE1AC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1AC2-116D-4889-A4C0-1D315B7FFD13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A49D-EA5D-463D-86F9-26286AE1A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1AC2-116D-4889-A4C0-1D315B7FFD13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A49D-EA5D-463D-86F9-26286AE1A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411AC2-116D-4889-A4C0-1D315B7FFD13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D5A49D-EA5D-463D-86F9-26286AE1AC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1AC2-116D-4889-A4C0-1D315B7FFD13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A49D-EA5D-463D-86F9-26286AE1AC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1AC2-116D-4889-A4C0-1D315B7FFD13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A49D-EA5D-463D-86F9-26286AE1AC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A49D-EA5D-463D-86F9-26286AE1AC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1AC2-116D-4889-A4C0-1D315B7FFD13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1AC2-116D-4889-A4C0-1D315B7FFD13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A49D-EA5D-463D-86F9-26286AE1AC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1AC2-116D-4889-A4C0-1D315B7FFD13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5A49D-EA5D-463D-86F9-26286AE1A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411AC2-116D-4889-A4C0-1D315B7FFD13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D5A49D-EA5D-463D-86F9-26286AE1AC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11AC2-116D-4889-A4C0-1D315B7FFD13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D5A49D-EA5D-463D-86F9-26286AE1AC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411AC2-116D-4889-A4C0-1D315B7FFD13}" type="datetimeFigureOut">
              <a:rPr lang="ru-RU" smtClean="0"/>
              <a:pPr/>
              <a:t>25.05.2012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D5A49D-EA5D-463D-86F9-26286AE1AC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G:\&#1079;&#1072;&#1076;&#1072;&#1085;&#1080;&#1103;%20&#1074;&#1099;&#1087;&#1086;&#1083;&#1085;&#1077;&#1085;&#1085;&#1099;&#1077;1\&#1079;&#1072;&#1076;.&#8470;10%20&#1087;&#1088;&#1077;&#1079;&#1077;&#1085;&#1090;&#1072;&#1094;&#1080;&#1103;%20&#1087;&#1086;%20&#1087;&#1088;&#1072;&#1074;&#1086;&#1089;&#1083;&#1072;&#1074;&#1080;&#1102;\F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voslavie.by/images/_conten/2012/03/6-76830/4.jpg" TargetMode="External"/><Relationship Id="rId2" Type="http://schemas.openxmlformats.org/officeDocument/2006/relationships/hyperlink" Target="http://upload.wikimedia.org/wikipedia/commons/9/96/Bloch-SermonOnTheMount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bushaviation.files.wordpress.com/2010/01/gentleshepherd_lg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500438"/>
            <a:ext cx="8305800" cy="2160810"/>
          </a:xfrm>
        </p:spPr>
        <p:txBody>
          <a:bodyPr/>
          <a:lstStyle/>
          <a:p>
            <a:r>
              <a:rPr lang="ru-RU" sz="2600" dirty="0" smtClean="0"/>
              <a:t>Урок № 20 </a:t>
            </a:r>
          </a:p>
          <a:p>
            <a:r>
              <a:rPr lang="ru-RU" sz="2600" dirty="0" smtClean="0"/>
              <a:t>Модуль «Основы православной культуры»</a:t>
            </a:r>
          </a:p>
          <a:p>
            <a:r>
              <a:rPr lang="ru-RU" sz="2600" dirty="0" smtClean="0"/>
              <a:t>Авторы: творческая  группа учителей             МОУ «СОШ п. Дубки Саратовского района Саратовской области»</a:t>
            </a:r>
          </a:p>
          <a:p>
            <a:r>
              <a:rPr lang="ru-RU" sz="2600" dirty="0" smtClean="0"/>
              <a:t> Андрюхина З.А., Горных Н.А.</a:t>
            </a:r>
            <a:endParaRPr lang="ru-RU" sz="2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8305800" cy="1981200"/>
          </a:xfrm>
        </p:spPr>
        <p:txBody>
          <a:bodyPr/>
          <a:lstStyle/>
          <a:p>
            <a:r>
              <a:rPr lang="ru-RU" sz="5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Заповеди Блаженств</a:t>
            </a:r>
            <a:endParaRPr lang="ru-RU" sz="5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Блаженны чистые сердцем, ибо они Бога узрят</a:t>
            </a:r>
            <a:endParaRPr lang="ru-RU" sz="40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39552" y="2286000"/>
            <a:ext cx="3312368" cy="337524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Что значит «чистые сердцем»  люди? Почему именно они увидят  Бога?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11960" y="1988840"/>
            <a:ext cx="4464496" cy="44644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 </a:t>
            </a:r>
            <a:r>
              <a:rPr lang="ru-RU" sz="2400" dirty="0" smtClean="0"/>
              <a:t>Те кто, не только сторонится дурных дел, но и свои мысли, желания и душу хранят в чистоте.</a:t>
            </a:r>
          </a:p>
          <a:p>
            <a:r>
              <a:rPr lang="ru-RU" sz="2400" dirty="0" smtClean="0"/>
              <a:t>Такие люди чувствуют Бога в себе, а значит видят  Его.</a:t>
            </a:r>
            <a:endParaRPr lang="ru-RU" sz="2400" dirty="0"/>
          </a:p>
        </p:txBody>
      </p:sp>
      <p:pic>
        <p:nvPicPr>
          <p:cNvPr id="6" name="Рисунок 5" descr="15750.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2214554"/>
            <a:ext cx="4367769" cy="292640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4114800" cy="1143000"/>
          </a:xfrm>
        </p:spPr>
        <p:txBody>
          <a:bodyPr/>
          <a:lstStyle/>
          <a:p>
            <a:r>
              <a:rPr lang="ru-RU" sz="3200" dirty="0" smtClean="0"/>
              <a:t>Миротворцы- те люди, которые творят мир вокруг себя, они особенно близки к Богу.</a:t>
            </a:r>
            <a:endParaRPr lang="ru-RU" sz="3200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8305800" cy="19812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Блаженны миротворцы, ибо они сынами Божьими нарекутся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 descr="благотворительсность_foto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643314"/>
            <a:ext cx="4048132" cy="269453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105460"/>
          </a:xfrm>
        </p:spPr>
        <p:txBody>
          <a:bodyPr/>
          <a:lstStyle/>
          <a:p>
            <a:r>
              <a:rPr lang="ru-RU" sz="2800" dirty="0" smtClean="0"/>
              <a:t>Это те кто следует идеалу Христа, кто не отказывается от высший правды (от Христа) даже при  гонениях.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Блаженны изгнанные правды ради ибо их есть им принадлежит Царствие Небесное.</a:t>
            </a:r>
            <a:endParaRPr lang="ru-RU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3645024"/>
            <a:ext cx="4248472" cy="2520280"/>
          </a:xfrm>
        </p:spPr>
        <p:txBody>
          <a:bodyPr/>
          <a:lstStyle/>
          <a:p>
            <a:r>
              <a:rPr lang="ru-RU" sz="2400" dirty="0" smtClean="0"/>
              <a:t>Иисус обещает высокую награду тем, кто будет терпеть за веру издевательства, брань, обвинения, клевету.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992888" cy="1944216"/>
          </a:xfrm>
        </p:spPr>
        <p:txBody>
          <a:bodyPr/>
          <a:lstStyle/>
          <a:p>
            <a:r>
              <a:rPr lang="ru-RU" sz="3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Блаженны вы, когда будут поносить вас и гнать и всячески злословить за меня. Радуйтесь и веселитесь, ибо велика ваша награда на небесах.</a:t>
            </a:r>
            <a:endParaRPr lang="ru-RU" sz="3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Рисунок 5" descr="008star2007-5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5360" y="3645024"/>
            <a:ext cx="3764167" cy="255279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2276872"/>
            <a:ext cx="4040188" cy="1296144"/>
          </a:xfrm>
        </p:spPr>
        <p:txBody>
          <a:bodyPr/>
          <a:lstStyle/>
          <a:p>
            <a:r>
              <a:rPr lang="ru-RU" sz="2200" dirty="0" smtClean="0"/>
              <a:t>Как строятся отношения человека с Богом в Ветхом Завете?</a:t>
            </a:r>
            <a:endParaRPr lang="ru-RU" sz="22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5536" y="4077072"/>
            <a:ext cx="4038600" cy="3913632"/>
          </a:xfrm>
        </p:spPr>
        <p:txBody>
          <a:bodyPr/>
          <a:lstStyle/>
          <a:p>
            <a:r>
              <a:rPr lang="ru-RU" dirty="0" smtClean="0"/>
              <a:t>На обязательности. На  основе </a:t>
            </a:r>
            <a:r>
              <a:rPr lang="ru-RU" u="sng" dirty="0" smtClean="0"/>
              <a:t>приказа</a:t>
            </a:r>
            <a:r>
              <a:rPr lang="ru-RU" dirty="0" smtClean="0"/>
              <a:t> (Закона) доброго Отца своим детям –людям.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4008" y="3573016"/>
            <a:ext cx="4038600" cy="3913632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          </a:t>
            </a:r>
            <a:r>
              <a:rPr lang="ru-RU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ЛЮБОВЬ</a:t>
            </a:r>
            <a:endParaRPr lang="ru-RU" sz="4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Сопоставим характер заповедей Моисея с  заповедями Блаженства Христа.</a:t>
            </a:r>
            <a:endParaRPr lang="ru-RU" sz="36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>
          <a:xfrm>
            <a:off x="4572000" y="2276872"/>
            <a:ext cx="4040188" cy="1266056"/>
          </a:xfrm>
        </p:spPr>
        <p:txBody>
          <a:bodyPr/>
          <a:lstStyle/>
          <a:p>
            <a:r>
              <a:rPr lang="ru-RU" sz="2200" dirty="0" smtClean="0"/>
              <a:t>Подберите слово, характеризующее основу отношений людей и Бога после Христа</a:t>
            </a:r>
            <a:endParaRPr lang="ru-RU" sz="22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6786546" y="1071546"/>
            <a:ext cx="2357454" cy="5194366"/>
          </a:xfrm>
        </p:spPr>
        <p:txBody>
          <a:bodyPr>
            <a:normAutofit/>
          </a:bodyPr>
          <a:lstStyle/>
          <a:p>
            <a:r>
              <a:rPr lang="ru-RU" sz="2600" dirty="0" smtClean="0"/>
              <a:t>Хор </a:t>
            </a:r>
            <a:r>
              <a:rPr lang="ru-RU" sz="2600" dirty="0" err="1" smtClean="0"/>
              <a:t>Саровской</a:t>
            </a:r>
            <a:r>
              <a:rPr lang="ru-RU" sz="2600" dirty="0" smtClean="0"/>
              <a:t> пустыни - </a:t>
            </a:r>
          </a:p>
          <a:p>
            <a:r>
              <a:rPr lang="ru-RU" sz="2600" dirty="0" smtClean="0"/>
              <a:t>«Заповеди Блаженства» </a:t>
            </a:r>
          </a:p>
        </p:txBody>
      </p:sp>
      <p:pic>
        <p:nvPicPr>
          <p:cNvPr id="5" name="F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0287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Источники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и материалы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4294967295"/>
          </p:nvPr>
        </p:nvSpPr>
        <p:spPr>
          <a:xfrm>
            <a:off x="395536" y="1628800"/>
            <a:ext cx="8460432" cy="446449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Учебник «Основы православной    культуры»                                  </a:t>
            </a:r>
            <a:r>
              <a:rPr lang="ru-RU" dirty="0" err="1" smtClean="0"/>
              <a:t>М.:Просвещение</a:t>
            </a:r>
            <a:r>
              <a:rPr lang="ru-RU" dirty="0" smtClean="0"/>
              <a:t>, 2011г. ;                                                        </a:t>
            </a:r>
          </a:p>
          <a:p>
            <a:pPr algn="l"/>
            <a:r>
              <a:rPr lang="ru-RU" dirty="0" smtClean="0"/>
              <a:t>Автор видеоролика: </a:t>
            </a:r>
            <a:r>
              <a:rPr lang="ru-RU" dirty="0" err="1" smtClean="0"/>
              <a:t>Андрюхина</a:t>
            </a:r>
            <a:r>
              <a:rPr lang="ru-RU" dirty="0" smtClean="0"/>
              <a:t> З.А</a:t>
            </a:r>
            <a:r>
              <a:rPr lang="ru-RU" dirty="0" smtClean="0"/>
              <a:t>.</a:t>
            </a:r>
          </a:p>
          <a:p>
            <a:pPr algn="l"/>
            <a:r>
              <a:rPr lang="ru-RU" dirty="0" smtClean="0"/>
              <a:t>Фото: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upload.wikimedia.org/wikipedia/commons/9/96/Bloch-SermonOnTheMount.jpg</a:t>
            </a:r>
            <a:r>
              <a:rPr lang="ru-RU" dirty="0" smtClean="0"/>
              <a:t>;</a:t>
            </a:r>
          </a:p>
          <a:p>
            <a:pPr algn="l"/>
            <a:r>
              <a:rPr lang="en-US" dirty="0" smtClean="0">
                <a:hlinkClick r:id="rId3"/>
              </a:rPr>
              <a:t>http://www.pravoslavie.by/images/_</a:t>
            </a:r>
            <a:r>
              <a:rPr lang="en-US" dirty="0" smtClean="0">
                <a:hlinkClick r:id="rId3"/>
              </a:rPr>
              <a:t>conten/2012/03/6-76830/4.jpg</a:t>
            </a:r>
            <a:r>
              <a:rPr lang="ru-RU" dirty="0" smtClean="0"/>
              <a:t>;</a:t>
            </a:r>
          </a:p>
          <a:p>
            <a:r>
              <a:rPr lang="en-US" dirty="0" smtClean="0">
                <a:hlinkClick r:id="rId4"/>
              </a:rPr>
              <a:t>http://bushaviation.files.wordpress.com/2010/01/gentleshepherd_lg.jpg</a:t>
            </a:r>
            <a:endParaRPr lang="ru-RU" dirty="0" smtClean="0"/>
          </a:p>
          <a:p>
            <a:pPr algn="l"/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71600" y="2708920"/>
            <a:ext cx="7715200" cy="3387080"/>
          </a:xfrm>
        </p:spPr>
        <p:txBody>
          <a:bodyPr/>
          <a:lstStyle/>
          <a:p>
            <a:r>
              <a:rPr lang="ru-RU" dirty="0" smtClean="0"/>
              <a:t>Познакомиться со Нагорной проповедью Иисуса Христа;</a:t>
            </a:r>
          </a:p>
          <a:p>
            <a:r>
              <a:rPr lang="ru-RU" dirty="0" smtClean="0"/>
              <a:t>Совместно обсудить заповеди;</a:t>
            </a:r>
          </a:p>
          <a:p>
            <a:r>
              <a:rPr lang="ru-RU" dirty="0" smtClean="0"/>
              <a:t>Узнать, что является главным для православных в отношениях между Богом и человеком;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162041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                    </a:t>
            </a:r>
            <a:r>
              <a:rPr lang="ru-RU" sz="4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Цели урока</a:t>
            </a:r>
            <a:endParaRPr lang="ru-RU" sz="48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683568" y="2564904"/>
            <a:ext cx="4038600" cy="3913632"/>
          </a:xfrm>
        </p:spPr>
        <p:txBody>
          <a:bodyPr/>
          <a:lstStyle/>
          <a:p>
            <a:r>
              <a:rPr lang="ru-RU" dirty="0" smtClean="0"/>
              <a:t>Блаженство</a:t>
            </a:r>
          </a:p>
          <a:p>
            <a:r>
              <a:rPr lang="ru-RU" dirty="0" smtClean="0"/>
              <a:t>Кротость</a:t>
            </a:r>
          </a:p>
          <a:p>
            <a:r>
              <a:rPr lang="ru-RU" dirty="0" smtClean="0"/>
              <a:t>Милость</a:t>
            </a:r>
          </a:p>
          <a:p>
            <a:r>
              <a:rPr lang="ru-RU" dirty="0" smtClean="0"/>
              <a:t>Смирение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716016" y="2636912"/>
            <a:ext cx="4038600" cy="3913632"/>
          </a:xfrm>
        </p:spPr>
        <p:txBody>
          <a:bodyPr/>
          <a:lstStyle/>
          <a:p>
            <a:r>
              <a:rPr lang="ru-RU" dirty="0" smtClean="0"/>
              <a:t>Нищета духом</a:t>
            </a:r>
          </a:p>
          <a:p>
            <a:r>
              <a:rPr lang="ru-RU" dirty="0" smtClean="0"/>
              <a:t>Чистота сердца</a:t>
            </a:r>
          </a:p>
          <a:p>
            <a:r>
              <a:rPr lang="ru-RU" dirty="0" smtClean="0"/>
              <a:t>Плач</a:t>
            </a:r>
          </a:p>
          <a:p>
            <a:r>
              <a:rPr lang="ru-RU" dirty="0" smtClean="0"/>
              <a:t>Миротворчество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 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Ключевые понятия:</a:t>
            </a:r>
            <a:endParaRPr lang="ru-RU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агорная проповедь. Карл Генрих Блох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332656"/>
            <a:ext cx="5300203" cy="5931024"/>
          </a:xfr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7038184" y="4365104"/>
            <a:ext cx="2105816" cy="2016224"/>
          </a:xfrm>
        </p:spPr>
        <p:txBody>
          <a:bodyPr/>
          <a:lstStyle/>
          <a:p>
            <a:r>
              <a:rPr lang="ru-RU" dirty="0" smtClean="0"/>
              <a:t>                               </a:t>
            </a:r>
            <a:r>
              <a:rPr lang="ru-RU" sz="2000" dirty="0" smtClean="0"/>
              <a:t>Нагорная проповедь. Карл Генрих Блох</a:t>
            </a:r>
            <a:endParaRPr lang="ru-RU" sz="20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192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Блаженны нищие духом, ибо их  есть Царствие Небесное</a:t>
            </a:r>
            <a:endParaRPr lang="ru-RU" sz="40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644008" y="2060848"/>
            <a:ext cx="4059936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Осознают свои  грехи;</a:t>
            </a:r>
          </a:p>
          <a:p>
            <a:r>
              <a:rPr lang="ru-RU" dirty="0" smtClean="0"/>
              <a:t>Ничем  не гордятся и не хвалятся;</a:t>
            </a:r>
          </a:p>
          <a:p>
            <a:r>
              <a:rPr lang="ru-RU" dirty="0" smtClean="0"/>
              <a:t>Имеют смирение;</a:t>
            </a:r>
          </a:p>
          <a:p>
            <a:r>
              <a:rPr lang="ru-RU" dirty="0" smtClean="0"/>
              <a:t> Понимают, что без  Бога и его поддержки в духовной немощи ничего не смогут сделать вполне.</a:t>
            </a:r>
          </a:p>
          <a:p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79512" y="2564904"/>
            <a:ext cx="4059936" cy="4572000"/>
          </a:xfrm>
        </p:spPr>
        <p:txBody>
          <a:bodyPr>
            <a:normAutofit/>
          </a:bodyPr>
          <a:lstStyle/>
          <a:p>
            <a:r>
              <a:rPr lang="ru-RU" dirty="0" smtClean="0"/>
              <a:t>Какими должны  быть люди, «нищие духом», если им уготовано Царствие  Небесное?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     </a:t>
            </a:r>
            <a:r>
              <a:rPr lang="ru-RU" sz="49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Блаженны плачущие , ибо они  утешатся</a:t>
            </a:r>
            <a:endParaRPr lang="ru-RU" sz="49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323528" y="2060848"/>
            <a:ext cx="3816424" cy="417646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Почему                          « плачущие» счастливы и блаженны? О чем они могут «плакать»?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60032" y="1916832"/>
            <a:ext cx="3843912" cy="388843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Это  внутренний плач от понимания  своих недостатков;</a:t>
            </a:r>
          </a:p>
          <a:p>
            <a:r>
              <a:rPr lang="ru-RU" sz="2800" dirty="0" smtClean="0"/>
              <a:t>Это способность человека критически оценить себя.</a:t>
            </a:r>
            <a:endParaRPr lang="ru-RU" sz="2800" dirty="0"/>
          </a:p>
        </p:txBody>
      </p:sp>
      <p:pic>
        <p:nvPicPr>
          <p:cNvPr id="5" name="Рисунок 4" descr="x_8268d1a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2564" y="2060848"/>
            <a:ext cx="4671068" cy="324036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Блаженны кроткие, ибо они наследуют землю</a:t>
            </a:r>
            <a:endParaRPr lang="ru-RU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2060848"/>
            <a:ext cx="3267848" cy="38884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Кротость -что это за качество? </a:t>
            </a:r>
            <a:r>
              <a:rPr lang="ru-RU" sz="3200" dirty="0" err="1" smtClean="0"/>
              <a:t>Положителое</a:t>
            </a:r>
            <a:r>
              <a:rPr lang="ru-RU" sz="3200" dirty="0" smtClean="0"/>
              <a:t> или </a:t>
            </a:r>
            <a:r>
              <a:rPr lang="ru-RU" sz="3200" dirty="0" err="1" smtClean="0"/>
              <a:t>отрицательне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08104" y="1916832"/>
            <a:ext cx="3168352" cy="4608512"/>
          </a:xfrm>
        </p:spPr>
        <p:txBody>
          <a:bodyPr>
            <a:normAutofit/>
          </a:bodyPr>
          <a:lstStyle/>
          <a:p>
            <a:r>
              <a:rPr lang="ru-RU" dirty="0" smtClean="0"/>
              <a:t>Умение сдерживать себя, управлять собой;</a:t>
            </a:r>
          </a:p>
          <a:p>
            <a:r>
              <a:rPr lang="ru-RU" dirty="0" smtClean="0"/>
              <a:t>Умение не впадать в гнев и раздражение;</a:t>
            </a:r>
          </a:p>
          <a:p>
            <a:r>
              <a:rPr lang="ru-RU" dirty="0" smtClean="0"/>
              <a:t>Умение спокойно  оценивать ситуацию.</a:t>
            </a:r>
            <a:endParaRPr lang="ru-RU" dirty="0"/>
          </a:p>
        </p:txBody>
      </p:sp>
      <p:pic>
        <p:nvPicPr>
          <p:cNvPr id="6" name="Рисунок 5" descr="gentleshepherd_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785926"/>
            <a:ext cx="2934072" cy="440110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4978896" cy="23214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В православном понимании , Правда и  истина –сам Иисус Христос.</a:t>
            </a:r>
            <a:endParaRPr lang="ru-RU" sz="3200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305800" cy="19812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Блаженны алчущие и жаждущие правды, </a:t>
            </a:r>
            <a:br>
              <a:rPr lang="ru-RU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ru-RU" sz="40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ибо они насытятся</a:t>
            </a:r>
            <a:endParaRPr lang="ru-RU" sz="40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 descr="8ad6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573016"/>
            <a:ext cx="2089915" cy="301365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type="subTitle" idx="1"/>
          </p:nvPr>
        </p:nvSpPr>
        <p:spPr>
          <a:xfrm>
            <a:off x="467544" y="3573016"/>
            <a:ext cx="8305800" cy="114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Тот, кто хочет, чтоб Бог  был милосерден к нему, должен и сам быть милостив к людям.</a:t>
            </a:r>
            <a:endParaRPr lang="ru-RU" sz="2800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8305800" cy="19812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Блаженны милостивые, ибо они помилованы будут</a:t>
            </a:r>
            <a:endParaRPr lang="ru-RU" sz="4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 descr="13141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653136"/>
            <a:ext cx="2847202" cy="190024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271</TotalTime>
  <Words>511</Words>
  <Application>Microsoft Office PowerPoint</Application>
  <PresentationFormat>Экран (4:3)</PresentationFormat>
  <Paragraphs>63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Заповеди Блаженств</vt:lpstr>
      <vt:lpstr>                     Цели урока</vt:lpstr>
      <vt:lpstr>             Ключевые понятия:</vt:lpstr>
      <vt:lpstr>Слайд 4</vt:lpstr>
      <vt:lpstr>Блаженны нищие духом, ибо их  есть Царствие Небесное</vt:lpstr>
      <vt:lpstr>      Блаженны плачущие , ибо они  утешатся</vt:lpstr>
      <vt:lpstr>Блаженны кроткие, ибо они наследуют землю</vt:lpstr>
      <vt:lpstr>Блаженны алчущие и жаждущие правды,  ибо они насытятся</vt:lpstr>
      <vt:lpstr>Блаженны милостивые, ибо они помилованы будут</vt:lpstr>
      <vt:lpstr>Блаженны чистые сердцем, ибо они Бога узрят</vt:lpstr>
      <vt:lpstr>Блаженны миротворцы, ибо они сынами Божьими нарекутся</vt:lpstr>
      <vt:lpstr>Блаженны изгнанные правды ради ибо их есть им принадлежит Царствие Небесное.</vt:lpstr>
      <vt:lpstr>Блаженны вы, когда будут поносить вас и гнать и всячески злословить за меня. Радуйтесь и веселитесь, ибо велика ваша награда на небесах.</vt:lpstr>
      <vt:lpstr>Сопоставим характер заповедей Моисея с  заповедями Блаженства Христа.</vt:lpstr>
      <vt:lpstr>Слайд 15</vt:lpstr>
      <vt:lpstr>  Источники и материалы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Заповеди Блаженств</dc:title>
  <dc:creator>GooRoo</dc:creator>
  <cp:lastModifiedBy>GooRoo</cp:lastModifiedBy>
  <cp:revision>36</cp:revision>
  <dcterms:created xsi:type="dcterms:W3CDTF">2012-05-14T09:56:04Z</dcterms:created>
  <dcterms:modified xsi:type="dcterms:W3CDTF">2012-05-25T14:26:42Z</dcterms:modified>
</cp:coreProperties>
</file>