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2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1" r:id="rId32"/>
    <p:sldId id="292" r:id="rId33"/>
    <p:sldId id="293" r:id="rId34"/>
    <p:sldId id="295" r:id="rId35"/>
    <p:sldId id="296" r:id="rId36"/>
    <p:sldId id="297" r:id="rId37"/>
    <p:sldId id="298" r:id="rId38"/>
    <p:sldId id="299" r:id="rId39"/>
    <p:sldId id="300" r:id="rId40"/>
    <p:sldId id="302" r:id="rId41"/>
    <p:sldId id="287" r:id="rId42"/>
    <p:sldId id="288" r:id="rId43"/>
    <p:sldId id="289" r:id="rId44"/>
    <p:sldId id="290" r:id="rId45"/>
    <p:sldId id="303" r:id="rId46"/>
    <p:sldId id="305" r:id="rId47"/>
    <p:sldId id="304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99FF"/>
    <a:srgbClr val="0066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3" autoAdjust="0"/>
    <p:restoredTop sz="94660"/>
  </p:normalViewPr>
  <p:slideViewPr>
    <p:cSldViewPr>
      <p:cViewPr varScale="1">
        <p:scale>
          <a:sx n="70" d="100"/>
          <a:sy n="70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60C9F-F28F-4B67-B1AF-D3364DAC50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500F1-EAF8-4757-96EB-D96EF95162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51960-AC13-46E0-B530-5183B8071D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87E20-A339-478D-A141-7E9C08D7B8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5C193-916E-493E-B9D3-BD6AB6512A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7CB1E-5AF8-426E-AC6F-1D41E6D17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3C366-7A2A-4515-AF1D-E76E8E58DE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74D9E-2969-48E8-9842-9E4D42958E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48D99-3419-4DA2-B404-C48CADFAC4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ED1B-1E2C-4136-B355-2A3500C16B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24B09-2C54-47BF-BAFC-980E54A823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E185A1-E9E3-43D5-938B-73701414836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3" Type="http://schemas.openxmlformats.org/officeDocument/2006/relationships/slide" Target="slide26.xml"/><Relationship Id="rId7" Type="http://schemas.openxmlformats.org/officeDocument/2006/relationships/slide" Target="slide8.xml"/><Relationship Id="rId12" Type="http://schemas.openxmlformats.org/officeDocument/2006/relationships/slide" Target="slide1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11" Type="http://schemas.openxmlformats.org/officeDocument/2006/relationships/slide" Target="slide11.xml"/><Relationship Id="rId5" Type="http://schemas.openxmlformats.org/officeDocument/2006/relationships/slide" Target="slide23.xml"/><Relationship Id="rId10" Type="http://schemas.openxmlformats.org/officeDocument/2006/relationships/slide" Target="slide28.xml"/><Relationship Id="rId4" Type="http://schemas.openxmlformats.org/officeDocument/2006/relationships/slide" Target="slide14.xml"/><Relationship Id="rId9" Type="http://schemas.openxmlformats.org/officeDocument/2006/relationships/slide" Target="slide24.xml"/><Relationship Id="rId1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37.xml"/><Relationship Id="rId3" Type="http://schemas.openxmlformats.org/officeDocument/2006/relationships/slide" Target="slide38.xml"/><Relationship Id="rId7" Type="http://schemas.openxmlformats.org/officeDocument/2006/relationships/slide" Target="slide39.xml"/><Relationship Id="rId12" Type="http://schemas.openxmlformats.org/officeDocument/2006/relationships/slide" Target="slide34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11" Type="http://schemas.openxmlformats.org/officeDocument/2006/relationships/slide" Target="slide40.xml"/><Relationship Id="rId5" Type="http://schemas.openxmlformats.org/officeDocument/2006/relationships/slide" Target="slide35.xml"/><Relationship Id="rId10" Type="http://schemas.openxmlformats.org/officeDocument/2006/relationships/slide" Target="slide31.xml"/><Relationship Id="rId4" Type="http://schemas.openxmlformats.org/officeDocument/2006/relationships/slide" Target="slide32.xml"/><Relationship Id="rId9" Type="http://schemas.openxmlformats.org/officeDocument/2006/relationships/slide" Target="slide3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svoja_ig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059113" y="1268413"/>
            <a:ext cx="2808287" cy="374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</a:t>
            </a:r>
          </a:p>
        </p:txBody>
      </p:sp>
      <p:pic>
        <p:nvPicPr>
          <p:cNvPr id="13315" name="Picture 3" descr="emocii-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1800225" cy="1622425"/>
          </a:xfrm>
          <a:prstGeom prst="rect">
            <a:avLst/>
          </a:prstGeom>
          <a:noFill/>
        </p:spPr>
      </p:pic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4213" y="6021388"/>
            <a:ext cx="1439862" cy="5762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4213" y="620713"/>
            <a:ext cx="78486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 Действительные причастия настоящего времени образуются при помощи суффиксов –ущ-, -ющ-; -ащ-,  </a:t>
            </a:r>
          </a:p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-ящ-.</a:t>
            </a:r>
          </a:p>
        </p:txBody>
      </p:sp>
      <p:sp>
        <p:nvSpPr>
          <p:cNvPr id="143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2988" y="5734050"/>
            <a:ext cx="1225550" cy="7905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661025"/>
            <a:ext cx="1296988" cy="7921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187450" y="5805488"/>
            <a:ext cx="8636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7092950" y="5734050"/>
            <a:ext cx="9350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pic>
        <p:nvPicPr>
          <p:cNvPr id="16387" name="Picture 3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163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4213" y="6021388"/>
            <a:ext cx="1223962" cy="5762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3059113" y="1268413"/>
            <a:ext cx="2808287" cy="374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</a:t>
            </a:r>
          </a:p>
        </p:txBody>
      </p:sp>
      <p:pic>
        <p:nvPicPr>
          <p:cNvPr id="17411" name="Picture 3" descr="emocii-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1800225" cy="1622425"/>
          </a:xfrm>
          <a:prstGeom prst="rect">
            <a:avLst/>
          </a:prstGeom>
          <a:noFill/>
        </p:spPr>
      </p:pic>
      <p:sp>
        <p:nvSpPr>
          <p:cNvPr id="174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5949950"/>
            <a:ext cx="1223963" cy="5746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7088" y="1125538"/>
            <a:ext cx="7416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 Деепричастный оборот является одним членом в предложении – определением.</a:t>
            </a:r>
          </a:p>
        </p:txBody>
      </p:sp>
      <p:sp>
        <p:nvSpPr>
          <p:cNvPr id="1536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4213" y="5661025"/>
            <a:ext cx="1584325" cy="8636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16688" y="5589588"/>
            <a:ext cx="1727200" cy="86201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900113" y="5805488"/>
            <a:ext cx="10795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6732588" y="5734050"/>
            <a:ext cx="129540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7041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latin typeface="Times New Roman" pitchFamily="18" charset="0"/>
              </a:rPr>
              <a:t>   </a:t>
            </a: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Частица не с деепричастиями пишется раздельно.</a:t>
            </a:r>
          </a:p>
        </p:txBody>
      </p:sp>
      <p:sp>
        <p:nvSpPr>
          <p:cNvPr id="184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5661025"/>
            <a:ext cx="1512887" cy="8636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5589588"/>
            <a:ext cx="1657350" cy="8636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900113" y="5805488"/>
            <a:ext cx="8636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6732588" y="5734050"/>
            <a:ext cx="107950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92003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Деепричастие – самостоятельная часть речи, которая обозначает добавочное действие при основном действии, выраженном глаголом. </a:t>
            </a:r>
          </a:p>
        </p:txBody>
      </p:sp>
      <p:sp>
        <p:nvSpPr>
          <p:cNvPr id="204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7088" y="5516563"/>
            <a:ext cx="1584325" cy="9366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6325" y="5516563"/>
            <a:ext cx="1655763" cy="10080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116013" y="5661025"/>
            <a:ext cx="10080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6372225" y="5734050"/>
            <a:ext cx="107950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pic>
        <p:nvPicPr>
          <p:cNvPr id="21507" name="Picture 3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021388"/>
            <a:ext cx="1152525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059113" y="1268413"/>
            <a:ext cx="2808287" cy="374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</a:t>
            </a:r>
          </a:p>
        </p:txBody>
      </p:sp>
      <p:pic>
        <p:nvPicPr>
          <p:cNvPr id="22531" name="Picture 3" descr="emocii-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1800225" cy="1622425"/>
          </a:xfrm>
          <a:prstGeom prst="rect">
            <a:avLst/>
          </a:prstGeom>
          <a:noFill/>
        </p:spPr>
      </p:pic>
      <p:sp>
        <p:nvSpPr>
          <p:cNvPr id="2253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237288"/>
            <a:ext cx="1295400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pic>
        <p:nvPicPr>
          <p:cNvPr id="23555" name="Picture 3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235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6092825"/>
            <a:ext cx="1079500" cy="5048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484438" y="404813"/>
            <a:ext cx="38877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раунд</a:t>
            </a:r>
          </a:p>
        </p:txBody>
      </p:sp>
      <p:graphicFrame>
        <p:nvGraphicFramePr>
          <p:cNvPr id="4217" name="Group 121"/>
          <p:cNvGraphicFramePr>
            <a:graphicFrameLocks noGrp="1"/>
          </p:cNvGraphicFramePr>
          <p:nvPr/>
        </p:nvGraphicFramePr>
        <p:xfrm>
          <a:off x="323850" y="1397000"/>
          <a:ext cx="8569325" cy="4624388"/>
        </p:xfrm>
        <a:graphic>
          <a:graphicData uri="http://schemas.openxmlformats.org/drawingml/2006/table">
            <a:tbl>
              <a:tblPr/>
              <a:tblGrid>
                <a:gridCol w="2143125"/>
                <a:gridCol w="2141538"/>
                <a:gridCol w="2143125"/>
                <a:gridCol w="2141537"/>
              </a:tblGrid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ГЛАГОЛ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ПРИЧАСТИЕ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ДЕЕПРИ-ЧАСТИЕ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НАРЕЧИЕ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1" name="WordArt 115">
            <a:hlinkClick r:id="rId2" action="ppaction://hlinksldjump" highlightClick="1"/>
          </p:cNvPr>
          <p:cNvSpPr>
            <a:spLocks noChangeArrowheads="1" noChangeShapeType="1" noTextEdit="1"/>
          </p:cNvSpPr>
          <p:nvPr/>
        </p:nvSpPr>
        <p:spPr bwMode="auto">
          <a:xfrm>
            <a:off x="3276600" y="2781300"/>
            <a:ext cx="647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4213" name="WordArt 11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700213"/>
            <a:ext cx="647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4214" name="WordArt 118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3933825"/>
            <a:ext cx="647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4215" name="WordArt 119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5084763"/>
            <a:ext cx="647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4216" name="WordArt 120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64163" y="1628775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4218" name="WordArt 122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64163" y="2708275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4219" name="WordArt 123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64163" y="3789363"/>
            <a:ext cx="792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4220" name="WordArt 124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292725" y="5013325"/>
            <a:ext cx="7921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4221" name="WordArt 125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24750" y="1628775"/>
            <a:ext cx="6477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4222" name="WordArt 126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24750" y="2708275"/>
            <a:ext cx="6477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4223" name="WordArt 127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96188" y="3789363"/>
            <a:ext cx="6477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4224" name="WordArt 128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96188" y="5084763"/>
            <a:ext cx="6477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4225" name="AutoShape 12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388" y="6237288"/>
            <a:ext cx="12954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059113" y="1268413"/>
            <a:ext cx="2808287" cy="374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</a:t>
            </a:r>
          </a:p>
        </p:txBody>
      </p:sp>
      <p:pic>
        <p:nvPicPr>
          <p:cNvPr id="24579" name="Picture 3" descr="emocii-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1800225" cy="1622425"/>
          </a:xfrm>
          <a:prstGeom prst="rect">
            <a:avLst/>
          </a:prstGeom>
          <a:noFill/>
        </p:spPr>
      </p:pic>
      <p:sp>
        <p:nvSpPr>
          <p:cNvPr id="24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092825"/>
            <a:ext cx="1152525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pic>
        <p:nvPicPr>
          <p:cNvPr id="25603" name="Picture 3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2560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6092825"/>
            <a:ext cx="1152525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059113" y="1268413"/>
            <a:ext cx="2808287" cy="374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</a:t>
            </a:r>
          </a:p>
        </p:txBody>
      </p:sp>
      <p:pic>
        <p:nvPicPr>
          <p:cNvPr id="26627" name="Picture 3" descr="emocii-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1800225" cy="1622425"/>
          </a:xfrm>
          <a:prstGeom prst="rect">
            <a:avLst/>
          </a:prstGeom>
          <a:noFill/>
        </p:spPr>
      </p:pic>
      <p:sp>
        <p:nvSpPr>
          <p:cNvPr id="266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949950"/>
            <a:ext cx="1295400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81359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 Наречие – самостоятельная часть речи, которая обычно обозначает признак предмета. Наречия отвечают на вопросы где? когда? куда?</a:t>
            </a:r>
          </a:p>
        </p:txBody>
      </p:sp>
      <p:sp>
        <p:nvSpPr>
          <p:cNvPr id="194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7088" y="5734050"/>
            <a:ext cx="1295400" cy="7921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661025"/>
            <a:ext cx="1368425" cy="8636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1042988" y="5805488"/>
            <a:ext cx="865187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6877050" y="5805488"/>
            <a:ext cx="9350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77041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  Наречия изменяются по разрядам и по степени сравнения.</a:t>
            </a:r>
          </a:p>
        </p:txBody>
      </p:sp>
      <p:sp>
        <p:nvSpPr>
          <p:cNvPr id="286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5589588"/>
            <a:ext cx="1655762" cy="10080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5516563"/>
            <a:ext cx="2016125" cy="108108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6372225" y="5734050"/>
            <a:ext cx="1152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611188" y="5734050"/>
            <a:ext cx="12239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55650" y="549275"/>
            <a:ext cx="7345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В предложении наречие является обстоятельством.</a:t>
            </a:r>
          </a:p>
        </p:txBody>
      </p:sp>
      <p:sp>
        <p:nvSpPr>
          <p:cNvPr id="276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5661025"/>
            <a:ext cx="1800225" cy="10080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0425" y="5589588"/>
            <a:ext cx="1871663" cy="10080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900113" y="5805488"/>
            <a:ext cx="10795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6084888" y="5734050"/>
            <a:ext cx="129540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42988" y="476250"/>
            <a:ext cx="7416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     Глагол – самостоятельная часть речи, которая обозначает действие и отвечает на вопрос что делать? что сделать? </a:t>
            </a:r>
          </a:p>
        </p:txBody>
      </p:sp>
      <p:sp>
        <p:nvSpPr>
          <p:cNvPr id="296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4213" y="5445125"/>
            <a:ext cx="1727200" cy="11525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900113" y="5661025"/>
            <a:ext cx="12239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  <p:sp>
        <p:nvSpPr>
          <p:cNvPr id="297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5373688"/>
            <a:ext cx="1944687" cy="10795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6300788" y="5516563"/>
            <a:ext cx="12239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7993062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 Глагол имеет совершенный и несовершенный вид.</a:t>
            </a:r>
          </a:p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 Глаголы совершенного вида отвечают на вопрос что сделать.</a:t>
            </a:r>
            <a:r>
              <a:rPr lang="ru-RU"/>
              <a:t> </a:t>
            </a:r>
          </a:p>
        </p:txBody>
      </p:sp>
      <p:sp>
        <p:nvSpPr>
          <p:cNvPr id="307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5229225"/>
            <a:ext cx="2087563" cy="12954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5084763"/>
            <a:ext cx="2305050" cy="13684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116013" y="5445125"/>
            <a:ext cx="1295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5724525" y="5300663"/>
            <a:ext cx="1511300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777716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  Переходные глаголы имеют при себе существительное в Именительном падеже без предлога.</a:t>
            </a:r>
          </a:p>
        </p:txBody>
      </p:sp>
      <p:sp>
        <p:nvSpPr>
          <p:cNvPr id="3174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0113" y="5084763"/>
            <a:ext cx="2159000" cy="129698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5963" y="5013325"/>
            <a:ext cx="2233612" cy="13684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1116013" y="5373688"/>
            <a:ext cx="15113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6156325" y="5300663"/>
            <a:ext cx="13684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71550" y="692150"/>
            <a:ext cx="6624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Как писать правильно? </a:t>
            </a:r>
          </a:p>
        </p:txBody>
      </p:sp>
      <p:sp>
        <p:nvSpPr>
          <p:cNvPr id="36867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71550" y="2852738"/>
            <a:ext cx="302418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жеваный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кованый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нечаянный</a:t>
            </a:r>
          </a:p>
        </p:txBody>
      </p:sp>
      <p:sp>
        <p:nvSpPr>
          <p:cNvPr id="36868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003800" y="2852738"/>
            <a:ext cx="302418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жеванный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кованный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нечаянный</a:t>
            </a:r>
          </a:p>
        </p:txBody>
      </p:sp>
      <p:sp>
        <p:nvSpPr>
          <p:cNvPr id="36869" name="WordArt 5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71550" y="2852738"/>
            <a:ext cx="302418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жеваный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кованый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нечаянный</a:t>
            </a:r>
          </a:p>
        </p:txBody>
      </p:sp>
      <p:sp>
        <p:nvSpPr>
          <p:cNvPr id="36870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003800" y="2852738"/>
            <a:ext cx="302418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жеванный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кованный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нечаянный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484438" y="404813"/>
            <a:ext cx="38877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 раунд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323850" y="1397000"/>
          <a:ext cx="8569325" cy="4624388"/>
        </p:xfrm>
        <a:graphic>
          <a:graphicData uri="http://schemas.openxmlformats.org/drawingml/2006/table">
            <a:tbl>
              <a:tblPr/>
              <a:tblGrid>
                <a:gridCol w="2143125"/>
                <a:gridCol w="2141538"/>
                <a:gridCol w="2143125"/>
                <a:gridCol w="2141537"/>
              </a:tblGrid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СЛОВАР-НЫЕ СЛОВА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УНТ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ЖИВОПИСЬ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РАЗНОЕ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0" name="WordArt 30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1700213"/>
            <a:ext cx="7191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151" name="WordArt 31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2852738"/>
            <a:ext cx="7191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152" name="WordArt 3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4005263"/>
            <a:ext cx="7191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153" name="WordArt 33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5084763"/>
            <a:ext cx="7191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154" name="WordArt 34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219700" y="1700213"/>
            <a:ext cx="7191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155" name="WordArt 35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219700" y="2781300"/>
            <a:ext cx="7191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156" name="WordArt 36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292725" y="3933825"/>
            <a:ext cx="7191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157" name="WordArt 37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292725" y="5013325"/>
            <a:ext cx="7191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158" name="WordArt 38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308850" y="1700213"/>
            <a:ext cx="7191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5159" name="WordArt 39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451725" y="2852738"/>
            <a:ext cx="7191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5160" name="WordArt 40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24750" y="3933825"/>
            <a:ext cx="7191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5161" name="WordArt 41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451725" y="5084763"/>
            <a:ext cx="7191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5162" name="AutoShape 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1223962" cy="5492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71550" y="692150"/>
            <a:ext cx="6624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Как писать правильно? </a:t>
            </a:r>
          </a:p>
        </p:txBody>
      </p:sp>
      <p:sp>
        <p:nvSpPr>
          <p:cNvPr id="38915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71550" y="2852738"/>
            <a:ext cx="302418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притензия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галлерея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аквариум</a:t>
            </a:r>
          </a:p>
        </p:txBody>
      </p:sp>
      <p:sp>
        <p:nvSpPr>
          <p:cNvPr id="38916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003800" y="2852738"/>
            <a:ext cx="302418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претензия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галерея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аквариум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971550" y="692150"/>
            <a:ext cx="6624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Как писать правильно? </a:t>
            </a:r>
          </a:p>
        </p:txBody>
      </p:sp>
      <p:sp>
        <p:nvSpPr>
          <p:cNvPr id="39939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71550" y="2852738"/>
            <a:ext cx="302418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присутствовать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колонна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калитка</a:t>
            </a:r>
          </a:p>
        </p:txBody>
      </p:sp>
      <p:sp>
        <p:nvSpPr>
          <p:cNvPr id="39940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003800" y="2852738"/>
            <a:ext cx="3024188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пресутствовать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колонна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колитка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748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Кто автор картины?</a:t>
            </a:r>
          </a:p>
        </p:txBody>
      </p:sp>
      <p:pic>
        <p:nvPicPr>
          <p:cNvPr id="40963" name="Picture 3" descr="devoch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052513"/>
            <a:ext cx="4021138" cy="5462587"/>
          </a:xfrm>
          <a:prstGeom prst="rect">
            <a:avLst/>
          </a:prstGeom>
          <a:noFill/>
        </p:spPr>
      </p:pic>
      <p:sp>
        <p:nvSpPr>
          <p:cNvPr id="40964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23352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Е.Широков</a:t>
            </a:r>
          </a:p>
        </p:txBody>
      </p:sp>
      <p:sp>
        <p:nvSpPr>
          <p:cNvPr id="40965" name="WordArt 5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7050" y="4724400"/>
            <a:ext cx="20335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В.Хабаров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748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Кто автор картины?</a:t>
            </a:r>
          </a:p>
        </p:txBody>
      </p:sp>
      <p:sp>
        <p:nvSpPr>
          <p:cNvPr id="43011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23352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Е.Широков</a:t>
            </a:r>
          </a:p>
        </p:txBody>
      </p:sp>
      <p:sp>
        <p:nvSpPr>
          <p:cNvPr id="43012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4724400"/>
            <a:ext cx="23352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И.Попов</a:t>
            </a:r>
          </a:p>
        </p:txBody>
      </p:sp>
      <p:pic>
        <p:nvPicPr>
          <p:cNvPr id="43013" name="Picture 5" descr="7w23629"/>
          <p:cNvPicPr>
            <a:picLocks noChangeAspect="1" noChangeArrowheads="1"/>
          </p:cNvPicPr>
          <p:nvPr/>
        </p:nvPicPr>
        <p:blipFill>
          <a:blip r:embed="rId4"/>
          <a:srcRect r="11230" b="14827"/>
          <a:stretch>
            <a:fillRect/>
          </a:stretch>
        </p:blipFill>
        <p:spPr bwMode="auto">
          <a:xfrm>
            <a:off x="2195513" y="908050"/>
            <a:ext cx="4824412" cy="364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748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Кто автор картины?</a:t>
            </a:r>
          </a:p>
        </p:txBody>
      </p:sp>
      <p:sp>
        <p:nvSpPr>
          <p:cNvPr id="44035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23352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А.Сайкина</a:t>
            </a:r>
          </a:p>
        </p:txBody>
      </p:sp>
      <p:sp>
        <p:nvSpPr>
          <p:cNvPr id="44036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4724400"/>
            <a:ext cx="23352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С.Григорьев</a:t>
            </a:r>
          </a:p>
        </p:txBody>
      </p:sp>
      <p:pic>
        <p:nvPicPr>
          <p:cNvPr id="44037" name="Picture 5" descr="5"/>
          <p:cNvPicPr>
            <a:picLocks noChangeAspect="1" noChangeArrowheads="1"/>
          </p:cNvPicPr>
          <p:nvPr/>
        </p:nvPicPr>
        <p:blipFill>
          <a:blip r:embed="rId4"/>
          <a:srcRect r="-645" b="14101"/>
          <a:stretch>
            <a:fillRect/>
          </a:stretch>
        </p:blipFill>
        <p:spPr bwMode="auto">
          <a:xfrm>
            <a:off x="2051050" y="1052513"/>
            <a:ext cx="5097463" cy="354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71993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Сколько звонких согласных в слове </a:t>
            </a:r>
            <a:r>
              <a:rPr lang="ru-RU" sz="3600" b="1" i="1" u="sng">
                <a:solidFill>
                  <a:schemeClr val="bg1"/>
                </a:solidFill>
                <a:latin typeface="Times New Roman" pitchFamily="18" charset="0"/>
              </a:rPr>
              <a:t>марсианка</a:t>
            </a: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5059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187450" y="3573463"/>
            <a:ext cx="1419225" cy="172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45060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795963" y="3573463"/>
            <a:ext cx="1419225" cy="172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5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50825" y="692150"/>
            <a:ext cx="91440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400"/>
              <a:t>Назовите произведение, из</a:t>
            </a:r>
            <a:endParaRPr lang="en-US" sz="4400"/>
          </a:p>
          <a:p>
            <a:pPr marL="342900" indent="-342900" algn="ctr">
              <a:spcBef>
                <a:spcPct val="20000"/>
              </a:spcBef>
            </a:pPr>
            <a:r>
              <a:rPr lang="ru-RU" sz="4400"/>
              <a:t>которого приведены следующие</a:t>
            </a:r>
            <a:endParaRPr lang="en-US" sz="4400"/>
          </a:p>
          <a:p>
            <a:pPr marL="342900" indent="-342900" algn="ctr">
              <a:spcBef>
                <a:spcPct val="20000"/>
              </a:spcBef>
            </a:pPr>
            <a:r>
              <a:rPr lang="ru-RU" sz="4400"/>
              <a:t>строки: «Да, были люди в наше</a:t>
            </a:r>
            <a:endParaRPr lang="en-US" sz="4400"/>
          </a:p>
          <a:p>
            <a:pPr marL="342900" indent="-342900" algn="ctr">
              <a:spcBef>
                <a:spcPct val="20000"/>
              </a:spcBef>
            </a:pPr>
            <a:r>
              <a:rPr lang="ru-RU" sz="4400"/>
              <a:t>время …» </a:t>
            </a:r>
          </a:p>
        </p:txBody>
      </p:sp>
      <p:sp>
        <p:nvSpPr>
          <p:cNvPr id="46083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4652963"/>
            <a:ext cx="316865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БОРОДИНО</a:t>
            </a:r>
          </a:p>
        </p:txBody>
      </p:sp>
      <p:sp>
        <p:nvSpPr>
          <p:cNvPr id="46084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3438" y="4652963"/>
            <a:ext cx="41767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МОРОЗ КРСНЫЙ НОС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84213" y="333375"/>
            <a:ext cx="76327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Times New Roman" pitchFamily="18" charset="0"/>
              </a:rPr>
              <a:t>   ГРАФИКА – это раздел науки о языке, в котором изучаются способы обозначения звуков на письме.</a:t>
            </a:r>
          </a:p>
        </p:txBody>
      </p:sp>
      <p:sp>
        <p:nvSpPr>
          <p:cNvPr id="47107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187450" y="3500438"/>
            <a:ext cx="1706563" cy="165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47108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940425" y="3500438"/>
            <a:ext cx="1706563" cy="165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20896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     Устное народное творчество – это художественная коллективная творческая деятельность народа, отражающая его жизнь, воззрения, идеалы; создаваемые народом и бытующие в народных массах поэзия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8131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42988" y="3933825"/>
            <a:ext cx="1635125" cy="165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48132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11863" y="4005263"/>
            <a:ext cx="1635125" cy="165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chemeClr val="bg1"/>
                </a:solidFill>
                <a:latin typeface="Times New Roman" pitchFamily="18" charset="0"/>
              </a:rPr>
              <a:t>Определите жанр УНТ.</a:t>
            </a:r>
          </a:p>
        </p:txBody>
      </p:sp>
      <p:sp>
        <p:nvSpPr>
          <p:cNvPr id="49155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8313" y="5516563"/>
            <a:ext cx="23034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басня</a:t>
            </a:r>
          </a:p>
        </p:txBody>
      </p:sp>
      <p:sp>
        <p:nvSpPr>
          <p:cNvPr id="49156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219700" y="5589588"/>
            <a:ext cx="29527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пословица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39750" y="2420938"/>
            <a:ext cx="8158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 i="1">
                <a:solidFill>
                  <a:schemeClr val="bg1"/>
                </a:solidFill>
              </a:rPr>
              <a:t>Дружба не терпит никакого обмана и </a:t>
            </a:r>
          </a:p>
          <a:p>
            <a:r>
              <a:rPr lang="ru-RU" sz="3200" b="1" i="1">
                <a:solidFill>
                  <a:schemeClr val="bg1"/>
                </a:solidFill>
              </a:rPr>
              <a:t>рвётся там, где начинается ложь.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268538" y="333375"/>
            <a:ext cx="41751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ФИНАЛ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chemeClr val="bg1"/>
                </a:solidFill>
                <a:latin typeface="Times New Roman" pitchFamily="18" charset="0"/>
              </a:rPr>
              <a:t>Определите жанр УНТ.</a:t>
            </a:r>
          </a:p>
        </p:txBody>
      </p:sp>
      <p:sp>
        <p:nvSpPr>
          <p:cNvPr id="51203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1188" y="5445125"/>
            <a:ext cx="30241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считалка</a:t>
            </a:r>
          </a:p>
        </p:txBody>
      </p:sp>
      <p:sp>
        <p:nvSpPr>
          <p:cNvPr id="51204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219700" y="5445125"/>
            <a:ext cx="33131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закличка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195513" y="1844675"/>
            <a:ext cx="47926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Солнышко, покажись! </a:t>
            </a:r>
            <a:b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Красное, снарядись! </a:t>
            </a:r>
            <a:b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Поскорей, не робей, </a:t>
            </a:r>
            <a:b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b="1" i="1">
                <a:solidFill>
                  <a:schemeClr val="bg1"/>
                </a:solidFill>
                <a:latin typeface="Times New Roman" pitchFamily="18" charset="0"/>
              </a:rPr>
              <a:t>Нас ребят обогрей! 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pic>
        <p:nvPicPr>
          <p:cNvPr id="32771" name="Picture 3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327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6092825"/>
            <a:ext cx="1152525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3059113" y="1268413"/>
            <a:ext cx="2808287" cy="374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</a:t>
            </a:r>
          </a:p>
        </p:txBody>
      </p:sp>
      <p:pic>
        <p:nvPicPr>
          <p:cNvPr id="33795" name="Picture 3" descr="emocii-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1800225" cy="1622425"/>
          </a:xfrm>
          <a:prstGeom prst="rect">
            <a:avLst/>
          </a:prstGeom>
          <a:noFill/>
        </p:spPr>
      </p:pic>
      <p:sp>
        <p:nvSpPr>
          <p:cNvPr id="337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876925"/>
            <a:ext cx="1152525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pic>
        <p:nvPicPr>
          <p:cNvPr id="34819" name="Picture 3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348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5949950"/>
            <a:ext cx="1152525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pic>
        <p:nvPicPr>
          <p:cNvPr id="35843" name="Picture 3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358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165850"/>
            <a:ext cx="1079500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chemeClr val="bg1"/>
                </a:solidFill>
                <a:latin typeface="Times New Roman" pitchFamily="18" charset="0"/>
              </a:rPr>
              <a:t>Отгадай загадку.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95288" y="1196975"/>
            <a:ext cx="8264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 i="1">
                <a:solidFill>
                  <a:schemeClr val="bg1"/>
                </a:solidFill>
                <a:latin typeface="Times New Roman" pitchFamily="18" charset="0"/>
              </a:rPr>
              <a:t>Соберите из спичек фигуру как на рисунке, а затем </a:t>
            </a:r>
          </a:p>
          <a:p>
            <a:r>
              <a:rPr lang="ru-RU" sz="2400" b="1" i="1">
                <a:solidFill>
                  <a:schemeClr val="bg1"/>
                </a:solidFill>
                <a:latin typeface="Times New Roman" pitchFamily="18" charset="0"/>
              </a:rPr>
              <a:t>Попробуйте убрать шесть спичек, чтобы </a:t>
            </a:r>
          </a:p>
          <a:p>
            <a:r>
              <a:rPr lang="ru-RU" sz="2400" b="1" i="1">
                <a:solidFill>
                  <a:schemeClr val="bg1"/>
                </a:solidFill>
                <a:latin typeface="Times New Roman" pitchFamily="18" charset="0"/>
              </a:rPr>
              <a:t>получилось три квадрата. </a:t>
            </a:r>
          </a:p>
        </p:txBody>
      </p:sp>
      <p:pic>
        <p:nvPicPr>
          <p:cNvPr id="52228" name="Picture 4" descr="spich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420938"/>
            <a:ext cx="4052888" cy="4052887"/>
          </a:xfrm>
          <a:prstGeom prst="rect">
            <a:avLst/>
          </a:prstGeom>
          <a:noFill/>
        </p:spPr>
      </p:pic>
      <p:sp>
        <p:nvSpPr>
          <p:cNvPr id="5222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092825"/>
            <a:ext cx="936625" cy="5048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3-kvadrata-ot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0" y="889000"/>
            <a:ext cx="5080000" cy="5080000"/>
          </a:xfrm>
          <a:prstGeom prst="rect">
            <a:avLst/>
          </a:prstGeom>
          <a:noFill/>
        </p:spPr>
      </p:pic>
      <p:sp>
        <p:nvSpPr>
          <p:cNvPr id="542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6021388"/>
            <a:ext cx="1152525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or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5795963" y="404813"/>
            <a:ext cx="28797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9388" y="908050"/>
            <a:ext cx="864076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    </a:t>
            </a:r>
            <a:r>
              <a:rPr lang="ru-RU" sz="3200" i="1">
                <a:solidFill>
                  <a:schemeClr val="bg1"/>
                </a:solidFill>
                <a:latin typeface="Times New Roman" pitchFamily="18" charset="0"/>
              </a:rPr>
              <a:t>ПРИЧАСТИЯ БЫВАЮТ СОВЕРШЕННОГО И НЕСОВЕРШЕННОГО ВИДА; НАСТОЯЩЕГО, ПРОШЕДШЕГО И БУДУЩЕГО ВРЕМЕНИ. ИЗМЕНЯЮТСЯ ПО ЧИСЛАМ, ПАДЕЖАМ. В ПРЕДЛОЖЕНИИ ЯВЛЯЮТСЯ ОБСТОЯТЕЛЬСТВАМИ.</a:t>
            </a:r>
          </a:p>
        </p:txBody>
      </p:sp>
      <p:sp>
        <p:nvSpPr>
          <p:cNvPr id="717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5373688"/>
            <a:ext cx="1944687" cy="12239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5300663"/>
            <a:ext cx="1871662" cy="11525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971550" y="5661025"/>
            <a:ext cx="12239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7164388" y="5516563"/>
            <a:ext cx="946150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pic>
        <p:nvPicPr>
          <p:cNvPr id="8199" name="Picture 7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820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6165850"/>
            <a:ext cx="936625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3059113" y="1268413"/>
            <a:ext cx="2808287" cy="374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</a:t>
            </a:r>
          </a:p>
        </p:txBody>
      </p:sp>
      <p:pic>
        <p:nvPicPr>
          <p:cNvPr id="9222" name="Picture 6" descr="emocii-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1800225" cy="1622425"/>
          </a:xfrm>
          <a:prstGeom prst="rect">
            <a:avLst/>
          </a:prstGeom>
          <a:noFill/>
        </p:spPr>
      </p:pic>
      <p:sp>
        <p:nvSpPr>
          <p:cNvPr id="922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165850"/>
            <a:ext cx="1079500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79930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i="1">
                <a:latin typeface="Times New Roman" pitchFamily="18" charset="0"/>
              </a:rPr>
              <a:t>   </a:t>
            </a:r>
            <a:r>
              <a:rPr lang="ru-RU" sz="4000" b="1" i="1">
                <a:solidFill>
                  <a:schemeClr val="bg1"/>
                </a:solidFill>
                <a:latin typeface="Times New Roman" pitchFamily="18" charset="0"/>
              </a:rPr>
              <a:t>Действительные причастия обозначают признак, который возник у предмета под действием другого предмета.</a:t>
            </a:r>
          </a:p>
        </p:txBody>
      </p:sp>
      <p:sp>
        <p:nvSpPr>
          <p:cNvPr id="1126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5734050"/>
            <a:ext cx="1295400" cy="7905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5661025"/>
            <a:ext cx="1368425" cy="7921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7019925" y="5805488"/>
            <a:ext cx="65881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971550" y="5805488"/>
            <a:ext cx="9366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132138" y="1628775"/>
            <a:ext cx="2663825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pic>
        <p:nvPicPr>
          <p:cNvPr id="12291" name="Picture 3" descr="s17309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2382837" cy="1978025"/>
          </a:xfrm>
          <a:prstGeom prst="rect">
            <a:avLst/>
          </a:prstGeom>
          <a:solidFill>
            <a:srgbClr val="0066FF"/>
          </a:solidFill>
        </p:spPr>
      </p:pic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5876925"/>
            <a:ext cx="1296987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267</Words>
  <Application>Microsoft Office PowerPoint</Application>
  <PresentationFormat>Экран (4:3)</PresentationFormat>
  <Paragraphs>44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0" baseType="lpstr">
      <vt:lpstr>Arial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Демонстрационная версия</dc:creator>
  <cp:lastModifiedBy>Демонстрационная версия</cp:lastModifiedBy>
  <cp:revision>4</cp:revision>
  <dcterms:created xsi:type="dcterms:W3CDTF">2011-12-22T10:10:37Z</dcterms:created>
  <dcterms:modified xsi:type="dcterms:W3CDTF">2011-12-22T13:05:35Z</dcterms:modified>
</cp:coreProperties>
</file>