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6" r:id="rId6"/>
    <p:sldId id="259" r:id="rId7"/>
    <p:sldId id="260" r:id="rId8"/>
    <p:sldId id="264" r:id="rId9"/>
    <p:sldId id="262" r:id="rId10"/>
    <p:sldId id="263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89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89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679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79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79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23936A9-D878-4813-9471-3202AA4B977A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679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79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6D7052F-4C74-41C9-AABD-D5636D811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trips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Урок русского языка в 8 классе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066800" y="3886200"/>
            <a:ext cx="7362852" cy="254319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Учитель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Верхова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           Наталья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               Петровна       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Мое отношение к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 уроке я задумался над…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Я открыл для себя…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Урок помог мне…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Мои чувства по уроку можно выразить словами…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Домашнее задание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992888" cy="3312368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Сочинение-рассуждение на тему «</a:t>
            </a:r>
            <a:r>
              <a:rPr lang="ru-RU" sz="3600" dirty="0" smtClean="0">
                <a:solidFill>
                  <a:srgbClr val="FFFF00"/>
                </a:solidFill>
              </a:rPr>
              <a:t>Почему, </a:t>
            </a:r>
            <a:r>
              <a:rPr lang="ru-RU" sz="3600" dirty="0" smtClean="0">
                <a:solidFill>
                  <a:srgbClr val="FFFF00"/>
                </a:solidFill>
              </a:rPr>
              <a:t>по мнению 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А.П. </a:t>
            </a:r>
            <a:r>
              <a:rPr lang="ru-RU" sz="3600" dirty="0" smtClean="0">
                <a:solidFill>
                  <a:srgbClr val="FFFF00"/>
                </a:solidFill>
              </a:rPr>
              <a:t>Чехова, </a:t>
            </a:r>
            <a:r>
              <a:rPr lang="ru-RU" sz="3600" dirty="0" smtClean="0">
                <a:solidFill>
                  <a:srgbClr val="FFFF00"/>
                </a:solidFill>
              </a:rPr>
              <a:t>знаки </a:t>
            </a:r>
            <a:r>
              <a:rPr lang="ru-RU" sz="3600" dirty="0" smtClean="0">
                <a:solidFill>
                  <a:srgbClr val="FFFF00"/>
                </a:solidFill>
              </a:rPr>
              <a:t>препинания     можно назвать «нотами при чтении»?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9324528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Человек рождается на свет,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Чтоб творить, дерзать – и не иначе,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Чтоб оставить в жизни добрый след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И решить все трудные </a:t>
            </a:r>
            <a:r>
              <a:rPr lang="ru-RU" sz="4400" dirty="0" smtClean="0">
                <a:solidFill>
                  <a:srgbClr val="FFFF00"/>
                </a:solidFill>
              </a:rPr>
              <a:t>задачи.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Человек рождается на свет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Для чего? Ищите свой ответ.</a:t>
            </a:r>
            <a:endParaRPr lang="ru-RU" sz="4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Тире между подлежащим и сказуемым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Цели:</a:t>
            </a:r>
          </a:p>
          <a:p>
            <a:pPr marL="457200" indent="-457200">
              <a:buFont typeface="+mj-lt"/>
              <a:buAutoNum type="arabicPeriod"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FFFF00"/>
                </a:solidFill>
              </a:rPr>
              <a:t>Повторить ранее изученный материал по определению типов связи в словосочетании, по теме «Главные члены предложения»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FFFF00"/>
                </a:solidFill>
              </a:rPr>
              <a:t> Углубить знания учащихся о постановке тире в простом предложении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FFFF00"/>
                </a:solidFill>
              </a:rPr>
              <a:t>Развивать речь, мышление, орфографическую и пунктуационную зоркость, обогащать словарный запас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FFFF00"/>
                </a:solidFill>
              </a:rPr>
              <a:t>Воспитывать бережное отношение к слову, любовь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 к родине, к предмету</a:t>
            </a: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766745"/>
          </a:xfrm>
        </p:spPr>
        <p:txBody>
          <a:bodyPr/>
          <a:lstStyle/>
          <a:p>
            <a:r>
              <a:rPr lang="ru-RU" sz="1800" dirty="0" smtClean="0">
                <a:solidFill>
                  <a:srgbClr val="FFFF00"/>
                </a:solidFill>
              </a:rPr>
              <a:t>Знаки препинания, служащие нотами при чтении, расставлены у вас, как пуговицы на мундире гоголевского городничего. 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              А.П.Чехов - </a:t>
            </a:r>
            <a:r>
              <a:rPr lang="ru-RU" sz="1800" dirty="0" err="1" smtClean="0">
                <a:solidFill>
                  <a:srgbClr val="FFFF00"/>
                </a:solidFill>
              </a:rPr>
              <a:t>Н.А.Хлопову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286124"/>
            <a:ext cx="7543800" cy="280987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Знаки препинания – это как нотные знаки. Они твердо держат текст и не дают ему рассыпаться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                                        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 К.Г.Паустовский          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2000264" cy="222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167" r="10368"/>
          <a:stretch>
            <a:fillRect/>
          </a:stretch>
        </p:blipFill>
        <p:spPr bwMode="auto">
          <a:xfrm>
            <a:off x="1643042" y="4272429"/>
            <a:ext cx="2571768" cy="2156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Из истории русской пунктуации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81200"/>
            <a:ext cx="7753376" cy="4591072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                                                Н.М.Карамзин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4182686" cy="450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smtClean="0">
                <a:solidFill>
                  <a:srgbClr val="FFFF00"/>
                </a:solidFill>
              </a:rPr>
              <a:t>2011</a:t>
            </a:r>
            <a:r>
              <a:rPr lang="ru-RU" sz="3600" dirty="0" smtClean="0">
                <a:solidFill>
                  <a:srgbClr val="FFFF00"/>
                </a:solidFill>
              </a:rPr>
              <a:t> год – </a:t>
            </a:r>
            <a:r>
              <a:rPr lang="ru-RU" sz="3600" dirty="0" err="1" smtClean="0">
                <a:solidFill>
                  <a:srgbClr val="FFFF00"/>
                </a:solidFill>
              </a:rPr>
              <a:t>год</a:t>
            </a:r>
            <a:r>
              <a:rPr lang="ru-RU" sz="3600" dirty="0" smtClean="0">
                <a:solidFill>
                  <a:srgbClr val="FFFF00"/>
                </a:solidFill>
              </a:rPr>
              <a:t> Ю.А.Гагарина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976664" cy="4759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Тире между подлежащим и сказуемым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4305320"/>
          </a:xfrm>
        </p:spPr>
        <p:txBody>
          <a:bodyPr/>
          <a:lstStyle/>
          <a:p>
            <a:pPr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Ставится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1)</a:t>
            </a:r>
            <a:r>
              <a:rPr lang="ru-RU" sz="2400" dirty="0" smtClean="0">
                <a:solidFill>
                  <a:srgbClr val="008000"/>
                </a:solidFill>
              </a:rPr>
              <a:t>   </a:t>
            </a:r>
            <a:r>
              <a:rPr lang="ru-RU" sz="2400" dirty="0" smtClean="0">
                <a:solidFill>
                  <a:srgbClr val="FFFF00"/>
                </a:solidFill>
              </a:rPr>
              <a:t>гл. н.ф.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2)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3)</a:t>
            </a:r>
            <a:r>
              <a:rPr lang="ru-RU" sz="2000" dirty="0" smtClean="0">
                <a:solidFill>
                  <a:srgbClr val="FFFF00"/>
                </a:solidFill>
              </a:rPr>
              <a:t>   существ.</a:t>
            </a:r>
            <a:r>
              <a:rPr lang="ru-RU" sz="2800" b="1" dirty="0" smtClean="0">
                <a:solidFill>
                  <a:srgbClr val="FFFF00"/>
                </a:solidFill>
              </a:rPr>
              <a:t>             </a:t>
            </a:r>
            <a:r>
              <a:rPr lang="ru-RU" sz="2000" dirty="0" smtClean="0">
                <a:solidFill>
                  <a:srgbClr val="FFFF00"/>
                </a:solidFill>
              </a:rPr>
              <a:t>существ.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4)</a:t>
            </a:r>
            <a:r>
              <a:rPr lang="ru-RU" sz="2400" dirty="0" smtClean="0">
                <a:solidFill>
                  <a:srgbClr val="FFFF00"/>
                </a:solidFill>
              </a:rPr>
              <a:t>   </a:t>
            </a:r>
            <a:r>
              <a:rPr lang="ru-RU" sz="2000" dirty="0" smtClean="0">
                <a:solidFill>
                  <a:srgbClr val="FFFF00"/>
                </a:solidFill>
              </a:rPr>
              <a:t>существ.                  </a:t>
            </a:r>
            <a:r>
              <a:rPr lang="ru-RU" sz="2000" dirty="0" err="1" smtClean="0">
                <a:solidFill>
                  <a:srgbClr val="FFFF00"/>
                </a:solidFill>
              </a:rPr>
              <a:t>числ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5)</a:t>
            </a:r>
            <a:r>
              <a:rPr lang="ru-RU" sz="2400" dirty="0" smtClean="0">
                <a:solidFill>
                  <a:srgbClr val="FFFF00"/>
                </a:solidFill>
              </a:rPr>
              <a:t>     </a:t>
            </a:r>
            <a:r>
              <a:rPr lang="ru-RU" sz="2000" dirty="0" err="1" smtClean="0">
                <a:solidFill>
                  <a:srgbClr val="FFFF00"/>
                </a:solidFill>
              </a:rPr>
              <a:t>числ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ru-RU" sz="2400" dirty="0" smtClean="0">
                <a:solidFill>
                  <a:srgbClr val="FFFF00"/>
                </a:solidFill>
              </a:rPr>
              <a:t>                 </a:t>
            </a:r>
            <a:r>
              <a:rPr lang="ru-RU" sz="2000" dirty="0" err="1" smtClean="0">
                <a:solidFill>
                  <a:srgbClr val="FFFF00"/>
                </a:solidFill>
              </a:rPr>
              <a:t>числ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1785918" y="3357562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3143240" y="3286124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786058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400" dirty="0" smtClean="0">
                <a:solidFill>
                  <a:srgbClr val="FFFF00"/>
                </a:solidFill>
              </a:rPr>
              <a:t>гл. н.ф.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>
            <a:off x="4143372" y="342900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4143372" y="3357562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1785918" y="5429264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143372" y="4714884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>
            <a:off x="4143372" y="4643446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1785918" y="4786322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4143372" y="3857628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>
            <a:off x="4143372" y="3929066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1785918" y="3857628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Text Box 127"/>
          <p:cNvSpPr txBox="1">
            <a:spLocks noChangeArrowheads="1"/>
          </p:cNvSpPr>
          <p:nvPr/>
        </p:nvSpPr>
        <p:spPr bwMode="auto">
          <a:xfrm>
            <a:off x="1643042" y="3429000"/>
            <a:ext cx="1296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000" dirty="0" smtClean="0">
                <a:solidFill>
                  <a:srgbClr val="FFFF00"/>
                </a:solidFill>
              </a:rPr>
              <a:t>существ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143240" y="3714752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429000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2000" dirty="0" smtClean="0">
                <a:solidFill>
                  <a:srgbClr val="FFFF00"/>
                </a:solidFill>
              </a:rPr>
              <a:t>гл. н.ф.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3143240" y="450057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3143240" y="5143512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4071934" y="6000768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4071934" y="6072206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1785918" y="6072206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4071934" y="5429264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4071934" y="5357826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>
            <a:off x="3143240" y="5786454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Тире между подлежащим и сказуемым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615808" cy="4824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Не ставится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1)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sz="2000" b="1" dirty="0" err="1" smtClean="0">
                <a:solidFill>
                  <a:srgbClr val="FFFF00"/>
                </a:solidFill>
              </a:rPr>
              <a:t>личн.мест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2)</a:t>
            </a:r>
            <a:r>
              <a:rPr lang="ru-RU" b="1" dirty="0" smtClean="0">
                <a:solidFill>
                  <a:srgbClr val="FFFF00"/>
                </a:solidFill>
              </a:rPr>
              <a:t>                 </a:t>
            </a:r>
            <a:r>
              <a:rPr lang="ru-RU" sz="2000" b="1" dirty="0" smtClean="0">
                <a:solidFill>
                  <a:srgbClr val="FFFF00"/>
                </a:solidFill>
              </a:rPr>
              <a:t>НЕ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3)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 </a:t>
            </a:r>
            <a:r>
              <a:rPr lang="ru-RU" sz="2000" b="1" dirty="0" err="1" smtClean="0">
                <a:solidFill>
                  <a:srgbClr val="FFFF00"/>
                </a:solidFill>
              </a:rPr>
              <a:t>прилаг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4)</a:t>
            </a:r>
            <a:r>
              <a:rPr lang="ru-RU" b="1" dirty="0" smtClean="0">
                <a:solidFill>
                  <a:srgbClr val="FFFF00"/>
                </a:solidFill>
              </a:rPr>
              <a:t>              </a:t>
            </a:r>
            <a:r>
              <a:rPr lang="ru-RU" dirty="0" smtClean="0"/>
              <a:t>,</a:t>
            </a:r>
            <a:r>
              <a:rPr lang="ru-RU" sz="2000" b="1" dirty="0" smtClean="0">
                <a:solidFill>
                  <a:srgbClr val="FFFF00"/>
                </a:solidFill>
              </a:rPr>
              <a:t>вводное слово</a:t>
            </a:r>
            <a:r>
              <a:rPr lang="ru-RU" dirty="0" smtClean="0"/>
              <a:t>,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5)                   </a:t>
            </a:r>
            <a:r>
              <a:rPr lang="en-US" sz="2400" b="1" dirty="0" smtClean="0">
                <a:solidFill>
                  <a:srgbClr val="FFFF00"/>
                </a:solidFill>
              </a:rPr>
              <a:t>(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как, словно, будто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6)</a:t>
            </a:r>
          </a:p>
          <a:p>
            <a:pPr marL="514350" indent="-514350"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           Фразеологический оборот</a:t>
            </a:r>
          </a:p>
        </p:txBody>
      </p:sp>
      <p:sp>
        <p:nvSpPr>
          <p:cNvPr id="4" name="Line 46"/>
          <p:cNvSpPr>
            <a:spLocks noChangeShapeType="1"/>
          </p:cNvSpPr>
          <p:nvPr/>
        </p:nvSpPr>
        <p:spPr bwMode="auto">
          <a:xfrm>
            <a:off x="1714480" y="307181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>
            <a:off x="4500562" y="3000372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6"/>
          <p:cNvSpPr>
            <a:spLocks noChangeShapeType="1"/>
          </p:cNvSpPr>
          <p:nvPr/>
        </p:nvSpPr>
        <p:spPr bwMode="auto">
          <a:xfrm>
            <a:off x="4500562" y="307181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>
            <a:off x="1714480" y="350043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>
            <a:off x="4500562" y="350043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>
            <a:off x="4500562" y="3571876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>
            <a:off x="1714480" y="4286256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>
            <a:off x="4500562" y="4357694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>
            <a:off x="4500562" y="4286256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>
            <a:off x="1714480" y="4714884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>
            <a:off x="5357818" y="4786322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5357818" y="4714884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>
            <a:off x="1714480" y="521495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>
            <a:off x="5500694" y="528638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5500694" y="5357826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>
            <a:off x="1714480" y="557214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>
            <a:off x="5072066" y="564357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>
            <a:off x="5072066" y="557214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3801653" y="4485100"/>
            <a:ext cx="509887" cy="2969720"/>
          </a:xfrm>
          <a:prstGeom prst="leftBrace">
            <a:avLst>
              <a:gd name="adj1" fmla="val 8333"/>
              <a:gd name="adj2" fmla="val 49615"/>
            </a:avLst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</a:t>
            </a:r>
            <a:r>
              <a:rPr lang="ru-RU" dirty="0" err="1" smtClean="0">
                <a:solidFill>
                  <a:srgbClr val="FFFF00"/>
                </a:solidFill>
              </a:rPr>
              <a:t>Физминутка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9" descr="j022373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5429288" cy="32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15347" y="260648"/>
            <a:ext cx="68788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1)</a:t>
            </a:r>
            <a:r>
              <a:rPr lang="ru-RU" sz="28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Сочинение-миниатюра </a:t>
            </a:r>
            <a:r>
              <a:rPr lang="ru-RU" sz="28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космосе</a:t>
            </a:r>
            <a:r>
              <a:rPr lang="en-US" sz="28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8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индивидуальная работа)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412776"/>
            <a:ext cx="806489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u="sng" dirty="0" smtClean="0">
                <a:solidFill>
                  <a:srgbClr val="FFFF00"/>
                </a:solidFill>
              </a:rPr>
              <a:t>Частичный ЛАТ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Тема текста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Стиль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Тип речи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Идея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Заменить«подымают» стилистически нейтральным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Выписать слово, в котором правописание приставки зависит от глухости</a:t>
            </a:r>
            <a:r>
              <a:rPr lang="en-US" sz="2400" b="1" dirty="0" smtClean="0">
                <a:solidFill>
                  <a:srgbClr val="FFFF00"/>
                </a:solidFill>
              </a:rPr>
              <a:t>/</a:t>
            </a:r>
            <a:r>
              <a:rPr lang="ru-RU" sz="2400" b="1" dirty="0" smtClean="0">
                <a:solidFill>
                  <a:srgbClr val="FFFF00"/>
                </a:solidFill>
              </a:rPr>
              <a:t>звонкости звука, обозначаемого следующей после приставки буквой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Из 1 предложения 3 абзаца выписать слово с чередующейся безударной гласной в корне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система работы</Template>
  <TotalTime>582</TotalTime>
  <Words>316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Сумерки</vt:lpstr>
      <vt:lpstr>Урок русского языка в 8 классе</vt:lpstr>
      <vt:lpstr> Тире между подлежащим и сказуемым</vt:lpstr>
      <vt:lpstr>Знаки препинания, служащие нотами при чтении, расставлены у вас, как пуговицы на мундире гоголевского городничего.                                                              А.П.Чехов - Н.А.Хлопову</vt:lpstr>
      <vt:lpstr>Из истории русской пунктуации</vt:lpstr>
      <vt:lpstr>  2011 год – год Ю.А.Гагарина</vt:lpstr>
      <vt:lpstr>Тире между подлежащим и сказуемым</vt:lpstr>
      <vt:lpstr>Тире между подлежащим и сказуемым</vt:lpstr>
      <vt:lpstr>            Физминутка</vt:lpstr>
      <vt:lpstr>Слайд 9</vt:lpstr>
      <vt:lpstr>Мое отношение к уроку</vt:lpstr>
      <vt:lpstr>Домашнее задание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2011-10-18T12:27:00Z</dcterms:created>
  <dcterms:modified xsi:type="dcterms:W3CDTF">2011-10-25T17:56:03Z</dcterms:modified>
</cp:coreProperties>
</file>