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92" r:id="rId21"/>
    <p:sldId id="293" r:id="rId22"/>
    <p:sldId id="282" r:id="rId23"/>
    <p:sldId id="283" r:id="rId24"/>
    <p:sldId id="284" r:id="rId25"/>
    <p:sldId id="289" r:id="rId26"/>
    <p:sldId id="29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507E6F-FEF3-42C6-847F-7C92E0E88314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884114-9E0C-4DD5-9A6A-A9F8A7921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BB815-DAD9-4616-A7C8-A49DD7392846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328B-A4E1-4544-B7B0-239319C63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4F1C-1AF1-4705-8626-D7D8C3CBF5FC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BE1A-060B-43BD-8423-82EE78DD9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247A-AFF9-4978-BFAB-D8A2638E44BC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38280-6EA3-4046-98FA-9AAA6D097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04EA41-E6C9-46C3-A774-91F5E8598F5A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BD013E-06F0-437D-A5E1-C76298265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B8FB4-F45A-44A3-AAD2-78F4F20503F9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A7202-8E4D-4981-8719-11C3F4D0C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733CA0-D829-4304-9BD5-993142E66AEF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94910D-B74E-4BF1-A152-4805A3060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BA8D-22B8-4A11-B199-616751982CAC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6CC71-EFEA-4732-83A6-9D201CADE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5FA4EA-557C-4FF6-B31B-6C8557B5DFD6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3D3015-828A-4BDE-939D-15130BB9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B871FE-294E-41D2-B07E-396236E7BB0A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C0494D-C15B-4C0C-B153-6FC8D6060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37FC06-7CD0-42E2-8E75-6198F5B3BAED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5579B2-5EB5-4D81-99E0-3AB9996F3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8DB0F3-8BCF-431A-9A36-9F6FEE7AA390}" type="datetimeFigureOut">
              <a:rPr lang="ru-RU"/>
              <a:pPr>
                <a:defRPr/>
              </a:pPr>
              <a:t>27.03.2010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3B1DA291-83FF-4E93-8AF9-F37A21B04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8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0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0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emf"/><Relationship Id="rId4" Type="http://schemas.openxmlformats.org/officeDocument/2006/relationships/package" Target="../embeddings/_________Microsoft_Office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26325" cy="42116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Внеурочная деятельность по математике при подготовки</a:t>
            </a:r>
            <a:b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 к итоговой аттестации в    9 классе.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4786313"/>
            <a:ext cx="7407275" cy="1752600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математики МОУ </a:t>
            </a:r>
            <a:br>
              <a:rPr lang="ru-RU" dirty="0" smtClean="0"/>
            </a:br>
            <a:r>
              <a:rPr lang="ru-RU" dirty="0" smtClean="0"/>
              <a:t>«Лицей </a:t>
            </a:r>
            <a:r>
              <a:rPr lang="ru-RU" dirty="0" smtClean="0"/>
              <a:t>г.Козьмодемьянска»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Сизова</a:t>
            </a:r>
            <a:r>
              <a:rPr lang="ru-RU" dirty="0" smtClean="0"/>
              <a:t> </a:t>
            </a:r>
            <a:r>
              <a:rPr lang="ru-RU" dirty="0" smtClean="0"/>
              <a:t>Светлана Алексеевна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Содержимое 14"/>
          <p:cNvGraphicFramePr>
            <a:graphicFrameLocks noChangeAspect="1"/>
          </p:cNvGraphicFramePr>
          <p:nvPr>
            <p:ph sz="half" idx="1"/>
          </p:nvPr>
        </p:nvGraphicFramePr>
        <p:xfrm>
          <a:off x="214313" y="1214438"/>
          <a:ext cx="3630612" cy="4786312"/>
        </p:xfrm>
        <a:graphic>
          <a:graphicData uri="http://schemas.openxmlformats.org/presentationml/2006/ole">
            <p:oleObj spid="_x0000_s7170" name="Документ" r:id="rId3" imgW="6150271" imgH="8108931" progId="Word.Document.12">
              <p:embed/>
            </p:oleObj>
          </a:graphicData>
        </a:graphic>
      </p:graphicFrame>
      <p:pic>
        <p:nvPicPr>
          <p:cNvPr id="7171" name="Содержимое 3"/>
          <p:cNvPicPr>
            <a:picLocks noGrp="1"/>
          </p:cNvPicPr>
          <p:nvPr>
            <p:ph sz="half" idx="2"/>
          </p:nvPr>
        </p:nvPicPr>
        <p:blipFill>
          <a:blip r:embed="rId4"/>
          <a:srcRect l="7384" r="25682" b="35561"/>
          <a:stretch>
            <a:fillRect/>
          </a:stretch>
        </p:blipFill>
        <p:spPr>
          <a:xfrm>
            <a:off x="3143250" y="1143000"/>
            <a:ext cx="5715000" cy="3857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214313" y="714375"/>
          <a:ext cx="3375025" cy="5135563"/>
        </p:xfrm>
        <a:graphic>
          <a:graphicData uri="http://schemas.openxmlformats.org/presentationml/2006/ole">
            <p:oleObj spid="_x0000_s8194" name="Документ" r:id="rId3" imgW="5718040" imgH="8700432" progId="Word.Document.12">
              <p:embed/>
            </p:oleObj>
          </a:graphicData>
        </a:graphic>
      </p:graphicFrame>
      <p:pic>
        <p:nvPicPr>
          <p:cNvPr id="8195" name="Содержимое 3"/>
          <p:cNvPicPr>
            <a:picLocks noGrp="1"/>
          </p:cNvPicPr>
          <p:nvPr>
            <p:ph sz="half" idx="2"/>
          </p:nvPr>
        </p:nvPicPr>
        <p:blipFill>
          <a:blip r:embed="rId4"/>
          <a:srcRect l="21005" t="30714" b="17381"/>
          <a:stretch>
            <a:fillRect/>
          </a:stretch>
        </p:blipFill>
        <p:spPr>
          <a:xfrm>
            <a:off x="3000375" y="1143000"/>
            <a:ext cx="5862638" cy="257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862887" cy="654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tx2">
                    <a:satMod val="130000"/>
                  </a:schemeClr>
                </a:solidFill>
              </a:rPr>
              <a:t>2 занятие. Построение графика функции </a:t>
            </a:r>
            <a:r>
              <a:rPr lang="en-US" sz="2700" i="1" dirty="0" smtClean="0">
                <a:solidFill>
                  <a:schemeClr val="tx2">
                    <a:satMod val="130000"/>
                  </a:schemeClr>
                </a:solidFill>
              </a:rPr>
              <a:t>y</a:t>
            </a:r>
            <a:r>
              <a:rPr lang="ru-RU" sz="2700" i="1" dirty="0" smtClean="0">
                <a:solidFill>
                  <a:schemeClr val="tx2">
                    <a:satMod val="130000"/>
                  </a:schemeClr>
                </a:solidFill>
              </a:rPr>
              <a:t>=</a:t>
            </a:r>
            <a:r>
              <a:rPr lang="en-US" sz="2700" i="1" dirty="0" smtClean="0">
                <a:solidFill>
                  <a:schemeClr val="tx2">
                    <a:satMod val="130000"/>
                  </a:schemeClr>
                </a:solidFill>
              </a:rPr>
              <a:t>f</a:t>
            </a:r>
            <a:r>
              <a:rPr lang="ru-RU" sz="2700" i="1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sz="2700" i="1" dirty="0" smtClean="0">
                <a:solidFill>
                  <a:schemeClr val="tx2">
                    <a:satMod val="130000"/>
                  </a:schemeClr>
                </a:solidFill>
              </a:rPr>
              <a:t>x</a:t>
            </a:r>
            <a:r>
              <a:rPr lang="ru-RU" sz="2700" i="1" dirty="0" smtClean="0">
                <a:solidFill>
                  <a:schemeClr val="tx2">
                    <a:satMod val="130000"/>
                  </a:schemeClr>
                </a:solidFill>
              </a:rPr>
              <a:t>) + </a:t>
            </a:r>
            <a:r>
              <a:rPr lang="en-US" sz="2700" i="1" dirty="0" smtClean="0">
                <a:solidFill>
                  <a:schemeClr val="tx2">
                    <a:satMod val="130000"/>
                  </a:schemeClr>
                </a:solidFill>
              </a:rPr>
              <a:t>m</a:t>
            </a:r>
            <a:r>
              <a:rPr lang="ru-RU" sz="2700" i="1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9218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1071563" y="1285875"/>
          <a:ext cx="3606800" cy="4586288"/>
        </p:xfrm>
        <a:graphic>
          <a:graphicData uri="http://schemas.openxmlformats.org/presentationml/2006/ole">
            <p:oleObj spid="_x0000_s9218" name="Документ" r:id="rId3" imgW="6282653" imgH="7990127" progId="Word.Document.12">
              <p:embed/>
            </p:oleObj>
          </a:graphicData>
        </a:graphic>
      </p:graphicFrame>
      <p:pic>
        <p:nvPicPr>
          <p:cNvPr id="9220" name="Содержимое 4"/>
          <p:cNvPicPr>
            <a:picLocks noGrp="1"/>
          </p:cNvPicPr>
          <p:nvPr>
            <p:ph sz="half" idx="2"/>
          </p:nvPr>
        </p:nvPicPr>
        <p:blipFill>
          <a:blip r:embed="rId4"/>
          <a:srcRect l="29022" r="27686" b="23570"/>
          <a:stretch>
            <a:fillRect/>
          </a:stretch>
        </p:blipFill>
        <p:spPr>
          <a:xfrm>
            <a:off x="4357688" y="1143000"/>
            <a:ext cx="4462462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214313" y="1428750"/>
          <a:ext cx="3597275" cy="4137025"/>
        </p:xfrm>
        <a:graphic>
          <a:graphicData uri="http://schemas.openxmlformats.org/presentationml/2006/ole">
            <p:oleObj spid="_x0000_s10242" name="Документ" r:id="rId3" imgW="6109836" imgH="7027812" progId="Word.Document.12">
              <p:embed/>
            </p:oleObj>
          </a:graphicData>
        </a:graphic>
      </p:graphicFrame>
      <p:pic>
        <p:nvPicPr>
          <p:cNvPr id="10243" name="Содержимое 3"/>
          <p:cNvPicPr>
            <a:picLocks noGrp="1"/>
          </p:cNvPicPr>
          <p:nvPr>
            <p:ph sz="half" idx="2"/>
          </p:nvPr>
        </p:nvPicPr>
        <p:blipFill>
          <a:blip r:embed="rId4"/>
          <a:srcRect r="48476" b="46301"/>
          <a:stretch>
            <a:fillRect/>
          </a:stretch>
        </p:blipFill>
        <p:spPr>
          <a:xfrm>
            <a:off x="3071813" y="1071563"/>
            <a:ext cx="5857875" cy="4500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142875" y="1071563"/>
          <a:ext cx="3581400" cy="4181475"/>
        </p:xfrm>
        <a:graphic>
          <a:graphicData uri="http://schemas.openxmlformats.org/presentationml/2006/ole">
            <p:oleObj spid="_x0000_s11266" name="Документ" r:id="rId3" imgW="6069909" imgH="7087575" progId="Word.Document.12">
              <p:embed/>
            </p:oleObj>
          </a:graphicData>
        </a:graphic>
      </p:graphicFrame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1268" name="Содержимое 4"/>
          <p:cNvPicPr>
            <a:picLocks noGrp="1"/>
          </p:cNvPicPr>
          <p:nvPr>
            <p:ph sz="half" idx="2"/>
          </p:nvPr>
        </p:nvPicPr>
        <p:blipFill>
          <a:blip r:embed="rId4"/>
          <a:srcRect l="21669" t="13127" r="17336" b="14796"/>
          <a:stretch>
            <a:fillRect/>
          </a:stretch>
        </p:blipFill>
        <p:spPr>
          <a:xfrm>
            <a:off x="3071813" y="714375"/>
            <a:ext cx="5500687" cy="4857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720012" cy="6429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 Построение графика функции </a:t>
            </a:r>
            <a:r>
              <a:rPr lang="en-US" sz="2800" i="1" dirty="0" smtClean="0">
                <a:solidFill>
                  <a:schemeClr val="tx2">
                    <a:satMod val="130000"/>
                  </a:schemeClr>
                </a:solidFill>
              </a:rPr>
              <a:t>y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=</a:t>
            </a:r>
            <a:r>
              <a:rPr lang="en-US" sz="2800" i="1" dirty="0" smtClean="0">
                <a:solidFill>
                  <a:schemeClr val="tx2">
                    <a:satMod val="130000"/>
                  </a:schemeClr>
                </a:solidFill>
              </a:rPr>
              <a:t>f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tx2">
                    <a:satMod val="130000"/>
                  </a:schemeClr>
                </a:solidFill>
              </a:rPr>
              <a:t>x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 + </a:t>
            </a:r>
            <a:r>
              <a:rPr lang="en-US" sz="2800" i="1" dirty="0" smtClean="0">
                <a:solidFill>
                  <a:schemeClr val="tx2">
                    <a:satMod val="130000"/>
                  </a:schemeClr>
                </a:solidFill>
              </a:rPr>
              <a:t>l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) + </a:t>
            </a:r>
            <a:r>
              <a:rPr lang="en-US" sz="2800" i="1" dirty="0" smtClean="0">
                <a:solidFill>
                  <a:schemeClr val="tx2">
                    <a:satMod val="130000"/>
                  </a:schemeClr>
                </a:solidFill>
              </a:rPr>
              <a:t>m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2290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357188" y="1143000"/>
          <a:ext cx="3657600" cy="4591050"/>
        </p:xfrm>
        <a:graphic>
          <a:graphicData uri="http://schemas.openxmlformats.org/presentationml/2006/ole">
            <p:oleObj spid="_x0000_s12290" name="Документ" r:id="rId3" imgW="6213581" imgH="7799320" progId="Word.Document.12">
              <p:embed/>
            </p:oleObj>
          </a:graphicData>
        </a:graphic>
      </p:graphicFrame>
      <p:pic>
        <p:nvPicPr>
          <p:cNvPr id="12292" name="Содержимое 4"/>
          <p:cNvPicPr>
            <a:picLocks noGrp="1"/>
          </p:cNvPicPr>
          <p:nvPr>
            <p:ph sz="half" idx="2"/>
          </p:nvPr>
        </p:nvPicPr>
        <p:blipFill>
          <a:blip r:embed="rId4"/>
          <a:srcRect l="27608" t="8830" r="12199" b="24821"/>
          <a:stretch>
            <a:fillRect/>
          </a:stretch>
        </p:blipFill>
        <p:spPr>
          <a:xfrm>
            <a:off x="3500438" y="1143000"/>
            <a:ext cx="5357812" cy="4429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500063" y="714375"/>
          <a:ext cx="3671887" cy="5022850"/>
        </p:xfrm>
        <a:graphic>
          <a:graphicData uri="http://schemas.openxmlformats.org/presentationml/2006/ole">
            <p:oleObj spid="_x0000_s13314" name="Документ" r:id="rId3" imgW="6229916" imgH="8520426" progId="Word.Document.12">
              <p:embed/>
            </p:oleObj>
          </a:graphicData>
        </a:graphic>
      </p:graphicFrame>
      <p:pic>
        <p:nvPicPr>
          <p:cNvPr id="1331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714750" y="1000125"/>
            <a:ext cx="5148263" cy="3306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75" y="274638"/>
            <a:ext cx="8220075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3 занятие. Построение графика функции 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>y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=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>ax</a:t>
            </a:r>
            <a:r>
              <a:rPr lang="ru-RU" sz="3100" baseline="30000" dirty="0" smtClean="0">
                <a:solidFill>
                  <a:schemeClr val="tx2">
                    <a:satMod val="130000"/>
                  </a:schemeClr>
                </a:solidFill>
              </a:rPr>
              <a:t>2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+</a:t>
            </a:r>
            <a:r>
              <a:rPr lang="en-US" sz="3100" dirty="0" err="1" smtClean="0">
                <a:solidFill>
                  <a:schemeClr val="tx2">
                    <a:satMod val="130000"/>
                  </a:schemeClr>
                </a:solidFill>
              </a:rPr>
              <a:t>bx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+</a:t>
            </a:r>
            <a:r>
              <a:rPr lang="en-US" sz="3100" dirty="0" smtClean="0">
                <a:solidFill>
                  <a:schemeClr val="tx2">
                    <a:satMod val="130000"/>
                  </a:schemeClr>
                </a:solidFill>
              </a:rPr>
              <a:t>c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   методом выделения полного квадрата.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4338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1071563" y="1357313"/>
          <a:ext cx="7170737" cy="4633912"/>
        </p:xfrm>
        <a:graphic>
          <a:graphicData uri="http://schemas.openxmlformats.org/presentationml/2006/ole">
            <p:oleObj spid="_x0000_s14338" name="Документ" r:id="rId3" imgW="7249763" imgH="4685208" progId="Word.Document.12">
              <p:embed/>
            </p:oleObj>
          </a:graphicData>
        </a:graphic>
      </p:graphicFrame>
      <p:pic>
        <p:nvPicPr>
          <p:cNvPr id="14340" name="Рисунок 4"/>
          <p:cNvPicPr>
            <a:picLocks noChangeAspect="1" noChangeArrowheads="1"/>
          </p:cNvPicPr>
          <p:nvPr/>
        </p:nvPicPr>
        <p:blipFill>
          <a:blip r:embed="rId4"/>
          <a:srcRect l="26762" t="13750" r="32373" b="7750"/>
          <a:stretch>
            <a:fillRect/>
          </a:stretch>
        </p:blipFill>
        <p:spPr bwMode="auto">
          <a:xfrm>
            <a:off x="5929313" y="3071813"/>
            <a:ext cx="300037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20137" cy="654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4 занятие. Построение графика </a:t>
            </a:r>
            <a:r>
              <a:rPr lang="ru-RU" sz="2800" dirty="0" err="1" smtClean="0">
                <a:solidFill>
                  <a:schemeClr val="tx2">
                    <a:satMod val="130000"/>
                  </a:schemeClr>
                </a:solidFill>
              </a:rPr>
              <a:t>кусочной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 функции.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5362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1143000" y="1071563"/>
          <a:ext cx="6388100" cy="1492250"/>
        </p:xfrm>
        <a:graphic>
          <a:graphicData uri="http://schemas.openxmlformats.org/presentationml/2006/ole">
            <p:oleObj spid="_x0000_s15362" name="Документ" r:id="rId3" imgW="10908418" imgH="2548172" progId="Word.Document.12">
              <p:embed/>
            </p:oleObj>
          </a:graphicData>
        </a:graphic>
      </p:graphicFrame>
      <p:pic>
        <p:nvPicPr>
          <p:cNvPr id="15364" name="Содержимое 4"/>
          <p:cNvPicPr>
            <a:picLocks noGrp="1"/>
          </p:cNvPicPr>
          <p:nvPr>
            <p:ph sz="half" idx="2"/>
          </p:nvPr>
        </p:nvPicPr>
        <p:blipFill>
          <a:blip r:embed="rId4"/>
          <a:srcRect l="22311" t="12888" r="17014" b="27208"/>
          <a:stretch>
            <a:fillRect/>
          </a:stretch>
        </p:blipFill>
        <p:spPr>
          <a:xfrm>
            <a:off x="1785938" y="2357438"/>
            <a:ext cx="6215062" cy="4214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Содержимое 6"/>
          <p:cNvGraphicFramePr>
            <a:graphicFrameLocks noChangeAspect="1"/>
          </p:cNvGraphicFramePr>
          <p:nvPr>
            <p:ph sz="half" idx="2"/>
          </p:nvPr>
        </p:nvGraphicFramePr>
        <p:xfrm>
          <a:off x="1589088" y="579438"/>
          <a:ext cx="7275512" cy="6186487"/>
        </p:xfrm>
        <a:graphic>
          <a:graphicData uri="http://schemas.openxmlformats.org/presentationml/2006/ole">
            <p:oleObj spid="_x0000_s16386" name="Документ" r:id="rId3" imgW="7346298" imgH="624730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38" y="214313"/>
            <a:ext cx="62865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</a:rPr>
              <a:t>Конструирование содержания  занятия  факультатива:</a:t>
            </a:r>
            <a:br>
              <a:rPr lang="ru-RU" sz="20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1571625"/>
            <a:ext cx="6643688" cy="3286125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1.   обобщение первоначальных знаний;</a:t>
            </a:r>
            <a:br>
              <a:rPr lang="ru-RU" sz="2800" dirty="0" smtClean="0"/>
            </a:br>
            <a:r>
              <a:rPr lang="ru-RU" sz="2800" dirty="0" smtClean="0"/>
              <a:t>2.   систематизация, конкретизация и углубление теоретических знаний;</a:t>
            </a:r>
            <a:br>
              <a:rPr lang="ru-RU" sz="2800" dirty="0" smtClean="0"/>
            </a:br>
            <a:r>
              <a:rPr lang="ru-RU" sz="2800" dirty="0" smtClean="0"/>
              <a:t>3.    проектирование и организация практической деятельности учащихся по      применению базисных знаний.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881063" y="500063"/>
          <a:ext cx="8255000" cy="2652712"/>
        </p:xfrm>
        <a:graphic>
          <a:graphicData uri="http://schemas.openxmlformats.org/presentationml/2006/ole">
            <p:oleObj spid="_x0000_s17410" name="Документ" r:id="rId3" imgW="8363652" imgH="2687857" progId="Word.Document.12">
              <p:embed/>
            </p:oleObj>
          </a:graphicData>
        </a:graphic>
      </p:graphicFrame>
      <p:pic>
        <p:nvPicPr>
          <p:cNvPr id="17411" name="Рисунок 4"/>
          <p:cNvPicPr>
            <a:picLocks noChangeAspect="1" noChangeArrowheads="1"/>
          </p:cNvPicPr>
          <p:nvPr/>
        </p:nvPicPr>
        <p:blipFill>
          <a:blip r:embed="rId4"/>
          <a:srcRect l="27737" t="6250" r="30647" b="19749"/>
          <a:stretch>
            <a:fillRect/>
          </a:stretch>
        </p:blipFill>
        <p:spPr bwMode="auto">
          <a:xfrm>
            <a:off x="3500438" y="2786063"/>
            <a:ext cx="292893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311275" y="581025"/>
          <a:ext cx="7588250" cy="2862263"/>
        </p:xfrm>
        <a:graphic>
          <a:graphicData uri="http://schemas.openxmlformats.org/presentationml/2006/ole">
            <p:oleObj spid="_x0000_s18434" name="Документ" r:id="rId3" imgW="7663070" imgH="2890904" progId="Word.Document.12">
              <p:embed/>
            </p:oleObj>
          </a:graphicData>
        </a:graphic>
      </p:graphicFrame>
      <p:pic>
        <p:nvPicPr>
          <p:cNvPr id="18435" name="Рисунок 5"/>
          <p:cNvPicPr>
            <a:picLocks noChangeAspect="1" noChangeArrowheads="1"/>
          </p:cNvPicPr>
          <p:nvPr/>
        </p:nvPicPr>
        <p:blipFill>
          <a:blip r:embed="rId4"/>
          <a:srcRect l="29535" t="12250" r="27608" b="17500"/>
          <a:stretch>
            <a:fillRect/>
          </a:stretch>
        </p:blipFill>
        <p:spPr bwMode="auto">
          <a:xfrm>
            <a:off x="4714875" y="2500313"/>
            <a:ext cx="3643313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505700" cy="725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Занятие 5. Задания с параметрами.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313" y="785813"/>
            <a:ext cx="3571875" cy="571500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1). При каких значениях параметра  </a:t>
            </a:r>
            <a:r>
              <a:rPr lang="ru-RU" dirty="0" err="1" smtClean="0"/>
              <a:t>р</a:t>
            </a:r>
            <a:r>
              <a:rPr lang="ru-RU" dirty="0" smtClean="0"/>
              <a:t> уравнение имеет 1 корень;  2 корня; не имеет корней?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-2</a:t>
            </a:r>
            <a:r>
              <a:rPr lang="en-US" i="1" dirty="0" smtClean="0"/>
              <a:t>x</a:t>
            </a:r>
            <a:r>
              <a:rPr lang="en-US" dirty="0" smtClean="0"/>
              <a:t>+1=</a:t>
            </a:r>
            <a:r>
              <a:rPr lang="en-US" i="1" dirty="0" smtClean="0"/>
              <a:t>p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+2</a:t>
            </a:r>
            <a:r>
              <a:rPr lang="en-US" i="1" dirty="0" smtClean="0"/>
              <a:t>x</a:t>
            </a:r>
            <a:r>
              <a:rPr lang="en-US" dirty="0" smtClean="0"/>
              <a:t>+3=</a:t>
            </a:r>
            <a:r>
              <a:rPr lang="en-US" i="1" dirty="0" smtClean="0"/>
              <a:t>p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-4</a:t>
            </a:r>
            <a:r>
              <a:rPr lang="en-US" i="1" dirty="0" smtClean="0"/>
              <a:t>x</a:t>
            </a:r>
            <a:r>
              <a:rPr lang="en-US" dirty="0" smtClean="0"/>
              <a:t>+4=</a:t>
            </a:r>
            <a:r>
              <a:rPr lang="en-US" i="1" dirty="0" smtClean="0"/>
              <a:t>p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+4</a:t>
            </a:r>
            <a:r>
              <a:rPr lang="en-US" i="1" dirty="0" smtClean="0"/>
              <a:t>x</a:t>
            </a:r>
            <a:r>
              <a:rPr lang="en-US" dirty="0" smtClean="0"/>
              <a:t>-6=</a:t>
            </a:r>
            <a:r>
              <a:rPr lang="en-US" i="1" dirty="0" smtClean="0"/>
              <a:t>p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+6</a:t>
            </a:r>
            <a:r>
              <a:rPr lang="en-US" i="1" dirty="0" smtClean="0"/>
              <a:t>x</a:t>
            </a:r>
            <a:r>
              <a:rPr lang="en-US" dirty="0" smtClean="0"/>
              <a:t>+8=</a:t>
            </a:r>
            <a:r>
              <a:rPr lang="en-US" i="1" dirty="0" smtClean="0"/>
              <a:t>p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-x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en-US" dirty="0" smtClean="0"/>
              <a:t>+4</a:t>
            </a:r>
            <a:r>
              <a:rPr lang="en-US" i="1" dirty="0" smtClean="0"/>
              <a:t>x</a:t>
            </a:r>
            <a:r>
              <a:rPr lang="ru-RU" dirty="0" smtClean="0"/>
              <a:t>+</a:t>
            </a:r>
            <a:r>
              <a:rPr lang="en-US" dirty="0" smtClean="0"/>
              <a:t>6</a:t>
            </a:r>
            <a:r>
              <a:rPr lang="ru-RU" dirty="0" smtClean="0"/>
              <a:t>=</a:t>
            </a:r>
            <a:r>
              <a:rPr lang="en-US" i="1" dirty="0" smtClean="0"/>
              <a:t>p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-x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en-US" dirty="0" smtClean="0"/>
              <a:t>+6</a:t>
            </a:r>
            <a:r>
              <a:rPr lang="en-US" i="1" dirty="0" smtClean="0"/>
              <a:t>x</a:t>
            </a:r>
            <a:r>
              <a:rPr lang="en-US" dirty="0" smtClean="0"/>
              <a:t>-2</a:t>
            </a:r>
            <a:r>
              <a:rPr lang="ru-RU" dirty="0" smtClean="0"/>
              <a:t>=</a:t>
            </a:r>
            <a:r>
              <a:rPr lang="en-US" i="1" dirty="0" smtClean="0"/>
              <a:t>p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32772" name="Содержимое 6"/>
          <p:cNvPicPr>
            <a:picLocks noGrp="1"/>
          </p:cNvPicPr>
          <p:nvPr>
            <p:ph sz="half" idx="2"/>
          </p:nvPr>
        </p:nvPicPr>
        <p:blipFill>
          <a:blip r:embed="rId2"/>
          <a:srcRect l="26753" t="6500" r="14615"/>
          <a:stretch>
            <a:fillRect/>
          </a:stretch>
        </p:blipFill>
        <p:spPr>
          <a:xfrm>
            <a:off x="3714750" y="1214438"/>
            <a:ext cx="5000625" cy="528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2252663" y="288925"/>
          <a:ext cx="5932487" cy="1004888"/>
        </p:xfrm>
        <a:graphic>
          <a:graphicData uri="http://schemas.openxmlformats.org/presentationml/2006/ole">
            <p:oleObj spid="_x0000_s19458" name="Документ" r:id="rId3" imgW="11044806" imgH="1871707" progId="Word.Document.12">
              <p:embed/>
            </p:oleObj>
          </a:graphicData>
        </a:graphic>
      </p:graphicFrame>
      <p:pic>
        <p:nvPicPr>
          <p:cNvPr id="19459" name="Содержимое 3"/>
          <p:cNvPicPr>
            <a:picLocks noGrp="1"/>
          </p:cNvPicPr>
          <p:nvPr>
            <p:ph sz="half" idx="2"/>
          </p:nvPr>
        </p:nvPicPr>
        <p:blipFill>
          <a:blip r:embed="rId4"/>
          <a:srcRect l="16212" t="4057" r="12039" b="10263"/>
          <a:stretch>
            <a:fillRect/>
          </a:stretch>
        </p:blipFill>
        <p:spPr>
          <a:xfrm>
            <a:off x="1500188" y="1214438"/>
            <a:ext cx="6786562" cy="5357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71563" y="1500188"/>
            <a:ext cx="4164012" cy="4664075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3). Найдите значение параметра </a:t>
            </a:r>
            <a:r>
              <a:rPr lang="ru-RU" i="1" dirty="0" err="1" smtClean="0"/>
              <a:t>р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если известно, что прямая</a:t>
            </a:r>
            <a:br>
              <a:rPr lang="ru-RU" dirty="0" smtClean="0"/>
            </a:br>
            <a:r>
              <a:rPr lang="ru-RU" dirty="0" smtClean="0"/>
              <a:t> х=-1 является осью симметрии графика функции </a:t>
            </a:r>
            <a:r>
              <a:rPr lang="en-US" i="1" dirty="0" smtClean="0"/>
              <a:t>y</a:t>
            </a:r>
            <a:r>
              <a:rPr lang="ru-RU" i="1" dirty="0" smtClean="0"/>
              <a:t>=</a:t>
            </a:r>
            <a:r>
              <a:rPr lang="en-US" i="1" dirty="0" err="1" smtClean="0"/>
              <a:t>px</a:t>
            </a:r>
            <a:r>
              <a:rPr lang="ru-RU" i="1" baseline="30000" dirty="0" smtClean="0"/>
              <a:t>2</a:t>
            </a:r>
            <a:r>
              <a:rPr lang="ru-RU" i="1" dirty="0" smtClean="0"/>
              <a:t>+(</a:t>
            </a:r>
            <a:r>
              <a:rPr lang="en-US" i="1" dirty="0" smtClean="0"/>
              <a:t>p</a:t>
            </a:r>
            <a:r>
              <a:rPr lang="ru-RU" i="1" dirty="0" smtClean="0"/>
              <a:t>-2)</a:t>
            </a:r>
            <a:r>
              <a:rPr lang="en-US" i="1" dirty="0" smtClean="0"/>
              <a:t>x</a:t>
            </a:r>
            <a:r>
              <a:rPr lang="ru-RU" i="1" dirty="0" smtClean="0"/>
              <a:t>+1.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y=(p-3)x</a:t>
            </a:r>
            <a:r>
              <a:rPr lang="en-US" i="1" baseline="30000" dirty="0" smtClean="0"/>
              <a:t>2</a:t>
            </a:r>
            <a:r>
              <a:rPr lang="en-US" i="1" dirty="0" smtClean="0"/>
              <a:t>+2px-2,   x=2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y=3px</a:t>
            </a:r>
            <a:r>
              <a:rPr lang="en-US" i="1" baseline="30000" dirty="0" smtClean="0"/>
              <a:t>2</a:t>
            </a:r>
            <a:r>
              <a:rPr lang="en-US" i="1" dirty="0" smtClean="0"/>
              <a:t>-(5-p)x+4,   x=-1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y=(3-p)x</a:t>
            </a:r>
            <a:r>
              <a:rPr lang="en-US" i="1" baseline="30000" dirty="0" smtClean="0"/>
              <a:t>2</a:t>
            </a:r>
            <a:r>
              <a:rPr lang="en-US" i="1" dirty="0" smtClean="0"/>
              <a:t>-4px-5,   x=1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y=px</a:t>
            </a:r>
            <a:r>
              <a:rPr lang="en-US" i="1" baseline="30000" dirty="0" smtClean="0"/>
              <a:t>2</a:t>
            </a:r>
            <a:r>
              <a:rPr lang="en-US" i="1" dirty="0" smtClean="0"/>
              <a:t>-(p+12)x-15,   x=-1</a:t>
            </a:r>
            <a:endParaRPr lang="ru-RU" dirty="0" smtClean="0"/>
          </a:p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i="1" dirty="0" smtClean="0"/>
              <a:t>y=2px</a:t>
            </a:r>
            <a:r>
              <a:rPr lang="en-US" i="1" baseline="30000" dirty="0" smtClean="0"/>
              <a:t>2</a:t>
            </a:r>
            <a:r>
              <a:rPr lang="en-US" i="1" dirty="0" smtClean="0"/>
              <a:t>-(p-11)x+17,   x=3</a:t>
            </a:r>
            <a:endParaRPr lang="ru-RU" dirty="0" smtClean="0"/>
          </a:p>
        </p:txBody>
      </p:sp>
      <p:graphicFrame>
        <p:nvGraphicFramePr>
          <p:cNvPr id="20482" name="Содержимое 6"/>
          <p:cNvGraphicFramePr>
            <a:graphicFrameLocks noChangeAspect="1"/>
          </p:cNvGraphicFramePr>
          <p:nvPr>
            <p:ph sz="half" idx="2"/>
          </p:nvPr>
        </p:nvGraphicFramePr>
        <p:xfrm>
          <a:off x="5105400" y="1951038"/>
          <a:ext cx="3717925" cy="4389437"/>
        </p:xfrm>
        <a:graphic>
          <a:graphicData uri="http://schemas.openxmlformats.org/presentationml/2006/ole">
            <p:oleObj spid="_x0000_s20482" name="Документ" r:id="rId3" imgW="6468611" imgH="764559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076325" y="212725"/>
          <a:ext cx="7540625" cy="3994150"/>
        </p:xfrm>
        <a:graphic>
          <a:graphicData uri="http://schemas.openxmlformats.org/presentationml/2006/ole">
            <p:oleObj spid="_x0000_s21506" name="Документ" r:id="rId3" imgW="6139695" imgH="3253077" progId="Word.Document.12">
              <p:embed/>
            </p:oleObj>
          </a:graphicData>
        </a:graphic>
      </p:graphicFrame>
      <p:pic>
        <p:nvPicPr>
          <p:cNvPr id="21507" name="Рисунок 8"/>
          <p:cNvPicPr>
            <a:picLocks noChangeAspect="1" noChangeArrowheads="1"/>
          </p:cNvPicPr>
          <p:nvPr/>
        </p:nvPicPr>
        <p:blipFill>
          <a:blip r:embed="rId4"/>
          <a:srcRect l="21188" t="6000" r="5457" b="4250"/>
          <a:stretch>
            <a:fillRect/>
          </a:stretch>
        </p:blipFill>
        <p:spPr bwMode="auto">
          <a:xfrm>
            <a:off x="1928813" y="2357438"/>
            <a:ext cx="5500687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79796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8005026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Атанасян</a:t>
            </a:r>
            <a:r>
              <a:rPr lang="ru-RU" dirty="0" smtClean="0"/>
              <a:t> Л.С. и др. Геометрия. Учебник для 7-9 </a:t>
            </a:r>
            <a:r>
              <a:rPr lang="ru-RU" dirty="0" err="1" smtClean="0"/>
              <a:t>кл</a:t>
            </a:r>
            <a:r>
              <a:rPr lang="ru-RU" dirty="0" smtClean="0"/>
              <a:t>, 1998.</a:t>
            </a:r>
          </a:p>
          <a:p>
            <a:r>
              <a:rPr lang="ru-RU" dirty="0" err="1" smtClean="0"/>
              <a:t>Балаян</a:t>
            </a:r>
            <a:r>
              <a:rPr lang="ru-RU" dirty="0" smtClean="0"/>
              <a:t> Э.Н. Геометрия. Задачи на готовых чертежах для 7-9 классов,2006.</a:t>
            </a:r>
          </a:p>
          <a:p>
            <a:r>
              <a:rPr lang="ru-RU" dirty="0" smtClean="0"/>
              <a:t>Гусев </a:t>
            </a:r>
            <a:r>
              <a:rPr lang="ru-RU" dirty="0" smtClean="0"/>
              <a:t>В.А. и др. Практикум по решению математических задач. – М.: Просвещение, 1985.</a:t>
            </a:r>
          </a:p>
          <a:p>
            <a:r>
              <a:rPr lang="ru-RU" dirty="0" err="1" smtClean="0"/>
              <a:t>Звавич</a:t>
            </a:r>
            <a:r>
              <a:rPr lang="ru-RU" dirty="0" smtClean="0"/>
              <a:t> Л.И. Тестовые задания по геометрии, 2006.</a:t>
            </a:r>
          </a:p>
          <a:p>
            <a:r>
              <a:rPr lang="ru-RU" dirty="0" smtClean="0"/>
              <a:t>Кузнецова  Л.В. Сборник заданий для подготовки к итоговой аттестации в 9 классе, 2008.</a:t>
            </a:r>
          </a:p>
          <a:p>
            <a:r>
              <a:rPr lang="ru-RU" dirty="0" smtClean="0"/>
              <a:t>Мордкович А.Г.  Алгебра 8кл, 2007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Мордкович А.Г.  Алгебра 9кл, 2007.</a:t>
            </a:r>
            <a:endParaRPr lang="ru-RU" dirty="0" smtClean="0"/>
          </a:p>
          <a:p>
            <a:r>
              <a:rPr lang="ru-RU" dirty="0" smtClean="0"/>
              <a:t>Сборник конкурсных задач по математике для поступающих во </a:t>
            </a:r>
            <a:r>
              <a:rPr lang="ru-RU" dirty="0" err="1" smtClean="0"/>
              <a:t>ВТУЗы</a:t>
            </a:r>
            <a:r>
              <a:rPr lang="ru-RU" dirty="0" smtClean="0"/>
              <a:t>. Под ред. М.И. </a:t>
            </a:r>
            <a:r>
              <a:rPr lang="ru-RU" dirty="0" err="1" smtClean="0"/>
              <a:t>Сканави</a:t>
            </a:r>
            <a:r>
              <a:rPr lang="ru-RU" dirty="0" smtClean="0"/>
              <a:t>. Учеб. пособие. – С.-Петербург, 1994.</a:t>
            </a:r>
          </a:p>
          <a:p>
            <a:r>
              <a:rPr lang="ru-RU" dirty="0" err="1" smtClean="0"/>
              <a:t>Шарыгин</a:t>
            </a:r>
            <a:r>
              <a:rPr lang="ru-RU" dirty="0" smtClean="0"/>
              <a:t> И.Ф. Геометрия-8. Теория и задачи, 1996.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38" y="214313"/>
            <a:ext cx="6429375" cy="9286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u="sng" dirty="0" err="1" smtClean="0">
                <a:solidFill>
                  <a:schemeClr val="tx2">
                    <a:satMod val="130000"/>
                  </a:schemeClr>
                </a:solidFill>
              </a:rPr>
              <a:t>Учебно</a:t>
            </a:r>
            <a:r>
              <a:rPr lang="ru-RU" sz="3200" u="sng" dirty="0" smtClean="0">
                <a:solidFill>
                  <a:schemeClr val="tx2">
                    <a:satMod val="130000"/>
                  </a:schemeClr>
                </a:solidFill>
              </a:rPr>
              <a:t>- тематический план 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4563" y="928688"/>
            <a:ext cx="6572250" cy="56435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1000125"/>
          <a:ext cx="8429625" cy="5570538"/>
        </p:xfrm>
        <a:graphic>
          <a:graphicData uri="http://schemas.openxmlformats.org/drawingml/2006/table">
            <a:tbl>
              <a:tblPr/>
              <a:tblGrid>
                <a:gridCol w="4795837"/>
                <a:gridCol w="1477963"/>
                <a:gridCol w="2155825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занятия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Преобразование алгебраических выражений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и графики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 многоугольника. 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Теорема Пифагора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Подобные треугольники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Центральные и вписанные углы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векторов к решению задач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Итоговое занятие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Тестирование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Функции и графики.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026" name="Содержимое 8"/>
          <p:cNvGraphicFramePr>
            <a:graphicFrameLocks noChangeAspect="1"/>
          </p:cNvGraphicFramePr>
          <p:nvPr>
            <p:ph idx="1"/>
          </p:nvPr>
        </p:nvGraphicFramePr>
        <p:xfrm>
          <a:off x="214313" y="1428750"/>
          <a:ext cx="8715375" cy="5429250"/>
        </p:xfrm>
        <a:graphic>
          <a:graphicData uri="http://schemas.openxmlformats.org/presentationml/2006/ole">
            <p:oleObj spid="_x0000_s1026" name="Документ" r:id="rId3" imgW="10008252" imgH="8096691" progId="Word.Document.12">
              <p:embed/>
            </p:oleObj>
          </a:graphicData>
        </a:graphic>
      </p:graphicFrame>
      <p:pic>
        <p:nvPicPr>
          <p:cNvPr id="1028" name="Рисунок 4" descr="1.bmp"/>
          <p:cNvPicPr>
            <a:picLocks noChangeAspect="1"/>
          </p:cNvPicPr>
          <p:nvPr/>
        </p:nvPicPr>
        <p:blipFill>
          <a:blip r:embed="rId4"/>
          <a:srcRect l="3548" r="59203" b="53659"/>
          <a:stretch>
            <a:fillRect/>
          </a:stretch>
        </p:blipFill>
        <p:spPr bwMode="auto">
          <a:xfrm>
            <a:off x="5786438" y="3571875"/>
            <a:ext cx="29210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5"/>
          <p:cNvPicPr>
            <a:picLocks noChangeAspect="1" noChangeArrowheads="1"/>
          </p:cNvPicPr>
          <p:nvPr/>
        </p:nvPicPr>
        <p:blipFill>
          <a:blip r:embed="rId5"/>
          <a:srcRect l="24382" r="7597" b="23166"/>
          <a:stretch>
            <a:fillRect/>
          </a:stretch>
        </p:blipFill>
        <p:spPr bwMode="auto">
          <a:xfrm>
            <a:off x="5572125" y="1357313"/>
            <a:ext cx="3381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6"/>
          <p:cNvPicPr>
            <a:picLocks noChangeAspect="1" noChangeArrowheads="1"/>
          </p:cNvPicPr>
          <p:nvPr/>
        </p:nvPicPr>
        <p:blipFill>
          <a:blip r:embed="rId6"/>
          <a:srcRect r="22461" b="44009"/>
          <a:stretch>
            <a:fillRect/>
          </a:stretch>
        </p:blipFill>
        <p:spPr bwMode="auto">
          <a:xfrm>
            <a:off x="2286000" y="1428750"/>
            <a:ext cx="31051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7"/>
          <p:cNvPicPr>
            <a:picLocks noChangeAspect="1" noChangeArrowheads="1"/>
          </p:cNvPicPr>
          <p:nvPr/>
        </p:nvPicPr>
        <p:blipFill>
          <a:blip r:embed="rId7"/>
          <a:srcRect l="28947" r="18420"/>
          <a:stretch>
            <a:fillRect/>
          </a:stretch>
        </p:blipFill>
        <p:spPr bwMode="auto">
          <a:xfrm>
            <a:off x="2857500" y="3714750"/>
            <a:ext cx="24765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050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1071563" y="1928813"/>
          <a:ext cx="3538537" cy="4098925"/>
        </p:xfrm>
        <a:graphic>
          <a:graphicData uri="http://schemas.openxmlformats.org/presentationml/2006/ole">
            <p:oleObj spid="_x0000_s2050" name="Документ" r:id="rId3" imgW="6000078" imgH="6950050" progId="Word.Document.12">
              <p:embed/>
            </p:oleObj>
          </a:graphicData>
        </a:graphic>
      </p:graphicFrame>
      <p:pic>
        <p:nvPicPr>
          <p:cNvPr id="2052" name="Содержимое 4"/>
          <p:cNvPicPr>
            <a:picLocks noGrp="1"/>
          </p:cNvPicPr>
          <p:nvPr>
            <p:ph sz="half" idx="2"/>
          </p:nvPr>
        </p:nvPicPr>
        <p:blipFill>
          <a:blip r:embed="rId4"/>
          <a:srcRect l="10112" t="5276" r="19263" b="22614"/>
          <a:stretch>
            <a:fillRect/>
          </a:stretch>
        </p:blipFill>
        <p:spPr>
          <a:xfrm>
            <a:off x="2928938" y="1714500"/>
            <a:ext cx="5643562" cy="4143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074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214313" y="1928813"/>
          <a:ext cx="3554412" cy="4419600"/>
        </p:xfrm>
        <a:graphic>
          <a:graphicData uri="http://schemas.openxmlformats.org/presentationml/2006/ole">
            <p:oleObj spid="_x0000_s3074" name="Документ" r:id="rId3" imgW="6025275" imgH="7491149" progId="Word.Document.12">
              <p:embed/>
            </p:oleObj>
          </a:graphicData>
        </a:graphic>
      </p:graphicFrame>
      <p:pic>
        <p:nvPicPr>
          <p:cNvPr id="3076" name="Содержимое 4"/>
          <p:cNvPicPr>
            <a:picLocks noGrp="1"/>
          </p:cNvPicPr>
          <p:nvPr>
            <p:ph sz="half" idx="2"/>
          </p:nvPr>
        </p:nvPicPr>
        <p:blipFill>
          <a:blip r:embed="rId4"/>
          <a:srcRect l="37239" t="4276" b="19240"/>
          <a:stretch>
            <a:fillRect/>
          </a:stretch>
        </p:blipFill>
        <p:spPr>
          <a:xfrm>
            <a:off x="3143250" y="1571625"/>
            <a:ext cx="5643563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098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142875" y="2143125"/>
          <a:ext cx="3535363" cy="3932238"/>
        </p:xfrm>
        <a:graphic>
          <a:graphicData uri="http://schemas.openxmlformats.org/presentationml/2006/ole">
            <p:oleObj spid="_x0000_s4098" name="Документ" r:id="rId3" imgW="6150271" imgH="6847086" progId="Word.Document.12">
              <p:embed/>
            </p:oleObj>
          </a:graphicData>
        </a:graphic>
      </p:graphicFrame>
      <p:pic>
        <p:nvPicPr>
          <p:cNvPr id="4100" name="Содержимое 4"/>
          <p:cNvPicPr>
            <a:picLocks noGrp="1"/>
          </p:cNvPicPr>
          <p:nvPr>
            <p:ph sz="half" idx="2"/>
          </p:nvPr>
        </p:nvPicPr>
        <p:blipFill>
          <a:blip r:embed="rId4"/>
          <a:srcRect l="26003" r="17336" b="14558"/>
          <a:stretch>
            <a:fillRect/>
          </a:stretch>
        </p:blipFill>
        <p:spPr>
          <a:xfrm>
            <a:off x="3716338" y="1609725"/>
            <a:ext cx="4927600" cy="5033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122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214313" y="1714500"/>
          <a:ext cx="3576637" cy="4435475"/>
        </p:xfrm>
        <a:graphic>
          <a:graphicData uri="http://schemas.openxmlformats.org/presentationml/2006/ole">
            <p:oleObj spid="_x0000_s5122" name="Документ" r:id="rId3" imgW="6050832" imgH="7506270" progId="Word.Document.12">
              <p:embed/>
            </p:oleObj>
          </a:graphicData>
        </a:graphic>
      </p:graphicFrame>
      <p:pic>
        <p:nvPicPr>
          <p:cNvPr id="5124" name="Содержимое 4"/>
          <p:cNvPicPr>
            <a:picLocks noGrp="1"/>
          </p:cNvPicPr>
          <p:nvPr>
            <p:ph sz="half" idx="2"/>
          </p:nvPr>
        </p:nvPicPr>
        <p:blipFill>
          <a:blip r:embed="rId4"/>
          <a:srcRect l="18620" t="6444" r="4655" b="15036"/>
          <a:stretch>
            <a:fillRect/>
          </a:stretch>
        </p:blipFill>
        <p:spPr>
          <a:xfrm>
            <a:off x="3286125" y="1428750"/>
            <a:ext cx="5500688" cy="4143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Содержимое 6"/>
          <p:cNvGraphicFramePr>
            <a:graphicFrameLocks noChangeAspect="1"/>
          </p:cNvGraphicFramePr>
          <p:nvPr>
            <p:ph sz="half" idx="1"/>
          </p:nvPr>
        </p:nvGraphicFramePr>
        <p:xfrm>
          <a:off x="1143000" y="785813"/>
          <a:ext cx="4357688" cy="4660900"/>
        </p:xfrm>
        <a:graphic>
          <a:graphicData uri="http://schemas.openxmlformats.org/presentationml/2006/ole">
            <p:oleObj spid="_x0000_s6146" name="Документ" r:id="rId3" imgW="6115496" imgH="7207819" progId="Word.Document.12">
              <p:embed/>
            </p:oleObj>
          </a:graphicData>
        </a:graphic>
      </p:graphicFrame>
      <p:graphicFrame>
        <p:nvGraphicFramePr>
          <p:cNvPr id="6147" name="Содержимое 7"/>
          <p:cNvGraphicFramePr>
            <a:graphicFrameLocks noChangeAspect="1"/>
          </p:cNvGraphicFramePr>
          <p:nvPr>
            <p:ph sz="half" idx="2"/>
          </p:nvPr>
        </p:nvGraphicFramePr>
        <p:xfrm>
          <a:off x="1293813" y="288925"/>
          <a:ext cx="7270750" cy="579438"/>
        </p:xfrm>
        <a:graphic>
          <a:graphicData uri="http://schemas.openxmlformats.org/presentationml/2006/ole">
            <p:oleObj spid="_x0000_s6147" name="Документ" r:id="rId4" imgW="11613580" imgH="925593" progId="Word.Document.12">
              <p:embed/>
            </p:oleObj>
          </a:graphicData>
        </a:graphic>
      </p:graphicFrame>
      <p:pic>
        <p:nvPicPr>
          <p:cNvPr id="6148" name="Рисунок 3"/>
          <p:cNvPicPr>
            <a:picLocks noChangeAspect="1" noChangeArrowheads="1"/>
          </p:cNvPicPr>
          <p:nvPr/>
        </p:nvPicPr>
        <p:blipFill>
          <a:blip r:embed="rId5"/>
          <a:srcRect l="13148" r="11812" b="38571"/>
          <a:stretch>
            <a:fillRect/>
          </a:stretch>
        </p:blipFill>
        <p:spPr bwMode="auto">
          <a:xfrm>
            <a:off x="3714750" y="3857625"/>
            <a:ext cx="500062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615</TotalTime>
  <Words>324</Words>
  <Application>Microsoft Office PowerPoint</Application>
  <PresentationFormat>Экран (4:3)</PresentationFormat>
  <Paragraphs>59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Corbel</vt:lpstr>
      <vt:lpstr>Arial</vt:lpstr>
      <vt:lpstr>Wingdings 2</vt:lpstr>
      <vt:lpstr>Verdana</vt:lpstr>
      <vt:lpstr>Calibri</vt:lpstr>
      <vt:lpstr>Gill Sans MT</vt:lpstr>
      <vt:lpstr>Times New Roman</vt:lpstr>
      <vt:lpstr>Солнцестояние</vt:lpstr>
      <vt:lpstr>Документ</vt:lpstr>
      <vt:lpstr>Внеурочная деятельность по математике при подготовки  к итоговой аттестации в    9 классе.</vt:lpstr>
      <vt:lpstr>Конструирование содержания  занятия  факультатива: </vt:lpstr>
      <vt:lpstr>Учебно- тематический план </vt:lpstr>
      <vt:lpstr>Функции и графики.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2 занятие. Построение графика функции y=f(x) + m.</vt:lpstr>
      <vt:lpstr>Слайд 13</vt:lpstr>
      <vt:lpstr>Слайд 14</vt:lpstr>
      <vt:lpstr> Построение графика функции y=f(x + l) + m.</vt:lpstr>
      <vt:lpstr>Слайд 16</vt:lpstr>
      <vt:lpstr>3 занятие. Построение графика функции y=ax2+bx+c    методом выделения полного квадрата.</vt:lpstr>
      <vt:lpstr>4 занятие. Построение графика кусочной функции.</vt:lpstr>
      <vt:lpstr>Слайд 19</vt:lpstr>
      <vt:lpstr>Слайд 20</vt:lpstr>
      <vt:lpstr>Слайд 21</vt:lpstr>
      <vt:lpstr>Занятие 5. Задания с параметрами.</vt:lpstr>
      <vt:lpstr>Слайд 23</vt:lpstr>
      <vt:lpstr>Слайд 24</vt:lpstr>
      <vt:lpstr>Слайд 25</vt:lpstr>
      <vt:lpstr>Литература:</vt:lpstr>
    </vt:vector>
  </TitlesOfParts>
  <Company>Лицей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по математике при подготовки  к итоговой аттестации в    9 классе.</dc:title>
  <dc:creator>Учитель</dc:creator>
  <cp:lastModifiedBy>www.PHILka.RU</cp:lastModifiedBy>
  <cp:revision>78</cp:revision>
  <dcterms:created xsi:type="dcterms:W3CDTF">2009-02-06T17:35:10Z</dcterms:created>
  <dcterms:modified xsi:type="dcterms:W3CDTF">2010-03-27T06:16:31Z</dcterms:modified>
</cp:coreProperties>
</file>