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2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E52D8-77D6-4187-9491-DE163AAA1564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259DC-2E0B-4DDC-9C04-F45DCCA4436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3C139F-ABC0-4C3B-95A4-50754CAB159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B6A9C-7A53-4B30-8C98-D055556A178D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4499F8-23C2-4D6E-8327-FD7757973A4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B6A9C-7A53-4B30-8C98-D055556A178D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499F8-23C2-4D6E-8327-FD7757973A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B6A9C-7A53-4B30-8C98-D055556A178D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499F8-23C2-4D6E-8327-FD7757973A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BDB6A9C-7A53-4B30-8C98-D055556A178D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D4499F8-23C2-4D6E-8327-FD7757973A4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B6A9C-7A53-4B30-8C98-D055556A178D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499F8-23C2-4D6E-8327-FD7757973A4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B6A9C-7A53-4B30-8C98-D055556A178D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499F8-23C2-4D6E-8327-FD7757973A4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499F8-23C2-4D6E-8327-FD7757973A4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B6A9C-7A53-4B30-8C98-D055556A178D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B6A9C-7A53-4B30-8C98-D055556A178D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499F8-23C2-4D6E-8327-FD7757973A4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B6A9C-7A53-4B30-8C98-D055556A178D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499F8-23C2-4D6E-8327-FD7757973A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BDB6A9C-7A53-4B30-8C98-D055556A178D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D4499F8-23C2-4D6E-8327-FD7757973A4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B6A9C-7A53-4B30-8C98-D055556A178D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4499F8-23C2-4D6E-8327-FD7757973A4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BDB6A9C-7A53-4B30-8C98-D055556A178D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D4499F8-23C2-4D6E-8327-FD7757973A4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9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500042"/>
            <a:ext cx="821537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Урок математики  в 6 классе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357298"/>
            <a:ext cx="730379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по теме «Рациональные числа»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4214818"/>
            <a:ext cx="5405261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Подготовила: учитель математики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МБОУ СОШ №23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Козлова Наталия Вячеславовна</a:t>
            </a:r>
            <a:endParaRPr lang="ru-RU" sz="2400" b="1" dirty="0">
              <a:ln w="11430"/>
              <a:solidFill>
                <a:srgbClr val="66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6151" name="Picture 7" descr="C:\Documents and Settings\марина\Мои документы\курсы 2008\с курсов\анимашки\kartina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063013"/>
            <a:ext cx="3500462" cy="2187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42910" y="2571744"/>
            <a:ext cx="8204747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«Сказочное путешествие»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642938" y="1714500"/>
            <a:ext cx="82296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2. Поставьте в равенстве место * такое число, чтобы получилось верное равенство.</a:t>
            </a:r>
          </a:p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    31/3= - *                                    -(-54/9) = *</a:t>
            </a:r>
          </a:p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т)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-31/3;   а) –13/3;                  и) -4/9;    ж) -54/9</a:t>
            </a:r>
          </a:p>
          <a:p>
            <a:pPr eaLnBrk="0" hangingPunct="0"/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м)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1/13;   я)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31/3.                    д) 4/9;      е) 54/9.</a:t>
            </a: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/>
            <a:endParaRPr lang="ru-RU">
              <a:latin typeface="Constantia" pitchFamily="18" charset="0"/>
            </a:endParaRPr>
          </a:p>
        </p:txBody>
      </p:sp>
      <p:sp>
        <p:nvSpPr>
          <p:cNvPr id="16387" name="Line 5"/>
          <p:cNvSpPr>
            <a:spLocks noChangeShapeType="1"/>
          </p:cNvSpPr>
          <p:nvPr/>
        </p:nvSpPr>
        <p:spPr bwMode="auto">
          <a:xfrm>
            <a:off x="4214813" y="3214688"/>
            <a:ext cx="71437" cy="30003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642918"/>
            <a:ext cx="4413772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Тестирование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928688" y="1643063"/>
            <a:ext cx="764381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buFontTx/>
              <a:buAutoNum type="arabicPeriod" startAt="3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Решите   уравнение</a:t>
            </a:r>
          </a:p>
          <a:p>
            <a:pPr marL="457200" indent="-457200" algn="ctr"/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     -У= -5,16                                     -Х= -11,13</a:t>
            </a:r>
          </a:p>
          <a:p>
            <a:pPr marL="457200" indent="-457200" eaLnBrk="0" hangingPunct="0"/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   в) 0        р) 0,16                     с) 0,13       т) 11,13</a:t>
            </a:r>
          </a:p>
          <a:p>
            <a:pPr marL="457200" indent="-457200"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   у) 5,16   к) -5,16                   о) –11,13    л) -0,13</a:t>
            </a:r>
          </a:p>
          <a:p>
            <a:pPr marL="457200" indent="-457200"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457200" indent="-457200" eaLnBrk="0" hangingPunct="0"/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Line 5"/>
          <p:cNvSpPr>
            <a:spLocks noChangeShapeType="1"/>
          </p:cNvSpPr>
          <p:nvPr/>
        </p:nvSpPr>
        <p:spPr bwMode="auto">
          <a:xfrm>
            <a:off x="4572000" y="2500313"/>
            <a:ext cx="71438" cy="30003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642918"/>
            <a:ext cx="4413772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Тестирование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500063" y="1857375"/>
            <a:ext cx="8001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4.Найдите значение выражения - (-С) , если</a:t>
            </a:r>
          </a:p>
          <a:p>
            <a:pPr algn="ctr"/>
            <a:endParaRPr lang="ru-RU" sz="280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                 С = -1,73                             С = -3,6</a:t>
            </a:r>
          </a:p>
          <a:p>
            <a:pPr eaLnBrk="0" hangingPunct="0"/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  п) -1,73        н) 1,73                    е) -3       б) 3,6</a:t>
            </a: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  д) 1,7            в)  –1,7                   ж) 3      л) -3,6</a:t>
            </a:r>
          </a:p>
          <a:p>
            <a:pPr eaLnBrk="0" hangingPunct="0"/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Line 5"/>
          <p:cNvSpPr>
            <a:spLocks noChangeShapeType="1"/>
          </p:cNvSpPr>
          <p:nvPr/>
        </p:nvSpPr>
        <p:spPr bwMode="auto">
          <a:xfrm>
            <a:off x="4572000" y="2643188"/>
            <a:ext cx="71438" cy="30003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642918"/>
            <a:ext cx="4413772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Тестирование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1071563" y="1714500"/>
            <a:ext cx="70104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5.Найдите координату  точки А</a:t>
            </a:r>
          </a:p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</a:p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м) -2,5     з) -0,5                    к) -4            у) -1</a:t>
            </a: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в) 1,5       а) -1,5                    а) -2            о) -3</a:t>
            </a:r>
          </a:p>
          <a:p>
            <a:pPr eaLnBrk="0" hangingPunct="0"/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1143000" y="2643188"/>
            <a:ext cx="3209925" cy="490537"/>
            <a:chOff x="1344" y="13143"/>
            <a:chExt cx="5055" cy="771"/>
          </a:xfrm>
        </p:grpSpPr>
        <p:sp>
          <p:nvSpPr>
            <p:cNvPr id="19478" name="Line 43"/>
            <p:cNvSpPr>
              <a:spLocks noChangeShapeType="1"/>
            </p:cNvSpPr>
            <p:nvPr/>
          </p:nvSpPr>
          <p:spPr bwMode="auto">
            <a:xfrm>
              <a:off x="1344" y="13734"/>
              <a:ext cx="4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9" name="Line 44"/>
            <p:cNvSpPr>
              <a:spLocks noChangeShapeType="1"/>
            </p:cNvSpPr>
            <p:nvPr/>
          </p:nvSpPr>
          <p:spPr bwMode="auto">
            <a:xfrm flipH="1">
              <a:off x="2061" y="13639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0" name="Line 45"/>
            <p:cNvSpPr>
              <a:spLocks noChangeShapeType="1"/>
            </p:cNvSpPr>
            <p:nvPr/>
          </p:nvSpPr>
          <p:spPr bwMode="auto">
            <a:xfrm flipH="1">
              <a:off x="2601" y="13649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1" name="Line 46"/>
            <p:cNvSpPr>
              <a:spLocks noChangeShapeType="1"/>
            </p:cNvSpPr>
            <p:nvPr/>
          </p:nvSpPr>
          <p:spPr bwMode="auto">
            <a:xfrm flipH="1">
              <a:off x="3141" y="13649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2" name="Line 47"/>
            <p:cNvSpPr>
              <a:spLocks noChangeShapeType="1"/>
            </p:cNvSpPr>
            <p:nvPr/>
          </p:nvSpPr>
          <p:spPr bwMode="auto">
            <a:xfrm flipH="1">
              <a:off x="3681" y="13659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3" name="Line 48"/>
            <p:cNvSpPr>
              <a:spLocks noChangeShapeType="1"/>
            </p:cNvSpPr>
            <p:nvPr/>
          </p:nvSpPr>
          <p:spPr bwMode="auto">
            <a:xfrm flipH="1">
              <a:off x="4221" y="13656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4" name="Line 49"/>
            <p:cNvSpPr>
              <a:spLocks noChangeShapeType="1"/>
            </p:cNvSpPr>
            <p:nvPr/>
          </p:nvSpPr>
          <p:spPr bwMode="auto">
            <a:xfrm flipH="1">
              <a:off x="4761" y="13666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5" name="Line 50"/>
            <p:cNvSpPr>
              <a:spLocks noChangeShapeType="1"/>
            </p:cNvSpPr>
            <p:nvPr/>
          </p:nvSpPr>
          <p:spPr bwMode="auto">
            <a:xfrm flipH="1">
              <a:off x="5301" y="13649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6" name="Line 51"/>
            <p:cNvSpPr>
              <a:spLocks noChangeShapeType="1"/>
            </p:cNvSpPr>
            <p:nvPr/>
          </p:nvSpPr>
          <p:spPr bwMode="auto">
            <a:xfrm flipH="1">
              <a:off x="5841" y="13659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7" name="Oval 52"/>
            <p:cNvSpPr>
              <a:spLocks noChangeArrowheads="1"/>
            </p:cNvSpPr>
            <p:nvPr/>
          </p:nvSpPr>
          <p:spPr bwMode="auto">
            <a:xfrm>
              <a:off x="3647" y="13666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19488" name="Line 53"/>
            <p:cNvSpPr>
              <a:spLocks noChangeShapeType="1"/>
            </p:cNvSpPr>
            <p:nvPr/>
          </p:nvSpPr>
          <p:spPr bwMode="auto">
            <a:xfrm flipH="1">
              <a:off x="1538" y="13656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9" name="Text Box 54"/>
            <p:cNvSpPr txBox="1">
              <a:spLocks noChangeArrowheads="1"/>
            </p:cNvSpPr>
            <p:nvPr/>
          </p:nvSpPr>
          <p:spPr bwMode="auto">
            <a:xfrm>
              <a:off x="1344" y="13194"/>
              <a:ext cx="897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>
                  <a:latin typeface="Constantia" pitchFamily="18" charset="0"/>
                </a:rPr>
                <a:t>-4</a:t>
              </a:r>
            </a:p>
          </p:txBody>
        </p:sp>
        <p:sp>
          <p:nvSpPr>
            <p:cNvPr id="19490" name="Text Box 55"/>
            <p:cNvSpPr txBox="1">
              <a:spLocks noChangeArrowheads="1"/>
            </p:cNvSpPr>
            <p:nvPr/>
          </p:nvSpPr>
          <p:spPr bwMode="auto">
            <a:xfrm>
              <a:off x="5502" y="13194"/>
              <a:ext cx="897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>
                  <a:latin typeface="Constantia" pitchFamily="18" charset="0"/>
                </a:rPr>
                <a:t>4</a:t>
              </a:r>
            </a:p>
          </p:txBody>
        </p:sp>
        <p:sp>
          <p:nvSpPr>
            <p:cNvPr id="19491" name="Oval 56"/>
            <p:cNvSpPr>
              <a:spLocks noChangeArrowheads="1"/>
            </p:cNvSpPr>
            <p:nvPr/>
          </p:nvSpPr>
          <p:spPr bwMode="auto">
            <a:xfrm>
              <a:off x="2781" y="13656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19492" name="Text Box 57"/>
            <p:cNvSpPr txBox="1">
              <a:spLocks noChangeArrowheads="1"/>
            </p:cNvSpPr>
            <p:nvPr/>
          </p:nvSpPr>
          <p:spPr bwMode="auto">
            <a:xfrm>
              <a:off x="2587" y="13143"/>
              <a:ext cx="897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>
                  <a:latin typeface="Constantia" pitchFamily="18" charset="0"/>
                </a:rPr>
                <a:t>А</a:t>
              </a:r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4786313" y="2643188"/>
            <a:ext cx="3209925" cy="488950"/>
            <a:chOff x="6264" y="13160"/>
            <a:chExt cx="5055" cy="771"/>
          </a:xfrm>
        </p:grpSpPr>
        <p:sp>
          <p:nvSpPr>
            <p:cNvPr id="19463" name="Line 59"/>
            <p:cNvSpPr>
              <a:spLocks noChangeShapeType="1"/>
            </p:cNvSpPr>
            <p:nvPr/>
          </p:nvSpPr>
          <p:spPr bwMode="auto">
            <a:xfrm>
              <a:off x="6264" y="13751"/>
              <a:ext cx="4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4" name="Line 60"/>
            <p:cNvSpPr>
              <a:spLocks noChangeShapeType="1"/>
            </p:cNvSpPr>
            <p:nvPr/>
          </p:nvSpPr>
          <p:spPr bwMode="auto">
            <a:xfrm flipH="1">
              <a:off x="6981" y="13656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5" name="Line 61"/>
            <p:cNvSpPr>
              <a:spLocks noChangeShapeType="1"/>
            </p:cNvSpPr>
            <p:nvPr/>
          </p:nvSpPr>
          <p:spPr bwMode="auto">
            <a:xfrm flipH="1">
              <a:off x="7521" y="13666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6" name="Line 62"/>
            <p:cNvSpPr>
              <a:spLocks noChangeShapeType="1"/>
            </p:cNvSpPr>
            <p:nvPr/>
          </p:nvSpPr>
          <p:spPr bwMode="auto">
            <a:xfrm flipH="1">
              <a:off x="8061" y="13666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7" name="Line 63"/>
            <p:cNvSpPr>
              <a:spLocks noChangeShapeType="1"/>
            </p:cNvSpPr>
            <p:nvPr/>
          </p:nvSpPr>
          <p:spPr bwMode="auto">
            <a:xfrm flipH="1">
              <a:off x="8601" y="13676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8" name="Line 64"/>
            <p:cNvSpPr>
              <a:spLocks noChangeShapeType="1"/>
            </p:cNvSpPr>
            <p:nvPr/>
          </p:nvSpPr>
          <p:spPr bwMode="auto">
            <a:xfrm flipH="1">
              <a:off x="9141" y="13673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9" name="Line 65"/>
            <p:cNvSpPr>
              <a:spLocks noChangeShapeType="1"/>
            </p:cNvSpPr>
            <p:nvPr/>
          </p:nvSpPr>
          <p:spPr bwMode="auto">
            <a:xfrm flipH="1">
              <a:off x="9681" y="13683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0" name="Line 66"/>
            <p:cNvSpPr>
              <a:spLocks noChangeShapeType="1"/>
            </p:cNvSpPr>
            <p:nvPr/>
          </p:nvSpPr>
          <p:spPr bwMode="auto">
            <a:xfrm flipH="1">
              <a:off x="10221" y="13666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1" name="Line 67"/>
            <p:cNvSpPr>
              <a:spLocks noChangeShapeType="1"/>
            </p:cNvSpPr>
            <p:nvPr/>
          </p:nvSpPr>
          <p:spPr bwMode="auto">
            <a:xfrm flipH="1">
              <a:off x="10761" y="13676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2" name="Oval 68"/>
            <p:cNvSpPr>
              <a:spLocks noChangeArrowheads="1"/>
            </p:cNvSpPr>
            <p:nvPr/>
          </p:nvSpPr>
          <p:spPr bwMode="auto">
            <a:xfrm>
              <a:off x="8567" y="13683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19473" name="Line 69"/>
            <p:cNvSpPr>
              <a:spLocks noChangeShapeType="1"/>
            </p:cNvSpPr>
            <p:nvPr/>
          </p:nvSpPr>
          <p:spPr bwMode="auto">
            <a:xfrm flipH="1">
              <a:off x="6458" y="13673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4" name="Text Box 70"/>
            <p:cNvSpPr txBox="1">
              <a:spLocks noChangeArrowheads="1"/>
            </p:cNvSpPr>
            <p:nvPr/>
          </p:nvSpPr>
          <p:spPr bwMode="auto">
            <a:xfrm>
              <a:off x="6264" y="13211"/>
              <a:ext cx="897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>
                  <a:latin typeface="Constantia" pitchFamily="18" charset="0"/>
                </a:rPr>
                <a:t>-4</a:t>
              </a:r>
            </a:p>
          </p:txBody>
        </p:sp>
        <p:sp>
          <p:nvSpPr>
            <p:cNvPr id="19475" name="Text Box 71"/>
            <p:cNvSpPr txBox="1">
              <a:spLocks noChangeArrowheads="1"/>
            </p:cNvSpPr>
            <p:nvPr/>
          </p:nvSpPr>
          <p:spPr bwMode="auto">
            <a:xfrm>
              <a:off x="10422" y="13211"/>
              <a:ext cx="897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>
                  <a:latin typeface="Constantia" pitchFamily="18" charset="0"/>
                </a:rPr>
                <a:t>4</a:t>
              </a:r>
            </a:p>
          </p:txBody>
        </p:sp>
        <p:sp>
          <p:nvSpPr>
            <p:cNvPr id="19476" name="Oval 72"/>
            <p:cNvSpPr>
              <a:spLocks noChangeArrowheads="1"/>
            </p:cNvSpPr>
            <p:nvPr/>
          </p:nvSpPr>
          <p:spPr bwMode="auto">
            <a:xfrm>
              <a:off x="7463" y="13673"/>
              <a:ext cx="180" cy="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19477" name="Text Box 73"/>
            <p:cNvSpPr txBox="1">
              <a:spLocks noChangeArrowheads="1"/>
            </p:cNvSpPr>
            <p:nvPr/>
          </p:nvSpPr>
          <p:spPr bwMode="auto">
            <a:xfrm>
              <a:off x="7223" y="13160"/>
              <a:ext cx="598" cy="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>
                  <a:latin typeface="Constantia" pitchFamily="18" charset="0"/>
                </a:rPr>
                <a:t>А</a:t>
              </a:r>
            </a:p>
          </p:txBody>
        </p:sp>
      </p:grp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4500563" y="2643188"/>
            <a:ext cx="46037" cy="30003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428860" y="642918"/>
            <a:ext cx="4413772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Тестирование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1066800" y="2209800"/>
            <a:ext cx="6477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chemeClr val="hlink"/>
                </a:solidFill>
                <a:latin typeface="Constantia" pitchFamily="18" charset="0"/>
                <a:cs typeface="Times New Roman" pitchFamily="18" charset="0"/>
              </a:rPr>
              <a:t>         </a:t>
            </a:r>
            <a:r>
              <a:rPr lang="ru-RU" sz="3200">
                <a:latin typeface="Constantia" pitchFamily="18" charset="0"/>
                <a:cs typeface="Times New Roman" pitchFamily="18" charset="0"/>
              </a:rPr>
              <a:t>Правильные ответы</a:t>
            </a:r>
            <a:r>
              <a:rPr lang="ru-RU" sz="3200">
                <a:latin typeface="Constantia" pitchFamily="18" charset="0"/>
              </a:rPr>
              <a:t>:</a:t>
            </a:r>
          </a:p>
          <a:p>
            <a:pPr eaLnBrk="0" hangingPunct="0"/>
            <a:endParaRPr lang="ru-RU" sz="3200">
              <a:latin typeface="Constantia" pitchFamily="18" charset="0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500063" y="3143250"/>
            <a:ext cx="80772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Вариант  1                                      Вариант  2</a:t>
            </a:r>
          </a:p>
          <a:p>
            <a:pPr algn="ctr"/>
            <a:endParaRPr lang="ru-RU" sz="2800">
              <a:solidFill>
                <a:srgbClr val="D9835D"/>
              </a:solidFill>
              <a:latin typeface="Constantia" pitchFamily="18" charset="0"/>
              <a:cs typeface="Times New Roman" pitchFamily="18" charset="0"/>
            </a:endParaRPr>
          </a:p>
          <a:p>
            <a:pPr algn="ctr"/>
            <a:r>
              <a:rPr lang="ru-RU" sz="4800" b="1">
                <a:solidFill>
                  <a:srgbClr val="D9835D"/>
                </a:solidFill>
                <a:latin typeface="Constantia" pitchFamily="18" charset="0"/>
                <a:cs typeface="Times New Roman" pitchFamily="18" charset="0"/>
              </a:rPr>
              <a:t>СТУПА                   МЕТЛА</a:t>
            </a:r>
          </a:p>
          <a:p>
            <a:pPr algn="ctr"/>
            <a:endParaRPr lang="ru-RU" sz="2800">
              <a:solidFill>
                <a:srgbClr val="F00600"/>
              </a:solidFill>
              <a:latin typeface="Constantia" pitchFamily="18" charset="0"/>
              <a:cs typeface="Times New Roman" pitchFamily="18" charset="0"/>
            </a:endParaRPr>
          </a:p>
          <a:p>
            <a:pPr algn="ctr"/>
            <a:endParaRPr lang="ru-RU" sz="2800">
              <a:solidFill>
                <a:srgbClr val="F00600"/>
              </a:solidFill>
              <a:latin typeface="Constantia" pitchFamily="18" charset="0"/>
            </a:endParaRPr>
          </a:p>
          <a:p>
            <a:pPr algn="ctr"/>
            <a:endParaRPr lang="ru-RU" sz="2800">
              <a:solidFill>
                <a:srgbClr val="F00600"/>
              </a:solidFill>
              <a:latin typeface="Constantia" pitchFamily="18" charset="0"/>
            </a:endParaRPr>
          </a:p>
          <a:p>
            <a:pPr eaLnBrk="0" hangingPunct="0"/>
            <a:endParaRPr lang="ru-RU" sz="2800">
              <a:latin typeface="Constantia" pitchFamily="18" charset="0"/>
            </a:endParaRPr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>
            <a:off x="4572000" y="3071813"/>
            <a:ext cx="71438" cy="30003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642918"/>
            <a:ext cx="4413772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Тестирование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мррм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642918"/>
            <a:ext cx="2857520" cy="28003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Прямоугольник 2"/>
          <p:cNvSpPr/>
          <p:nvPr/>
        </p:nvSpPr>
        <p:spPr>
          <a:xfrm>
            <a:off x="1500166" y="1214422"/>
            <a:ext cx="348332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Вычисли:</a:t>
            </a:r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1143000" y="3571875"/>
          <a:ext cx="673100" cy="1076325"/>
        </p:xfrm>
        <a:graphic>
          <a:graphicData uri="http://schemas.openxmlformats.org/presentationml/2006/ole">
            <p:oleObj spid="_x0000_s1026" name="Формула" r:id="rId5" imgW="203040" imgH="393480" progId="Equation.3">
              <p:embed/>
            </p:oleObj>
          </a:graphicData>
        </a:graphic>
      </p:graphicFrame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2643188" y="3571875"/>
          <a:ext cx="673100" cy="1076325"/>
        </p:xfrm>
        <a:graphic>
          <a:graphicData uri="http://schemas.openxmlformats.org/presentationml/2006/ole">
            <p:oleObj spid="_x0000_s1027" name="Формула" r:id="rId6" imgW="203040" imgH="393480" progId="Equation.3">
              <p:embed/>
            </p:oleObj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2938" y="3786188"/>
            <a:ext cx="6357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-1      *(-7      )+(-1     )*2</a:t>
            </a:r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4143375" y="3500438"/>
          <a:ext cx="673100" cy="1219200"/>
        </p:xfrm>
        <a:graphic>
          <a:graphicData uri="http://schemas.openxmlformats.org/presentationml/2006/ole">
            <p:oleObj spid="_x0000_s1028" name="Формула" r:id="rId7" imgW="203040" imgH="393480" progId="Equation.3">
              <p:embed/>
            </p:oleObj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5429250" y="3571875"/>
          <a:ext cx="673100" cy="1077913"/>
        </p:xfrm>
        <a:graphic>
          <a:graphicData uri="http://schemas.openxmlformats.org/presentationml/2006/ole">
            <p:oleObj spid="_x0000_s1029" name="Формула" r:id="rId8" imgW="203040" imgH="393480" progId="Equation.3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572000" y="5286388"/>
            <a:ext cx="3829125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10 золотых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:\мррм\6J2PBCADSQIXFCAD9G7BOCANQFIBVCARZFRL5CA2YHL43CAJPK5B4CA1TEH5NCA63ZBGLCAPLXKBHCAXKJKO0CA1SU53GCAKN36OVCAAK9W16CA6CD2XVCAZBP7T8CA67CFR7CAA2G68NCAC9OIQOCAEGAQ9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357438"/>
            <a:ext cx="26225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85918" y="785794"/>
            <a:ext cx="603177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Реши уравнения: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57688" y="2357438"/>
            <a:ext cx="3497262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а) Х+3,7= -2,3</a:t>
            </a:r>
          </a:p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б) Х-(-1,7)=3,7</a:t>
            </a:r>
          </a:p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в) Х*(-2,1)=-16,8</a:t>
            </a:r>
          </a:p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г) -7,8: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X=3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,9</a:t>
            </a:r>
          </a:p>
          <a:p>
            <a:r>
              <a:rPr lang="ru-RU">
                <a:latin typeface="Constantia" pitchFamily="18" charset="0"/>
              </a:rPr>
              <a:t> </a:t>
            </a:r>
          </a:p>
        </p:txBody>
      </p:sp>
      <p:pic>
        <p:nvPicPr>
          <p:cNvPr id="21509" name="Picture 3" descr="C:\Documents and Settings\марина\Мои документы\курсы 2008\с курсов\анимашки\ke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00063"/>
            <a:ext cx="627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857620" y="3429000"/>
            <a:ext cx="476284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-6+2+8+(-2) = 2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857232"/>
            <a:ext cx="580755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Минутка отдыха</a:t>
            </a:r>
          </a:p>
        </p:txBody>
      </p:sp>
      <p:pic>
        <p:nvPicPr>
          <p:cNvPr id="22531" name="Picture 8" descr="C:\Documents and Settings\марина\Мои документы\курсы 2008\с курсов\анимашки\cat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2214563"/>
            <a:ext cx="2000250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00100" y="4857760"/>
            <a:ext cx="708764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Гимнастика для глаз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29" descr="zme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714375"/>
            <a:ext cx="428625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00628" y="642918"/>
            <a:ext cx="3780908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Реши задачу: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000625" y="1928813"/>
            <a:ext cx="3786188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Баба Яга летит к Змею Горынычу. В первый час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она пролетела 178 верст,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 во второй – на 18 верст меньше. Сколько верст пролетела Баба Яга   за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два часа? Выразите ее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путь в километрах, если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1 верста = 1 км 67 м.</a:t>
            </a:r>
            <a:r>
              <a:rPr lang="ru-RU" sz="24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u="sng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857232"/>
            <a:ext cx="1770035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И…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рия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1785926"/>
            <a:ext cx="168828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Ви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…на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2643182"/>
            <a:ext cx="800219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…я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3429000"/>
            <a:ext cx="101957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Р…а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4286256"/>
            <a:ext cx="193610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…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котаж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5214950"/>
            <a:ext cx="167065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Сви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…к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29388" y="857232"/>
            <a:ext cx="119135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И…к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15074" y="2571744"/>
            <a:ext cx="174438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С…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жка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43636" y="1643050"/>
            <a:ext cx="134120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…тон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15074" y="3357562"/>
            <a:ext cx="158511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…буна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15074" y="5214950"/>
            <a:ext cx="77938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…а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43636" y="4214818"/>
            <a:ext cx="172483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Про…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43306" y="4786322"/>
            <a:ext cx="232570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…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очество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6248" y="1214422"/>
            <a:ext cx="1025729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Те…</a:t>
            </a:r>
          </a:p>
        </p:txBody>
      </p:sp>
      <p:pic>
        <p:nvPicPr>
          <p:cNvPr id="24592" name="Picture 3" descr="M:\рис\nesmeya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6350" y="2178050"/>
            <a:ext cx="15113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j01376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2260600"/>
            <a:ext cx="4429125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571480"/>
            <a:ext cx="7842532" cy="424731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тридевятом царстве,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в тридевятом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государстве…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Untitled-Scanned-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8813" y="642938"/>
            <a:ext cx="3900487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2571750"/>
            <a:ext cx="17859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26" descr="Untitled-Scanned-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6" y="357166"/>
            <a:ext cx="4429156" cy="5890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034" y="571480"/>
            <a:ext cx="3754233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Домашнее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задание: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1500" y="2571750"/>
            <a:ext cx="34988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latin typeface="Constantia" pitchFamily="18" charset="0"/>
              </a:rPr>
              <a:t>составьте задачу</a:t>
            </a:r>
          </a:p>
          <a:p>
            <a:pPr algn="ctr"/>
            <a:r>
              <a:rPr lang="ru-RU" sz="3200" b="1">
                <a:latin typeface="Constantia" pitchFamily="18" charset="0"/>
              </a:rPr>
              <a:t> со сказочными</a:t>
            </a:r>
          </a:p>
          <a:p>
            <a:pPr algn="ctr"/>
            <a:r>
              <a:rPr lang="ru-RU" sz="3200" b="1">
                <a:latin typeface="Constantia" pitchFamily="18" charset="0"/>
              </a:rPr>
              <a:t> персонажами.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357694"/>
            <a:ext cx="4193520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Спасибо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за урок!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До свидания!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марина\Рабочий стол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2571750"/>
            <a:ext cx="3500438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j0137619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5720" y="0"/>
            <a:ext cx="6452884" cy="669704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214313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2643188"/>
            <a:ext cx="2300288" cy="351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75" y="3571875"/>
            <a:ext cx="2109788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5" y="3714750"/>
            <a:ext cx="19939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38778E-17 C -0.16146 0.06389 -0.32292 0.12801 -0.38212 0.13634 C -0.44132 0.14467 -0.35226 0.0493 -0.35486 0.05069 C -0.35747 0.05208 -0.39097 0.12893 -0.39757 0.14444 " pathEditMode="relative" ptsTypes="aaaA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1785926"/>
            <a:ext cx="4714908" cy="4403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357290" y="500042"/>
            <a:ext cx="683732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Вопросы по теории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285728"/>
            <a:ext cx="683732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Вопросы по теории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357188" y="1071563"/>
            <a:ext cx="9001125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Wingdings" pitchFamily="2" charset="2"/>
              <a:buChar char="v"/>
            </a:pPr>
            <a:r>
              <a:rPr lang="ru-RU" sz="2600" b="1">
                <a:solidFill>
                  <a:srgbClr val="99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Какие числа называются противоположными?</a:t>
            </a:r>
            <a:endParaRPr lang="ru-RU" sz="2600" b="1">
              <a:solidFill>
                <a:srgbClr val="9933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ru-RU" sz="2600" b="1">
                <a:solidFill>
                  <a:srgbClr val="99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Что такое рациональные числа?</a:t>
            </a:r>
            <a:endParaRPr lang="ru-RU" sz="2600" b="1">
              <a:solidFill>
                <a:srgbClr val="9933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ru-RU" sz="2600" b="1">
                <a:solidFill>
                  <a:srgbClr val="99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Что называется модулем числа?</a:t>
            </a:r>
            <a:endParaRPr lang="ru-RU" sz="2600" b="1">
              <a:solidFill>
                <a:srgbClr val="9933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ru-RU" sz="2600" b="1">
                <a:solidFill>
                  <a:srgbClr val="99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Сформулируйте правило сравнения чисел.</a:t>
            </a:r>
            <a:endParaRPr lang="ru-RU" sz="2600" b="1">
              <a:solidFill>
                <a:srgbClr val="9933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600" b="1">
                <a:solidFill>
                  <a:srgbClr val="99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Какую прямую называют координатной?</a:t>
            </a:r>
            <a:endParaRPr lang="ru-RU" sz="2600" b="1">
              <a:solidFill>
                <a:srgbClr val="9933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ru-RU" sz="2600" b="1">
                <a:solidFill>
                  <a:srgbClr val="99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сложить два отрицательных числа; два числа с </a:t>
            </a:r>
          </a:p>
          <a:p>
            <a:pPr eaLnBrk="0" hangingPunct="0"/>
            <a:r>
              <a:rPr lang="ru-RU" sz="2600" b="1">
                <a:solidFill>
                  <a:srgbClr val="99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разными знаками?</a:t>
            </a:r>
            <a:endParaRPr lang="ru-RU" sz="2600" b="1">
              <a:solidFill>
                <a:srgbClr val="9933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ru-RU" sz="2600" b="1">
                <a:solidFill>
                  <a:srgbClr val="99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вычитание заменяют сложением?</a:t>
            </a:r>
            <a:endParaRPr lang="ru-RU" sz="2600" b="1">
              <a:solidFill>
                <a:srgbClr val="9933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ru-RU" sz="2600" b="1">
                <a:solidFill>
                  <a:srgbClr val="99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Назовите формулу для расстояния между двумя точками с заданными координатами.</a:t>
            </a:r>
          </a:p>
          <a:p>
            <a:pPr>
              <a:buFont typeface="Wingdings" pitchFamily="2" charset="2"/>
              <a:buChar char="v"/>
            </a:pPr>
            <a:r>
              <a:rPr lang="ru-RU" sz="2600" b="1">
                <a:solidFill>
                  <a:srgbClr val="9933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 Как  умножить (разделить) одно число на другое?</a:t>
            </a:r>
          </a:p>
          <a:p>
            <a:pPr>
              <a:buFont typeface="Wingdings" pitchFamily="2" charset="2"/>
              <a:buChar char="v"/>
            </a:pPr>
            <a:r>
              <a:rPr lang="ru-RU" sz="2600" b="1">
                <a:solidFill>
                  <a:srgbClr val="9933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 Что такое бесконечная десятичная дробь?  </a:t>
            </a:r>
          </a:p>
          <a:p>
            <a:pPr eaLnBrk="0" hangingPunct="0">
              <a:buFontTx/>
              <a:buChar char="•"/>
            </a:pP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270" name="Picture 7" descr="C:\Program Files\Common Files\Microsoft Shared\Clipart\cagcat50\dd01009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5929313"/>
            <a:ext cx="785813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C:\Program Files\Common Files\Microsoft Shared\Clipart\cagcat50\dd01009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143375" y="6000750"/>
            <a:ext cx="785813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7" descr="C:\Program Files\Common Files\Microsoft Shared\Clipart\cagcat50\dd01009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5929313"/>
            <a:ext cx="785813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77200" y="0"/>
            <a:ext cx="1066800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2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2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2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27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27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27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27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27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27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27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27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27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26" descr="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2928938"/>
            <a:ext cx="4214813" cy="3162300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14480" y="714356"/>
            <a:ext cx="6000617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Математический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диктант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4929198"/>
            <a:ext cx="2578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hlinkClick r:id="rId3" action="ppaction://hlinksldjump"/>
              </a:rPr>
              <a:t>Проверь!</a:t>
            </a:r>
            <a:endParaRPr lang="ru-RU" sz="40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smtClean="0">
                <a:solidFill>
                  <a:srgbClr val="FF9900"/>
                </a:solidFill>
              </a:rPr>
              <a:t>Правильные ответы:</a:t>
            </a:r>
            <a:endParaRPr lang="ru-RU" sz="6000">
              <a:solidFill>
                <a:srgbClr val="FF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>
            <a:normAutofit fontScale="92500"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-6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Меньше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Больше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Меньше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Больше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-9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0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-1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|</a:t>
            </a:r>
            <a:r>
              <a:rPr lang="en-US" b="1" dirty="0" smtClean="0"/>
              <a:t>a</a:t>
            </a:r>
            <a:r>
              <a:rPr lang="ru-RU" b="1" dirty="0" smtClean="0"/>
              <a:t> |=2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7;-7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Нет решений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>
            <a:normAutofit fontScale="92500"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-3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Меньше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Меньше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Больше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Меньше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-9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0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-4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|</a:t>
            </a:r>
            <a:r>
              <a:rPr lang="en-US" b="1" dirty="0" smtClean="0"/>
              <a:t>b</a:t>
            </a:r>
            <a:r>
              <a:rPr lang="ru-RU" b="1" smtClean="0"/>
              <a:t> |=</a:t>
            </a:r>
            <a:r>
              <a:rPr lang="ru-RU" b="1" dirty="0" smtClean="0"/>
              <a:t>5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/>
              <a:t>4</a:t>
            </a:r>
            <a:r>
              <a:rPr lang="ru-RU" b="1" dirty="0" smtClean="0"/>
              <a:t>;-</a:t>
            </a:r>
            <a:r>
              <a:rPr lang="en-US" b="1" dirty="0" smtClean="0"/>
              <a:t>4</a:t>
            </a:r>
            <a:endParaRPr lang="ru-RU" b="1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Нет решений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марина\Рабочий стол\Рисун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875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M:\мррм\thumb_medium_baba-yaga-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60" y="4714860"/>
            <a:ext cx="2143140" cy="21431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 useBgFill="1">
        <p:nvSpPr>
          <p:cNvPr id="4" name="Выноска-облако 3"/>
          <p:cNvSpPr/>
          <p:nvPr/>
        </p:nvSpPr>
        <p:spPr>
          <a:xfrm>
            <a:off x="214313" y="357188"/>
            <a:ext cx="5500687" cy="4000500"/>
          </a:xfrm>
          <a:prstGeom prst="cloudCallout">
            <a:avLst>
              <a:gd name="adj1" fmla="val 85836"/>
              <a:gd name="adj2" fmla="val 743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500042"/>
            <a:ext cx="4143404" cy="393954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с  тестами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справитесь</a:t>
            </a:r>
            <a:r>
              <a:rPr lang="ru-RU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?</a:t>
            </a:r>
          </a:p>
        </p:txBody>
      </p:sp>
      <p:pic>
        <p:nvPicPr>
          <p:cNvPr id="14342" name="Picture 45" descr="cat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50" y="3571875"/>
            <a:ext cx="16954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14375" y="1571625"/>
            <a:ext cx="76962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>
                <a:solidFill>
                  <a:srgbClr val="F00600"/>
                </a:solidFill>
                <a:latin typeface="Times New Roman" pitchFamily="18" charset="0"/>
                <a:cs typeface="Times New Roman" pitchFamily="18" charset="0"/>
              </a:rPr>
              <a:t>Вариант 1                            Вариант 2</a:t>
            </a:r>
          </a:p>
          <a:p>
            <a:endParaRPr lang="ru-RU" sz="2800">
              <a:solidFill>
                <a:srgbClr val="F006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       1.Найдите среди чисел  противоположные</a:t>
            </a:r>
          </a:p>
          <a:p>
            <a:pPr eaLnBrk="0" hangingPunct="0"/>
            <a:endParaRPr lang="ru-RU" sz="280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1/3; 3;-7,5; 0; 1,8; -1/3;        1,71; -0,9; -3/4; -1,7; 0;</a:t>
            </a: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7,9;  -31/3                              1/4; 3/4; 9,1</a:t>
            </a:r>
          </a:p>
          <a:p>
            <a:pPr eaLnBrk="0" hangingPunct="0"/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	к) -7,5 и 7,9                        а) –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3/4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и 0,3 </a:t>
            </a: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	с) -1/3 и 1/3                        м) –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3/4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3/4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	т) -31/3 и 1/3                      в)  -0,9 и 0,9            </a:t>
            </a:r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	з) 3 и -1/3                           з)  1,71 и 1,7                                           </a:t>
            </a:r>
          </a:p>
        </p:txBody>
      </p:sp>
      <p:sp>
        <p:nvSpPr>
          <p:cNvPr id="15363" name="Line 5"/>
          <p:cNvSpPr>
            <a:spLocks noChangeShapeType="1"/>
          </p:cNvSpPr>
          <p:nvPr/>
        </p:nvSpPr>
        <p:spPr bwMode="auto">
          <a:xfrm>
            <a:off x="4214813" y="3214688"/>
            <a:ext cx="71437" cy="30003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642918"/>
            <a:ext cx="4413772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Тестирование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</TotalTime>
  <Words>583</Words>
  <Application>Microsoft Office PowerPoint</Application>
  <PresentationFormat>Экран (4:3)</PresentationFormat>
  <Paragraphs>157</Paragraphs>
  <Slides>20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Бумажная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Правильные ответы: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01</dc:creator>
  <cp:lastModifiedBy>01</cp:lastModifiedBy>
  <cp:revision>1</cp:revision>
  <dcterms:created xsi:type="dcterms:W3CDTF">2012-03-19T14:55:02Z</dcterms:created>
  <dcterms:modified xsi:type="dcterms:W3CDTF">2012-03-19T14:57:42Z</dcterms:modified>
</cp:coreProperties>
</file>