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73" r:id="rId11"/>
    <p:sldId id="272" r:id="rId12"/>
    <p:sldId id="264" r:id="rId13"/>
    <p:sldId id="265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8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33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image" Target="../media/image2.gif"/><Relationship Id="rId7" Type="http://schemas.openxmlformats.org/officeDocument/2006/relationships/image" Target="../media/image1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14.wmf"/><Relationship Id="rId4" Type="http://schemas.openxmlformats.org/officeDocument/2006/relationships/slide" Target="slide13.xml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2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14.wmf"/><Relationship Id="rId4" Type="http://schemas.openxmlformats.org/officeDocument/2006/relationships/slide" Target="slide13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357188" y="188913"/>
            <a:ext cx="8786812" cy="6469062"/>
            <a:chOff x="225" y="119"/>
            <a:chExt cx="5535" cy="4075"/>
          </a:xfrm>
        </p:grpSpPr>
        <p:sp>
          <p:nvSpPr>
            <p:cNvPr id="58374" name="WordArt 6"/>
            <p:cNvSpPr>
              <a:spLocks noChangeArrowheads="1" noChangeShapeType="1" noTextEdit="1"/>
            </p:cNvSpPr>
            <p:nvPr/>
          </p:nvSpPr>
          <p:spPr bwMode="auto">
            <a:xfrm>
              <a:off x="476" y="119"/>
              <a:ext cx="4627" cy="1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Внеклассное мероприятие 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по математике</a:t>
              </a:r>
            </a:p>
            <a:p>
              <a:pPr algn="ctr"/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sp>
          <p:nvSpPr>
            <p:cNvPr id="5837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25" y="1350"/>
              <a:ext cx="5193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80000"/>
                      </a:srgbClr>
                    </a:outerShdw>
                  </a:effectLst>
                  <a:latin typeface="Monotype Corsiva"/>
                </a:rPr>
                <a:t>" </a:t>
              </a:r>
              <a:r>
                <a:rPr lang="ru-RU" sz="3600" b="1" kern="10" dirty="0" smtClean="0"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80000"/>
                      </a:srgbClr>
                    </a:outerShdw>
                  </a:effectLst>
                  <a:latin typeface="Monotype Corsiva"/>
                </a:rPr>
                <a:t>Математическое кафе"</a:t>
              </a:r>
              <a:endParaRPr lang="ru-RU" sz="3600" b="1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pic>
          <p:nvPicPr>
            <p:cNvPr id="58376" name="Picture 8" descr="эльф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50" y="2296"/>
              <a:ext cx="1114" cy="1723"/>
            </a:xfrm>
            <a:prstGeom prst="rect">
              <a:avLst/>
            </a:prstGeom>
            <a:noFill/>
          </p:spPr>
        </p:pic>
        <p:pic>
          <p:nvPicPr>
            <p:cNvPr id="58381" name="Picture 13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58382" name="Picture 14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58383" name="Picture 15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58384" name="Picture 16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58386" name="Picture 18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58387" name="Picture 19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58388" name="Picture 20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58391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58392" name="Picture 24" descr="74d5d1cd507296fe482e2472506c8ba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70" y="2205"/>
              <a:ext cx="1406" cy="1259"/>
            </a:xfrm>
            <a:prstGeom prst="rect">
              <a:avLst/>
            </a:prstGeom>
            <a:noFill/>
          </p:spPr>
        </p:pic>
        <p:pic>
          <p:nvPicPr>
            <p:cNvPr id="58394" name="Picture 26" descr="centr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701" y="2704"/>
              <a:ext cx="2132" cy="1355"/>
            </a:xfrm>
            <a:prstGeom prst="rect">
              <a:avLst/>
            </a:prstGeom>
            <a:noFill/>
          </p:spPr>
        </p:pic>
        <p:pic>
          <p:nvPicPr>
            <p:cNvPr id="58401" name="Picture 33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58402" name="Picture 34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42876" y="357189"/>
            <a:ext cx="9001126" cy="6357938"/>
            <a:chOff x="90" y="225"/>
            <a:chExt cx="5670" cy="4005"/>
          </a:xfrm>
        </p:grpSpPr>
        <p:sp>
          <p:nvSpPr>
            <p:cNvPr id="3" name="WordArt 6"/>
            <p:cNvSpPr>
              <a:spLocks noChangeArrowheads="1" noChangeShapeType="1" noTextEdit="1"/>
            </p:cNvSpPr>
            <p:nvPr/>
          </p:nvSpPr>
          <p:spPr bwMode="auto">
            <a:xfrm>
              <a:off x="90" y="225"/>
              <a:ext cx="5220" cy="400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pic>
          <p:nvPicPr>
            <p:cNvPr id="4" name="Picture 13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5" name="Picture 14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6" name="Picture 15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7" name="Picture 16" descr="поворот зв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8" name="Picture 18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9" name="Picture 19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0" name="Picture 20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1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12" name="Picture 33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3" name="Picture 34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  <p:sp>
        <p:nvSpPr>
          <p:cNvPr id="14" name="Прямоугольник 13"/>
          <p:cNvSpPr/>
          <p:nvPr/>
        </p:nvSpPr>
        <p:spPr>
          <a:xfrm>
            <a:off x="285720" y="357166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Высота</a:t>
            </a:r>
          </a:p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Круг </a:t>
            </a:r>
          </a:p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Точка</a:t>
            </a:r>
          </a:p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Угол</a:t>
            </a:r>
          </a:p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Вектор </a:t>
            </a:r>
            <a:endParaRPr lang="ru-RU" sz="6000" dirty="0"/>
          </a:p>
        </p:txBody>
      </p:sp>
      <p:pic>
        <p:nvPicPr>
          <p:cNvPr id="15" name="Picture 5" descr="AN02097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428709"/>
            <a:ext cx="2643174" cy="3429291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-2" y="0"/>
            <a:ext cx="2846038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8" descr="эльф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285728"/>
            <a:ext cx="1768475" cy="2735262"/>
          </a:xfrm>
          <a:prstGeom prst="rect">
            <a:avLst/>
          </a:prstGeom>
          <a:noFill/>
        </p:spPr>
      </p:pic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43570" y="3786190"/>
            <a:ext cx="2529806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214554"/>
            <a:ext cx="5136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Рекламная пауза</a:t>
            </a:r>
            <a:endParaRPr lang="ru-RU" sz="60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2" y="0"/>
            <a:ext cx="3267679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0"/>
            <a:ext cx="307180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7" descr="BO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85728"/>
            <a:ext cx="2146303" cy="198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N02097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428709"/>
            <a:ext cx="2643174" cy="3429291"/>
          </a:xfrm>
          <a:prstGeom prst="rect">
            <a:avLst/>
          </a:prstGeom>
          <a:noFill/>
        </p:spPr>
      </p:pic>
      <p:sp>
        <p:nvSpPr>
          <p:cNvPr id="7" name="Облако 6"/>
          <p:cNvSpPr/>
          <p:nvPr/>
        </p:nvSpPr>
        <p:spPr>
          <a:xfrm>
            <a:off x="3000364" y="3357562"/>
            <a:ext cx="4929222" cy="3500438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Игра со</a:t>
            </a:r>
          </a:p>
          <a:p>
            <a:pPr algn="ctr"/>
            <a:r>
              <a:rPr lang="ru-RU" sz="3600" dirty="0" smtClean="0"/>
              <a:t>зрителями</a:t>
            </a:r>
            <a:endParaRPr lang="ru-RU" sz="3600" dirty="0"/>
          </a:p>
        </p:txBody>
      </p: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9" name="Picture 28" descr="getImззage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29" descr="getImззage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1" name="Picture 30" descr="getImззage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14612" y="142852"/>
            <a:ext cx="61436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«Десерт:</a:t>
            </a:r>
          </a:p>
          <a:p>
            <a:pPr algn="ctr"/>
            <a:r>
              <a:rPr lang="ru-RU" sz="6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Мороженое с </a:t>
            </a:r>
            <a:r>
              <a:rPr lang="ru-RU" sz="6000" b="1" i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взби-тыми</a:t>
            </a:r>
            <a:r>
              <a:rPr lang="ru-RU" sz="6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сливками с начинкой».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929066"/>
            <a:ext cx="4366901" cy="1323439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ru-RU" sz="4000" b="1" kern="10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Музыкальный номер </a:t>
            </a:r>
          </a:p>
          <a:p>
            <a:r>
              <a:rPr lang="ru-RU" sz="4000" b="1" kern="10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от 1 – го столика</a:t>
            </a:r>
            <a:endParaRPr lang="ru-RU" sz="4000" b="1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5" descr="GULL2C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2970083" cy="2928933"/>
          </a:xfrm>
          <a:prstGeom prst="rect">
            <a:avLst/>
          </a:prstGeom>
          <a:noFill/>
        </p:spPr>
      </p:pic>
      <p:pic>
        <p:nvPicPr>
          <p:cNvPr id="7" name="Picture 9" descr="ANTN0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500437"/>
            <a:ext cx="3384550" cy="3357563"/>
          </a:xfrm>
          <a:prstGeom prst="rect">
            <a:avLst/>
          </a:prstGeom>
          <a:noFill/>
        </p:spPr>
      </p:pic>
      <p:grpSp>
        <p:nvGrpSpPr>
          <p:cNvPr id="6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8" name="Picture 28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9" name="Picture 29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30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4625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«</a:t>
            </a:r>
            <a:r>
              <a:rPr lang="ru-RU" sz="4800" b="1" kern="10" dirty="0" err="1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Мезим</a:t>
            </a:r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 – для желудка не заменим»</a:t>
            </a:r>
            <a:endParaRPr lang="ru-RU" sz="4800" dirty="0"/>
          </a:p>
        </p:txBody>
      </p:sp>
      <p:pic>
        <p:nvPicPr>
          <p:cNvPr id="3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3860800"/>
            <a:ext cx="2511425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1142984"/>
            <a:ext cx="7853432" cy="1754326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ru-RU" sz="3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Изобразить в виде пантомимы  (движения </a:t>
            </a:r>
          </a:p>
          <a:p>
            <a:r>
              <a:rPr lang="ru-RU" sz="3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без слов) слова – предметы, без которых  не </a:t>
            </a:r>
          </a:p>
          <a:p>
            <a:r>
              <a:rPr lang="ru-RU" sz="3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обойтись на уроке  математики.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3000364" y="2786058"/>
            <a:ext cx="5929354" cy="3929090"/>
          </a:xfrm>
          <a:prstGeom prst="cloudCallout">
            <a:avLst>
              <a:gd name="adj1" fmla="val -67213"/>
              <a:gd name="adj2" fmla="val -4145"/>
            </a:avLst>
          </a:prstGeom>
          <a:solidFill>
            <a:srgbClr val="7030A0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Ластик, транспортир, циркуль, пенал, </a:t>
            </a:r>
          </a:p>
          <a:p>
            <a:r>
              <a:rPr lang="ru-RU" sz="3200" dirty="0" smtClean="0"/>
              <a:t>процент, градус,</a:t>
            </a:r>
          </a:p>
          <a:p>
            <a:r>
              <a:rPr lang="ru-RU" sz="3200" dirty="0" smtClean="0"/>
              <a:t>указка, дневник.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«Математический рулет с начинкой из </a:t>
            </a:r>
            <a:r>
              <a:rPr lang="ru-RU" sz="3600" b="1" i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обгонялок</a:t>
            </a:r>
            <a:r>
              <a:rPr lang="ru-RU" sz="36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, навеянный непреодолимым желанием учиться, учиться и ещё раз учиться…».</a:t>
            </a:r>
          </a:p>
        </p:txBody>
      </p:sp>
      <p:pic>
        <p:nvPicPr>
          <p:cNvPr id="5" name="Picture 20" descr="COBJ04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357430"/>
            <a:ext cx="2351087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28926" y="2285992"/>
            <a:ext cx="57150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За  </a:t>
            </a:r>
            <a:r>
              <a:rPr lang="ru-RU" sz="4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1 минуту </a:t>
            </a:r>
            <a:r>
              <a:rPr lang="ru-RU" sz="4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/>
              </a:rPr>
              <a:t>учащиеся должны дать ответы на наибольшее количество вопросов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4" descr="COBJ0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20" y="4429108"/>
            <a:ext cx="42862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9" name="Picture 28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29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1" name="Picture 30" descr="getImззage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GULL2C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70083" cy="2928933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2643174" y="2857496"/>
            <a:ext cx="6500826" cy="3857652"/>
          </a:xfrm>
          <a:prstGeom prst="cloudCallout">
            <a:avLst>
              <a:gd name="adj1" fmla="val -54274"/>
              <a:gd name="adj2" fmla="val -74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Музыкальный номер от 2 – го столика.</a:t>
            </a:r>
            <a:endParaRPr lang="ru-RU" sz="5400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14290"/>
            <a:ext cx="2529806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7" name="Picture 28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8" name="Picture 29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9" name="Picture 30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pic>
        <p:nvPicPr>
          <p:cNvPr id="10" name="Picture 33" descr="радуж зв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2607685">
            <a:off x="8504976" y="79876"/>
            <a:ext cx="430212" cy="415925"/>
          </a:xfrm>
          <a:prstGeom prst="rect">
            <a:avLst/>
          </a:prstGeom>
          <a:noFill/>
        </p:spPr>
      </p:pic>
      <p:pic>
        <p:nvPicPr>
          <p:cNvPr id="11" name="Picture 33" descr="радуж зв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2607685">
            <a:off x="1003985" y="3937502"/>
            <a:ext cx="430212" cy="415925"/>
          </a:xfrm>
          <a:prstGeom prst="rect">
            <a:avLst/>
          </a:prstGeom>
          <a:noFill/>
        </p:spPr>
      </p:pic>
      <p:pic>
        <p:nvPicPr>
          <p:cNvPr id="12" name="Picture 33" descr="радуж зв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2607685">
            <a:off x="4147258" y="722792"/>
            <a:ext cx="430212" cy="41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-2" y="0"/>
            <a:ext cx="3267679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3860800"/>
            <a:ext cx="2511425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Выноска-облако 3"/>
          <p:cNvSpPr/>
          <p:nvPr/>
        </p:nvSpPr>
        <p:spPr>
          <a:xfrm>
            <a:off x="2928926" y="214290"/>
            <a:ext cx="6215074" cy="5786478"/>
          </a:xfrm>
          <a:prstGeom prst="cloudCallout">
            <a:avLst>
              <a:gd name="adj1" fmla="val -61450"/>
              <a:gd name="adj2" fmla="val 26981"/>
            </a:avLst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Составить стих на рифму:</a:t>
            </a:r>
          </a:p>
          <a:p>
            <a:r>
              <a:rPr lang="ru-RU" sz="4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проходим, доходим,  вычисляем, </a:t>
            </a:r>
            <a:r>
              <a:rPr lang="ru-RU" sz="4000" b="1" kern="10" dirty="0" err="1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перес-тавляем</a:t>
            </a:r>
            <a:r>
              <a:rPr lang="ru-RU" sz="4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, науку, </a:t>
            </a:r>
          </a:p>
          <a:p>
            <a:r>
              <a:rPr lang="ru-RU" sz="4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муку, лет, нет. </a:t>
            </a:r>
            <a:endParaRPr lang="ru-RU" sz="4000" dirty="0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6" name="Picture 28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7" name="Picture 29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8" name="Picture 30" descr="getImззage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GULL2C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70083" cy="2928933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2643174" y="2857496"/>
            <a:ext cx="6500826" cy="3857652"/>
          </a:xfrm>
          <a:prstGeom prst="cloudCallout">
            <a:avLst>
              <a:gd name="adj1" fmla="val -54274"/>
              <a:gd name="adj2" fmla="val -74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Музыкальный номер от 3 – го столика.</a:t>
            </a:r>
            <a:endParaRPr lang="ru-RU" sz="5400" dirty="0"/>
          </a:p>
        </p:txBody>
      </p:sp>
      <p:pic>
        <p:nvPicPr>
          <p:cNvPr id="5" name="Picture 9" descr="BO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14290"/>
            <a:ext cx="34559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7" name="Picture 28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8" name="Picture 29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9" name="Picture 30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4" name="Picture 28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5" name="Picture 29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6" name="Picture 30" descr="getImзз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8" name="Picture 28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9" name="Picture 29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30" descr="getImзз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pic>
        <p:nvPicPr>
          <p:cNvPr id="11" name="Picture 14" descr="поворот з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8352" y="2852739"/>
            <a:ext cx="457200" cy="457200"/>
          </a:xfrm>
          <a:prstGeom prst="rect">
            <a:avLst/>
          </a:prstGeom>
          <a:noFill/>
        </p:spPr>
      </p:pic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7206044" y="406401"/>
            <a:ext cx="1937959" cy="6251574"/>
            <a:chOff x="4604" y="256"/>
            <a:chExt cx="1156" cy="3938"/>
          </a:xfrm>
        </p:grpSpPr>
        <p:pic>
          <p:nvPicPr>
            <p:cNvPr id="14" name="Picture 13" descr="поворот зв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15" name="Picture 14" descr="поворот зв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16" name="Picture 15" descr="поворот зв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17" name="Picture 16" descr="поворот зв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18" name="Picture 18" descr="радуж зв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9" name="Picture 19" descr="радуж зв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20" name="Picture 20" descr="радуж зв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21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22" name="Picture 33" descr="радуж зв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23" name="Picture 34" descr="радуж зв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7693"/>
            <a:ext cx="8796319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Итак, друзья, мы заседанье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            провели,</a:t>
            </a:r>
            <a:endParaRPr kumimoji="0" lang="ru-RU" altLang="ja-JP" sz="54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Все сделали для вас мы,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      что могли.</a:t>
            </a:r>
            <a:endParaRPr kumimoji="0" lang="ru-RU" altLang="ja-JP" sz="54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Желаем к математике вам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прилагать старанье.</a:t>
            </a:r>
            <a:endParaRPr kumimoji="0" lang="ru-RU" altLang="ja-JP" sz="54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Всего вам доброго, друзья,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54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и до свиданья!!!</a:t>
            </a:r>
            <a:endParaRPr kumimoji="0" lang="ru-RU" altLang="ja-JP" sz="54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642910" y="142852"/>
            <a:ext cx="4071966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 Цели:</a:t>
            </a:r>
            <a:endParaRPr lang="ru-RU" sz="3600" b="1" kern="10" dirty="0">
              <a:ln w="2540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71612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4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активизация деятельности учащихся;</a:t>
            </a:r>
          </a:p>
          <a:p>
            <a:pPr>
              <a:buBlip>
                <a:blip r:embed="rId2"/>
              </a:buBlip>
            </a:pPr>
            <a:r>
              <a:rPr lang="ru-RU" sz="4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развитие умений формулировать и излагать мысль, моделировать ситуацию;</a:t>
            </a:r>
          </a:p>
          <a:p>
            <a:pPr>
              <a:buBlip>
                <a:blip r:embed="rId2"/>
              </a:buBlip>
            </a:pPr>
            <a:r>
              <a:rPr lang="ru-RU" sz="4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развитие творческого  интереса к математике и кругозора учащихся;</a:t>
            </a:r>
          </a:p>
          <a:p>
            <a:pPr>
              <a:buBlip>
                <a:blip r:embed="rId2"/>
              </a:buBlip>
            </a:pPr>
            <a:r>
              <a:rPr lang="ru-RU" sz="4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воспитание стойкости, находчивости, любознательности.</a:t>
            </a:r>
            <a:endParaRPr lang="ru-RU" sz="4000" b="1" i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8582"/>
                  </a:gs>
                  <a:gs pos="100000">
                    <a:srgbClr val="CC00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Monotype Corsiva"/>
            </a:endParaRPr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 rot="21541022" flipH="1">
            <a:off x="8152865" y="7330"/>
            <a:ext cx="863600" cy="1052512"/>
            <a:chOff x="0" y="0"/>
            <a:chExt cx="751" cy="62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751" cy="620"/>
              <a:chOff x="0" y="0"/>
              <a:chExt cx="751" cy="620"/>
            </a:xfrm>
          </p:grpSpPr>
          <p:pic>
            <p:nvPicPr>
              <p:cNvPr id="7" name="Picture 45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1" y="0"/>
                <a:ext cx="320" cy="224"/>
              </a:xfrm>
              <a:prstGeom prst="rect">
                <a:avLst/>
              </a:prstGeom>
              <a:noFill/>
            </p:spPr>
          </p:pic>
          <p:pic>
            <p:nvPicPr>
              <p:cNvPr id="8" name="Picture 46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6200000" flipH="1">
                <a:off x="-57" y="357"/>
                <a:ext cx="320" cy="206"/>
              </a:xfrm>
              <a:prstGeom prst="rect">
                <a:avLst/>
              </a:prstGeom>
              <a:noFill/>
            </p:spPr>
          </p:pic>
          <p:pic>
            <p:nvPicPr>
              <p:cNvPr id="9" name="Picture 47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8" y="0"/>
                <a:ext cx="320" cy="224"/>
              </a:xfrm>
              <a:prstGeom prst="rect">
                <a:avLst/>
              </a:prstGeom>
              <a:noFill/>
            </p:spPr>
          </p:pic>
        </p:grpSp>
        <p:pic>
          <p:nvPicPr>
            <p:cNvPr id="6" name="Picture 48" descr="getIзззm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174219">
              <a:off x="-48" y="48"/>
              <a:ext cx="320" cy="224"/>
            </a:xfrm>
            <a:prstGeom prst="rect">
              <a:avLst/>
            </a:prstGeom>
            <a:noFill/>
          </p:spPr>
        </p:pic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11" name="Picture 28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2" name="Picture 29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3" name="Picture 30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grpSp>
        <p:nvGrpSpPr>
          <p:cNvPr id="14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15" name="Picture 28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6" name="Picture 29" descr="getImззag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7" name="Picture 30" descr="getImззag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0" y="0"/>
            <a:ext cx="1192213" cy="984250"/>
            <a:chOff x="0" y="0"/>
            <a:chExt cx="751" cy="620"/>
          </a:xfrm>
        </p:grpSpPr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0" y="0"/>
              <a:ext cx="751" cy="620"/>
              <a:chOff x="0" y="0"/>
              <a:chExt cx="751" cy="620"/>
            </a:xfrm>
          </p:grpSpPr>
          <p:pic>
            <p:nvPicPr>
              <p:cNvPr id="21" name="Picture 23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1" y="0"/>
                <a:ext cx="320" cy="224"/>
              </a:xfrm>
              <a:prstGeom prst="rect">
                <a:avLst/>
              </a:prstGeom>
              <a:noFill/>
            </p:spPr>
          </p:pic>
          <p:pic>
            <p:nvPicPr>
              <p:cNvPr id="22" name="Picture 24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6200000" flipH="1">
                <a:off x="-57" y="357"/>
                <a:ext cx="320" cy="206"/>
              </a:xfrm>
              <a:prstGeom prst="rect">
                <a:avLst/>
              </a:prstGeom>
              <a:noFill/>
            </p:spPr>
          </p:pic>
          <p:pic>
            <p:nvPicPr>
              <p:cNvPr id="23" name="Picture 25" descr="getIзззmag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8" y="0"/>
                <a:ext cx="320" cy="224"/>
              </a:xfrm>
              <a:prstGeom prst="rect">
                <a:avLst/>
              </a:prstGeom>
              <a:noFill/>
            </p:spPr>
          </p:pic>
        </p:grpSp>
        <p:pic>
          <p:nvPicPr>
            <p:cNvPr id="20" name="Picture 26" descr="getIзззm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174219">
              <a:off x="-48" y="48"/>
              <a:ext cx="320" cy="22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42876" y="357189"/>
            <a:ext cx="9001126" cy="6357938"/>
            <a:chOff x="90" y="225"/>
            <a:chExt cx="5670" cy="4005"/>
          </a:xfrm>
        </p:grpSpPr>
        <p:sp>
          <p:nvSpPr>
            <p:cNvPr id="3" name="WordArt 6"/>
            <p:cNvSpPr>
              <a:spLocks noChangeArrowheads="1" noChangeShapeType="1" noTextEdit="1"/>
            </p:cNvSpPr>
            <p:nvPr/>
          </p:nvSpPr>
          <p:spPr bwMode="auto">
            <a:xfrm>
              <a:off x="90" y="225"/>
              <a:ext cx="5220" cy="400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 «Хорошо усваиваются </a:t>
              </a:r>
            </a:p>
            <a:p>
              <a:pPr algn="ctr"/>
              <a:r>
                <a:rPr lang="ru-RU" sz="3600" b="1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только те знания, </a:t>
              </a:r>
            </a:p>
            <a:p>
              <a:pPr algn="ctr"/>
              <a:r>
                <a:rPr lang="ru-RU" sz="3600" b="1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которые поглощаются </a:t>
              </a:r>
            </a:p>
            <a:p>
              <a:pPr algn="ctr"/>
              <a:r>
                <a:rPr lang="ru-RU" sz="3600" b="1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с аппетитом».</a:t>
              </a:r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  <a:p>
              <a:pPr algn="ctr"/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pic>
          <p:nvPicPr>
            <p:cNvPr id="6" name="Picture 13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7" name="Picture 14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8" name="Picture 15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9" name="Picture 16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10" name="Picture 18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1" name="Picture 19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2" name="Picture 20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3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16" name="Picture 33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7" name="Picture 34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13633" y="1"/>
            <a:ext cx="8930368" cy="6657974"/>
            <a:chOff x="433" y="0"/>
            <a:chExt cx="5327" cy="4194"/>
          </a:xfrm>
        </p:grpSpPr>
        <p:sp>
          <p:nvSpPr>
            <p:cNvPr id="3" name="WordArt 6"/>
            <p:cNvSpPr>
              <a:spLocks noChangeArrowheads="1" noChangeShapeType="1" noTextEdit="1"/>
            </p:cNvSpPr>
            <p:nvPr/>
          </p:nvSpPr>
          <p:spPr bwMode="auto">
            <a:xfrm>
              <a:off x="433" y="0"/>
              <a:ext cx="4432" cy="96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8582"/>
                      </a:gs>
                      <a:gs pos="100000">
                        <a:srgbClr val="CC0099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Monotype Corsiva"/>
                </a:rPr>
                <a:t> Меню:</a:t>
              </a:r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pic>
          <p:nvPicPr>
            <p:cNvPr id="6" name="Picture 13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7" name="Picture 14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8" name="Picture 15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9" name="Picture 16" descr="поворот зв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10" name="Picture 18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1" name="Picture 19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2" name="Picture 20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3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16" name="Picture 33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7" name="Picture 34" descr="радуж зв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  <p:sp>
        <p:nvSpPr>
          <p:cNvPr id="18" name="Прямоугольник 17"/>
          <p:cNvSpPr/>
          <p:nvPr/>
        </p:nvSpPr>
        <p:spPr>
          <a:xfrm>
            <a:off x="0" y="1357298"/>
            <a:ext cx="90011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Салат «Незабудка» под соусом из загадок.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Борщ «Скороспел» со сметаной «кто успел, тот и съел».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«От нашего стола – вашему столу …».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Рагу «из логических смекалок с острыми приправами из внимания и мышления».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Десерт: «Мороженое с взбитыми сливками с начинкой».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«</a:t>
            </a:r>
            <a:r>
              <a:rPr lang="ru-RU" sz="3200" b="1" i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Мезим</a:t>
            </a: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 – для желудка не заменим».</a:t>
            </a:r>
          </a:p>
          <a:p>
            <a:pPr>
              <a:buBlip>
                <a:blip r:embed="rId5"/>
              </a:buBlip>
            </a:pP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«Математический рулет с начинкой из </a:t>
            </a:r>
            <a:r>
              <a:rPr lang="ru-RU" sz="3200" b="1" i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обгонялок</a:t>
            </a:r>
            <a:r>
              <a:rPr lang="ru-RU" sz="32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, навеянный непреодолимым желанием учиться, учиться и ещё раз учиться…».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Салат «Незабудка» под соусом из загадок.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8"/>
            <a:ext cx="7643866" cy="526297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1. Чем отличается один поезд от другого  с точки 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зрения математики?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2. Без чего не могут обойтись охотники, 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барабанщики и математики?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3. Что есть у каждого слова, растения и уравнения?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4. Какая геометрическая фигура используется 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для наказания детей?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5. Какая геометрическая фигура дружит с солнцем?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6. Какая дуга вошла в историю </a:t>
            </a:r>
            <a:r>
              <a:rPr lang="en-US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XX</a:t>
            </a:r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 – го века?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7. Как было названо </a:t>
            </a:r>
            <a:r>
              <a:rPr lang="ru-RU" sz="2800" b="1" i="1" kern="10" dirty="0" err="1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военно</a:t>
            </a:r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 – историческое кольцо?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8. Многогранник из Египта.</a:t>
            </a:r>
          </a:p>
          <a:p>
            <a:r>
              <a:rPr lang="ru-RU" sz="2800" b="1" i="1" kern="10" dirty="0" smtClean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9. Географический конус?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5" name="Picture 28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6" name="Picture 29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7" name="Picture 30" descr="getImзз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pic>
        <p:nvPicPr>
          <p:cNvPr id="8" name="Picture 19" descr="радуж зв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2" y="6381752"/>
            <a:ext cx="285750" cy="276225"/>
          </a:xfrm>
          <a:prstGeom prst="rect">
            <a:avLst/>
          </a:prstGeom>
          <a:noFill/>
        </p:spPr>
      </p:pic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142876" y="357189"/>
            <a:ext cx="9001126" cy="6357938"/>
            <a:chOff x="90" y="225"/>
            <a:chExt cx="5670" cy="4005"/>
          </a:xfrm>
        </p:grpSpPr>
        <p:sp>
          <p:nvSpPr>
            <p:cNvPr id="10" name="WordArt 6"/>
            <p:cNvSpPr>
              <a:spLocks noChangeArrowheads="1" noChangeShapeType="1" noTextEdit="1"/>
            </p:cNvSpPr>
            <p:nvPr/>
          </p:nvSpPr>
          <p:spPr bwMode="auto">
            <a:xfrm>
              <a:off x="90" y="225"/>
              <a:ext cx="5220" cy="400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582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endParaRPr>
            </a:p>
          </p:txBody>
        </p:sp>
        <p:pic>
          <p:nvPicPr>
            <p:cNvPr id="11" name="Picture 13" descr="поворот зв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84" y="2251"/>
              <a:ext cx="476" cy="476"/>
            </a:xfrm>
            <a:prstGeom prst="rect">
              <a:avLst/>
            </a:prstGeom>
            <a:noFill/>
          </p:spPr>
        </p:pic>
        <p:pic>
          <p:nvPicPr>
            <p:cNvPr id="12" name="Picture 14" descr="поворот зв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84" y="1797"/>
              <a:ext cx="288" cy="288"/>
            </a:xfrm>
            <a:prstGeom prst="rect">
              <a:avLst/>
            </a:prstGeom>
            <a:noFill/>
          </p:spPr>
        </p:pic>
        <p:pic>
          <p:nvPicPr>
            <p:cNvPr id="13" name="Picture 15" descr="поворот зв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2392610">
              <a:off x="5465" y="890"/>
              <a:ext cx="204" cy="204"/>
            </a:xfrm>
            <a:prstGeom prst="rect">
              <a:avLst/>
            </a:prstGeom>
            <a:noFill/>
          </p:spPr>
        </p:pic>
        <p:pic>
          <p:nvPicPr>
            <p:cNvPr id="14" name="Picture 16" descr="поворот зв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11" y="256"/>
              <a:ext cx="152" cy="152"/>
            </a:xfrm>
            <a:prstGeom prst="rect">
              <a:avLst/>
            </a:prstGeom>
            <a:noFill/>
          </p:spPr>
        </p:pic>
        <p:pic>
          <p:nvPicPr>
            <p:cNvPr id="15" name="Picture 18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5" y="3884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6" name="Picture 19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4" y="4020"/>
              <a:ext cx="180" cy="174"/>
            </a:xfrm>
            <a:prstGeom prst="rect">
              <a:avLst/>
            </a:prstGeom>
            <a:noFill/>
          </p:spPr>
        </p:pic>
        <p:pic>
          <p:nvPicPr>
            <p:cNvPr id="17" name="Picture 20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89" y="3022"/>
              <a:ext cx="271" cy="262"/>
            </a:xfrm>
            <a:prstGeom prst="rect">
              <a:avLst/>
            </a:prstGeom>
            <a:noFill/>
          </p:spPr>
        </p:pic>
        <p:pic>
          <p:nvPicPr>
            <p:cNvPr id="18" name="Picture 23" descr="кр звезда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103" y="3430"/>
              <a:ext cx="318" cy="318"/>
            </a:xfrm>
            <a:prstGeom prst="rect">
              <a:avLst/>
            </a:prstGeom>
            <a:noFill/>
          </p:spPr>
        </p:pic>
        <p:pic>
          <p:nvPicPr>
            <p:cNvPr id="19" name="Picture 33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2607685">
              <a:off x="5284" y="527"/>
              <a:ext cx="271" cy="262"/>
            </a:xfrm>
            <a:prstGeom prst="rect">
              <a:avLst/>
            </a:prstGeom>
            <a:noFill/>
          </p:spPr>
        </p:pic>
        <p:pic>
          <p:nvPicPr>
            <p:cNvPr id="20" name="Picture 34" descr="радуж зв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80" y="1616"/>
              <a:ext cx="180" cy="1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l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0" y="3214686"/>
            <a:ext cx="3848130" cy="379571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928662" y="142852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Борщ </a:t>
            </a:r>
          </a:p>
          <a:p>
            <a:pPr algn="ctr"/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«Скороспел» со сметаной </a:t>
            </a:r>
          </a:p>
          <a:p>
            <a:pPr algn="ctr"/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«кто успел, тот и съел».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610683"/>
            <a:ext cx="20002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 2,54</a:t>
            </a:r>
          </a:p>
          <a:p>
            <a:pPr>
              <a:buBlip>
                <a:blip r:embed="rId3"/>
              </a:buBlip>
            </a:pPr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5760</a:t>
            </a:r>
          </a:p>
          <a:p>
            <a:pPr>
              <a:buBlip>
                <a:blip r:embed="rId3"/>
              </a:buBlip>
            </a:pPr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2520</a:t>
            </a:r>
          </a:p>
          <a:p>
            <a:pPr>
              <a:buBlip>
                <a:blip r:embed="rId3"/>
              </a:buBlip>
            </a:pPr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3,14</a:t>
            </a:r>
          </a:p>
          <a:p>
            <a:pPr>
              <a:buBlip>
                <a:blip r:embed="rId3"/>
              </a:buBlip>
            </a:pPr>
            <a:r>
              <a:rPr lang="ru-RU" sz="54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9,8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3000372"/>
            <a:ext cx="5715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itchFamily="66" charset="0"/>
              </a:rPr>
              <a:t>Установить, чем замечательно каждое из чисел.</a:t>
            </a:r>
            <a:endParaRPr lang="ru-RU" sz="4800" dirty="0">
              <a:latin typeface="Comic Sans MS" pitchFamily="66" charset="0"/>
            </a:endParaRPr>
          </a:p>
        </p:txBody>
      </p:sp>
      <p:pic>
        <p:nvPicPr>
          <p:cNvPr id="6" name="Picture 13" descr="поворот з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5338" y="285728"/>
            <a:ext cx="797983" cy="755650"/>
          </a:xfrm>
          <a:prstGeom prst="rect">
            <a:avLst/>
          </a:prstGeom>
          <a:noFill/>
        </p:spPr>
      </p:pic>
      <p:pic>
        <p:nvPicPr>
          <p:cNvPr id="7" name="Picture 13" descr="поворот з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04"/>
            <a:ext cx="797983" cy="755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«От нашего стола  - вашему столу»</a:t>
            </a: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429000"/>
            <a:ext cx="8257389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Команды обмениваются </a:t>
            </a:r>
          </a:p>
          <a:p>
            <a:pPr algn="ctr"/>
            <a:r>
              <a:rPr lang="ru-RU" sz="6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заданиями</a:t>
            </a:r>
            <a:endParaRPr lang="ru-RU" sz="6600" dirty="0">
              <a:solidFill>
                <a:srgbClr val="7030A0"/>
              </a:solidFill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 rot="5400000">
            <a:off x="-67469" y="5738019"/>
            <a:ext cx="1187450" cy="1052512"/>
            <a:chOff x="4785" y="3475"/>
            <a:chExt cx="975" cy="845"/>
          </a:xfrm>
        </p:grpSpPr>
        <p:pic>
          <p:nvPicPr>
            <p:cNvPr id="5" name="Picture 28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6" name="Picture 29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7" name="Picture 30" descr="getImзз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9" name="Picture 28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29" descr="getImззag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1" name="Picture 30" descr="getImззa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  <p:pic>
        <p:nvPicPr>
          <p:cNvPr id="12" name="Picture 33" descr="радуж зв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607685">
            <a:off x="8147786" y="2222991"/>
            <a:ext cx="430212" cy="415925"/>
          </a:xfrm>
          <a:prstGeom prst="rect">
            <a:avLst/>
          </a:prstGeom>
          <a:noFill/>
        </p:spPr>
      </p:pic>
      <p:pic>
        <p:nvPicPr>
          <p:cNvPr id="13" name="Picture 33" descr="радуж зв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607685">
            <a:off x="503920" y="1508610"/>
            <a:ext cx="430212" cy="415925"/>
          </a:xfrm>
          <a:prstGeom prst="rect">
            <a:avLst/>
          </a:prstGeom>
          <a:noFill/>
        </p:spPr>
      </p:pic>
      <p:pic>
        <p:nvPicPr>
          <p:cNvPr id="14" name="Picture 33" descr="радуж зв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607685">
            <a:off x="4504448" y="2794494"/>
            <a:ext cx="430212" cy="415925"/>
          </a:xfrm>
          <a:prstGeom prst="rect">
            <a:avLst/>
          </a:prstGeom>
          <a:noFill/>
        </p:spPr>
      </p:pic>
      <p:pic>
        <p:nvPicPr>
          <p:cNvPr id="15" name="Picture 33" descr="радуж зв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607685">
            <a:off x="8504977" y="222726"/>
            <a:ext cx="430212" cy="415925"/>
          </a:xfrm>
          <a:prstGeom prst="rect">
            <a:avLst/>
          </a:prstGeom>
          <a:noFill/>
        </p:spPr>
      </p:pic>
      <p:pic>
        <p:nvPicPr>
          <p:cNvPr id="16" name="Picture 13" descr="поворот з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1857364"/>
            <a:ext cx="797983" cy="755650"/>
          </a:xfrm>
          <a:prstGeom prst="rect">
            <a:avLst/>
          </a:prstGeom>
          <a:noFill/>
        </p:spPr>
      </p:pic>
      <p:pic>
        <p:nvPicPr>
          <p:cNvPr id="17" name="Picture 13" descr="поворот з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2643182"/>
            <a:ext cx="797983" cy="755650"/>
          </a:xfrm>
          <a:prstGeom prst="rect">
            <a:avLst/>
          </a:prstGeom>
          <a:noFill/>
        </p:spPr>
      </p:pic>
      <p:pic>
        <p:nvPicPr>
          <p:cNvPr id="18" name="Picture 13" descr="поворот з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5715016"/>
            <a:ext cx="797983" cy="755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0"/>
            <a:ext cx="38512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010800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Рагу «из логических смекалок  </a:t>
            </a:r>
          </a:p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с острыми приправами из </a:t>
            </a:r>
          </a:p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внимания и мышления"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3000372"/>
            <a:ext cx="55007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К Н Е Ы Л У Т </a:t>
            </a:r>
          </a:p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А С О В Р К Г 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143512"/>
            <a:ext cx="9144000" cy="12003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b="1" kern="10" dirty="0" smtClean="0">
                <a:ln w="25400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Из предложенных букв составьте слова,</a:t>
            </a:r>
          </a:p>
          <a:p>
            <a:pPr algn="ctr"/>
            <a:r>
              <a:rPr lang="ru-RU" sz="3600" b="1" kern="10" dirty="0" smtClean="0">
                <a:ln w="25400">
                  <a:solidFill>
                    <a:srgbClr val="660066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Monotype Corsiva"/>
              </a:rPr>
              <a:t>которые обозначают  математические термины. </a:t>
            </a:r>
            <a:endParaRPr lang="ru-RU" sz="3600" dirty="0">
              <a:ln w="25400">
                <a:solidFill>
                  <a:srgbClr val="660066"/>
                </a:solidFill>
                <a:round/>
                <a:headEnd/>
                <a:tailEnd/>
              </a:ln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214554"/>
            <a:ext cx="51363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Monotype Corsiva"/>
              </a:rPr>
              <a:t>Рекламная пауза</a:t>
            </a:r>
            <a:endParaRPr lang="ru-RU" sz="60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2" y="0"/>
            <a:ext cx="3267679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0"/>
            <a:ext cx="307180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7" descr="BO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85728"/>
            <a:ext cx="2146303" cy="198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N02097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428709"/>
            <a:ext cx="2643174" cy="3429291"/>
          </a:xfrm>
          <a:prstGeom prst="rect">
            <a:avLst/>
          </a:prstGeom>
          <a:noFill/>
        </p:spPr>
      </p:pic>
      <p:sp>
        <p:nvSpPr>
          <p:cNvPr id="7" name="Облако 6"/>
          <p:cNvSpPr/>
          <p:nvPr/>
        </p:nvSpPr>
        <p:spPr>
          <a:xfrm>
            <a:off x="3000364" y="3357562"/>
            <a:ext cx="4929222" cy="3500438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Игра со</a:t>
            </a:r>
          </a:p>
          <a:p>
            <a:pPr algn="ctr"/>
            <a:r>
              <a:rPr lang="ru-RU" sz="3600" dirty="0" smtClean="0"/>
              <a:t>зрителями</a:t>
            </a:r>
            <a:endParaRPr lang="ru-RU" sz="3600" dirty="0"/>
          </a:p>
        </p:txBody>
      </p: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7956550" y="5805488"/>
            <a:ext cx="1187450" cy="1052512"/>
            <a:chOff x="4785" y="3475"/>
            <a:chExt cx="975" cy="845"/>
          </a:xfrm>
        </p:grpSpPr>
        <p:pic>
          <p:nvPicPr>
            <p:cNvPr id="9" name="Picture 28" descr="getImззage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261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0" name="Picture 29" descr="getImззage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85" y="3970"/>
              <a:ext cx="499" cy="350"/>
            </a:xfrm>
            <a:prstGeom prst="rect">
              <a:avLst/>
            </a:prstGeom>
            <a:noFill/>
          </p:spPr>
        </p:pic>
        <p:pic>
          <p:nvPicPr>
            <p:cNvPr id="11" name="Picture 30" descr="getImззage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410" y="3475"/>
              <a:ext cx="350" cy="4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499</Words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23</cp:revision>
  <dcterms:modified xsi:type="dcterms:W3CDTF">2012-01-19T15:02:39Z</dcterms:modified>
</cp:coreProperties>
</file>