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3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39D2A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0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14.04.2010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14.04.2010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14.04.2010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14.04.2010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14.04.2010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14.04.2010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14.04.2010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14.04.2010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14.04.2010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14.04.2010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14.04.2010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14.04.2010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6.jpeg"/><Relationship Id="rId2" Type="http://schemas.openxmlformats.org/officeDocument/2006/relationships/audio" Target="file:///C:\Documents%20and%20Settings\&#1076;&#1077;&#1083;&#1083;%20520\&#1056;&#1072;&#1073;&#1086;&#1095;&#1080;&#1081;%20&#1089;&#1090;&#1086;&#1083;\&#1077;&#1083;&#1077;&#1085;&#1072;\&#1079;&#1074;&#1091;&#1082;&#1080;\&#1097;&#1077;&#1073;&#1077;&#1090;%20&#1087;&#1090;&#1080;&#1094;.mp3" TargetMode="External"/><Relationship Id="rId1" Type="http://schemas.openxmlformats.org/officeDocument/2006/relationships/audio" Target="file:///C:\Documents%20and%20Settings\&#1076;&#1077;&#1083;&#1083;%20520\&#1056;&#1072;&#1073;&#1086;&#1095;&#1080;&#1081;%20&#1089;&#1090;&#1086;&#1083;\&#1077;&#1083;&#1077;&#1085;&#1072;\&#1079;&#1074;&#1091;&#1082;&#1080;\&#1078;&#1091;&#1088;&#1095;&#1072;&#1085;&#1080;&#1077;%20&#1088;&#1091;&#1095;&#1100;&#1103;.mp3" TargetMode="External"/><Relationship Id="rId6" Type="http://schemas.openxmlformats.org/officeDocument/2006/relationships/image" Target="../media/image5.jpeg"/><Relationship Id="rId11" Type="http://schemas.openxmlformats.org/officeDocument/2006/relationships/image" Target="../media/image10.png"/><Relationship Id="rId5" Type="http://schemas.openxmlformats.org/officeDocument/2006/relationships/image" Target="../media/image4.jpeg"/><Relationship Id="rId10" Type="http://schemas.openxmlformats.org/officeDocument/2006/relationships/image" Target="../media/image9.pn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>
            <a:duotone>
              <a:schemeClr val="bg2">
                <a:shade val="30000"/>
                <a:satMod val="455000"/>
              </a:schemeClr>
              <a:schemeClr val="bg2">
                <a:tint val="95000"/>
                <a:satMod val="120000"/>
              </a:schemeClr>
            </a:duotone>
            <a:lum bright="2000" contrast="1000"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WordArt 4"/>
          <p:cNvSpPr>
            <a:spLocks noChangeArrowheads="1" noChangeShapeType="1" noTextEdit="1"/>
          </p:cNvSpPr>
          <p:nvPr/>
        </p:nvSpPr>
        <p:spPr bwMode="auto">
          <a:xfrm>
            <a:off x="1171575" y="714374"/>
            <a:ext cx="6758011" cy="4286262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TopLeft">
                <a:rot lat="0" lon="20519999" rev="0"/>
              </a:camera>
              <a:lightRig rig="legacyHarsh3" dir="r"/>
            </a:scene3d>
            <a:sp3d extrusionH="430200" prstMaterial="legacyMatte">
              <a:extrusionClr>
                <a:srgbClr val="006600"/>
              </a:extrusionClr>
            </a:sp3d>
          </a:bodyPr>
          <a:lstStyle/>
          <a:p>
            <a:pPr algn="ctr" rtl="0"/>
            <a:r>
              <a:rPr lang="ru-RU" sz="6600" kern="10" spc="0" dirty="0" smtClean="0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rgbClr val="006600"/>
                    </a:gs>
                    <a:gs pos="100000">
                      <a:srgbClr val="006600">
                        <a:gamma/>
                        <a:tint val="20000"/>
                        <a:invGamma/>
                      </a:srgbClr>
                    </a:gs>
                  </a:gsLst>
                  <a:path path="rect">
                    <a:fillToRect l="50000" t="50000" r="50000" b="50000"/>
                  </a:path>
                </a:gradFill>
                <a:effectLst/>
                <a:latin typeface="Arial Black"/>
              </a:rPr>
              <a:t>Глагол</a:t>
            </a:r>
            <a:endParaRPr lang="ru-RU" sz="6600" kern="10" spc="0" dirty="0">
              <a:ln w="9525">
                <a:round/>
                <a:headEnd/>
                <a:tailEnd/>
              </a:ln>
              <a:gradFill rotWithShape="0">
                <a:gsLst>
                  <a:gs pos="0">
                    <a:srgbClr val="006600"/>
                  </a:gs>
                  <a:gs pos="100000">
                    <a:srgbClr val="006600">
                      <a:gamma/>
                      <a:tint val="20000"/>
                      <a:invGamma/>
                    </a:srgbClr>
                  </a:gs>
                </a:gsLst>
                <a:path path="rect">
                  <a:fillToRect l="50000" t="50000" r="50000" b="50000"/>
                </a:path>
              </a:gradFill>
              <a:effectLst/>
              <a:latin typeface="Arial Black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642910" y="4643446"/>
            <a:ext cx="2341475" cy="1754326"/>
          </a:xfrm>
          <a:prstGeom prst="rect">
            <a:avLst/>
          </a:prstGeom>
          <a:solidFill>
            <a:srgbClr val="00B0F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брить</a:t>
            </a:r>
          </a:p>
          <a:p>
            <a:pPr algn="ctr"/>
            <a:r>
              <a:rPr lang="ru-RU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стелить</a:t>
            </a:r>
            <a:endParaRPr lang="ru-RU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00"/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500694" y="4572008"/>
            <a:ext cx="3272051" cy="1754326"/>
          </a:xfrm>
          <a:prstGeom prst="rect">
            <a:avLst/>
          </a:prstGeom>
          <a:solidFill>
            <a:srgbClr val="FFFF0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00B0F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4 на – </a:t>
            </a:r>
            <a:r>
              <a:rPr lang="ru-RU" sz="54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00B0F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ать</a:t>
            </a:r>
            <a:endParaRPr lang="ru-RU" sz="5400" b="1" dirty="0" smtClean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00B0F0"/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  <a:p>
            <a:pPr algn="ctr"/>
            <a:r>
              <a:rPr lang="ru-RU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00B0F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7 на - </a:t>
            </a:r>
            <a:r>
              <a:rPr lang="ru-RU" sz="54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00B0F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еть</a:t>
            </a:r>
            <a:endParaRPr lang="ru-RU" sz="5400" b="1" dirty="0" smtClean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00B0F0"/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000628" y="500042"/>
            <a:ext cx="364333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0070C0"/>
                </a:solidFill>
              </a:rPr>
              <a:t>II </a:t>
            </a:r>
            <a:r>
              <a:rPr lang="ru-RU" sz="4400" b="1" dirty="0" smtClean="0">
                <a:solidFill>
                  <a:srgbClr val="0070C0"/>
                </a:solidFill>
              </a:rPr>
              <a:t>спряжение</a:t>
            </a:r>
            <a:endParaRPr lang="ru-RU" sz="4400" b="1" dirty="0">
              <a:solidFill>
                <a:srgbClr val="0070C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23872" y="509566"/>
            <a:ext cx="364333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0070C0"/>
                </a:solidFill>
              </a:rPr>
              <a:t>I </a:t>
            </a:r>
            <a:r>
              <a:rPr lang="ru-RU" sz="4400" b="1" dirty="0" smtClean="0">
                <a:solidFill>
                  <a:srgbClr val="0070C0"/>
                </a:solidFill>
              </a:rPr>
              <a:t>спряжение</a:t>
            </a:r>
            <a:endParaRPr lang="ru-RU" sz="4400" b="1" dirty="0">
              <a:solidFill>
                <a:srgbClr val="0070C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28596" y="1643050"/>
            <a:ext cx="3429024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b="1" dirty="0" smtClean="0">
                <a:solidFill>
                  <a:srgbClr val="00B050"/>
                </a:solidFill>
              </a:rPr>
              <a:t>    </a:t>
            </a:r>
            <a:r>
              <a:rPr lang="ru-RU" sz="66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не </a:t>
            </a:r>
          </a:p>
          <a:p>
            <a:r>
              <a:rPr lang="ru-RU" sz="6600" b="1" dirty="0" smtClean="0">
                <a:solidFill>
                  <a:srgbClr val="00B050"/>
                </a:solidFill>
              </a:rPr>
              <a:t>на - </a:t>
            </a:r>
            <a:r>
              <a:rPr lang="ru-RU" sz="6600" b="1" dirty="0" err="1" smtClean="0">
                <a:solidFill>
                  <a:srgbClr val="FF0000"/>
                </a:solidFill>
              </a:rPr>
              <a:t>и</a:t>
            </a:r>
            <a:r>
              <a:rPr lang="ru-RU" sz="6600" b="1" dirty="0" err="1" smtClean="0">
                <a:solidFill>
                  <a:srgbClr val="00B050"/>
                </a:solidFill>
              </a:rPr>
              <a:t>ть</a:t>
            </a:r>
            <a:endParaRPr lang="ru-RU" sz="6600" b="1" dirty="0">
              <a:solidFill>
                <a:srgbClr val="00B05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286380" y="2071678"/>
            <a:ext cx="307183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b="1" dirty="0" smtClean="0">
                <a:solidFill>
                  <a:srgbClr val="00B050"/>
                </a:solidFill>
              </a:rPr>
              <a:t>на - </a:t>
            </a:r>
            <a:r>
              <a:rPr lang="ru-RU" sz="6600" b="1" dirty="0" err="1" smtClean="0">
                <a:solidFill>
                  <a:srgbClr val="FF0000"/>
                </a:solidFill>
              </a:rPr>
              <a:t>и</a:t>
            </a:r>
            <a:r>
              <a:rPr lang="ru-RU" sz="6600" b="1" dirty="0" err="1" smtClean="0">
                <a:solidFill>
                  <a:srgbClr val="00B050"/>
                </a:solidFill>
              </a:rPr>
              <a:t>ть</a:t>
            </a:r>
            <a:endParaRPr lang="ru-RU" sz="6600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/>
      <p:bldP spid="10" grpId="0"/>
      <p:bldP spid="11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000" b="1" dirty="0" smtClean="0">
                <a:solidFill>
                  <a:srgbClr val="00B050"/>
                </a:solidFill>
              </a:rPr>
              <a:t>Безударные </a:t>
            </a:r>
            <a:br>
              <a:rPr lang="ru-RU" sz="4000" b="1" dirty="0" smtClean="0">
                <a:solidFill>
                  <a:srgbClr val="00B050"/>
                </a:solidFill>
              </a:rPr>
            </a:br>
            <a:r>
              <a:rPr lang="ru-RU" sz="4000" b="1" dirty="0" smtClean="0">
                <a:solidFill>
                  <a:srgbClr val="00B050"/>
                </a:solidFill>
              </a:rPr>
              <a:t>личные окончания глаголов</a:t>
            </a:r>
            <a:endParaRPr lang="ru-RU" sz="4000" b="1" dirty="0">
              <a:solidFill>
                <a:srgbClr val="00B05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57224" y="1928802"/>
            <a:ext cx="261039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solidFill>
                  <a:srgbClr val="002060"/>
                </a:solidFill>
              </a:rPr>
              <a:t>I </a:t>
            </a:r>
            <a:r>
              <a:rPr lang="ru-RU" sz="3600" b="1" dirty="0" smtClean="0">
                <a:solidFill>
                  <a:srgbClr val="002060"/>
                </a:solidFill>
              </a:rPr>
              <a:t>спряжение</a:t>
            </a:r>
            <a:endParaRPr lang="ru-RU" sz="3600" b="1" dirty="0">
              <a:solidFill>
                <a:srgbClr val="00206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57818" y="1928802"/>
            <a:ext cx="272581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solidFill>
                  <a:srgbClr val="002060"/>
                </a:solidFill>
              </a:rPr>
              <a:t>II </a:t>
            </a:r>
            <a:r>
              <a:rPr lang="ru-RU" sz="3600" b="1" dirty="0" smtClean="0">
                <a:solidFill>
                  <a:srgbClr val="002060"/>
                </a:solidFill>
              </a:rPr>
              <a:t>спряжение</a:t>
            </a:r>
            <a:endParaRPr lang="ru-RU" sz="3600" b="1" dirty="0">
              <a:solidFill>
                <a:srgbClr val="00206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28728" y="3000372"/>
            <a:ext cx="1143008" cy="923330"/>
          </a:xfrm>
          <a:prstGeom prst="rect">
            <a:avLst/>
          </a:prstGeom>
          <a:noFill/>
          <a:ln w="0">
            <a:noFill/>
          </a:ln>
        </p:spPr>
        <p:txBody>
          <a:bodyPr wrap="square" rtlCol="0">
            <a:spAutoFit/>
          </a:bodyPr>
          <a:lstStyle/>
          <a:p>
            <a:r>
              <a:rPr lang="ru-RU" sz="5400" b="1" i="1" dirty="0" smtClean="0">
                <a:solidFill>
                  <a:srgbClr val="FF0000"/>
                </a:solidFill>
                <a:latin typeface="Arial Black" pitchFamily="34" charset="0"/>
              </a:rPr>
              <a:t>-е-</a:t>
            </a:r>
            <a:endParaRPr lang="ru-RU" sz="5400" b="1" i="1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00760" y="2928934"/>
            <a:ext cx="12858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i="1" dirty="0" smtClean="0">
                <a:solidFill>
                  <a:srgbClr val="FF0000"/>
                </a:solidFill>
                <a:latin typeface="Arial Black" pitchFamily="34" charset="0"/>
              </a:rPr>
              <a:t>-и-</a:t>
            </a:r>
            <a:endParaRPr lang="ru-RU" sz="5400" b="1" i="1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42910" y="4643446"/>
            <a:ext cx="1071570" cy="923330"/>
          </a:xfrm>
          <a:prstGeom prst="rect">
            <a:avLst/>
          </a:prstGeom>
          <a:noFill/>
          <a:ln w="762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ru-RU" sz="5400" b="1" i="1" dirty="0" smtClean="0">
                <a:solidFill>
                  <a:srgbClr val="FF0000"/>
                </a:solidFill>
              </a:rPr>
              <a:t> </a:t>
            </a:r>
            <a:r>
              <a:rPr lang="ru-RU" sz="5400" b="1" i="1" dirty="0" err="1" smtClean="0">
                <a:solidFill>
                  <a:srgbClr val="FF0000"/>
                </a:solidFill>
              </a:rPr>
              <a:t>ут</a:t>
            </a:r>
            <a:endParaRPr lang="ru-RU" sz="5400" b="1" i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85984" y="4643446"/>
            <a:ext cx="1143008" cy="923330"/>
          </a:xfrm>
          <a:prstGeom prst="rect">
            <a:avLst/>
          </a:prstGeom>
          <a:noFill/>
          <a:ln w="762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ru-RU" sz="5400" b="1" i="1" dirty="0" smtClean="0">
                <a:solidFill>
                  <a:srgbClr val="FF0000"/>
                </a:solidFill>
              </a:rPr>
              <a:t>ют</a:t>
            </a:r>
            <a:endParaRPr lang="ru-RU" sz="5400" b="1" i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286380" y="4572008"/>
            <a:ext cx="1000132" cy="923330"/>
          </a:xfrm>
          <a:prstGeom prst="rect">
            <a:avLst/>
          </a:prstGeom>
          <a:noFill/>
          <a:ln w="762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ru-RU" sz="5400" b="1" i="1" dirty="0" smtClean="0">
                <a:solidFill>
                  <a:srgbClr val="FF0000"/>
                </a:solidFill>
              </a:rPr>
              <a:t> </a:t>
            </a:r>
            <a:r>
              <a:rPr lang="ru-RU" sz="5400" b="1" i="1" dirty="0" err="1" smtClean="0">
                <a:solidFill>
                  <a:srgbClr val="FF0000"/>
                </a:solidFill>
              </a:rPr>
              <a:t>ат</a:t>
            </a:r>
            <a:endParaRPr lang="ru-RU" sz="5400" b="1" i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072330" y="4572008"/>
            <a:ext cx="1000132" cy="923330"/>
          </a:xfrm>
          <a:prstGeom prst="rect">
            <a:avLst/>
          </a:prstGeom>
          <a:noFill/>
          <a:ln w="762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ru-RU" sz="5400" b="1" i="1" dirty="0" smtClean="0">
                <a:solidFill>
                  <a:srgbClr val="FF0000"/>
                </a:solidFill>
              </a:rPr>
              <a:t> </a:t>
            </a:r>
            <a:r>
              <a:rPr lang="ru-RU" sz="5400" b="1" i="1" dirty="0" err="1" smtClean="0">
                <a:solidFill>
                  <a:srgbClr val="FF0000"/>
                </a:solidFill>
              </a:rPr>
              <a:t>ят</a:t>
            </a:r>
            <a:endParaRPr lang="ru-RU" sz="5400" b="1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77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" dur="770" decel="100000"/>
                                        <p:tgtEl>
                                          <p:spTgt spid="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9" dur="77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1" dur="77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77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8" dur="770" decel="100000"/>
                                        <p:tgtEl>
                                          <p:spTgt spid="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0" dur="77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2" dur="77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4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770" decel="10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7" dur="770" decel="100000"/>
                                        <p:tgtEl>
                                          <p:spTgt spid="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9" dur="77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1" dur="77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77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0" dur="770" decel="100000"/>
                                        <p:tgtEl>
                                          <p:spTgt spid="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7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72" dur="77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7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4" dur="77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7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770" decel="10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1" dur="770" decel="100000"/>
                                        <p:tgtEl>
                                          <p:spTgt spid="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8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83" dur="77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8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85" dur="77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8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7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770" decel="100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0" dur="770" decel="100000"/>
                                        <p:tgtEl>
                                          <p:spTgt spid="1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92" dur="77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9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94" dur="77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9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 animBg="1"/>
      <p:bldP spid="8" grpId="0" animBg="1"/>
      <p:bldP spid="9" grpId="0" animBg="1"/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4282" y="142852"/>
            <a:ext cx="864399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Что нужно делать, чтобы правильно написать безударное окончание глагола?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42976" y="1214422"/>
            <a:ext cx="68580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</a:rPr>
              <a:t>Поставить глагол в неопределённую форму</a:t>
            </a:r>
            <a:endParaRPr lang="ru-RU" sz="2800" dirty="0">
              <a:solidFill>
                <a:srgbClr val="002060"/>
              </a:solidFill>
            </a:endParaRPr>
          </a:p>
        </p:txBody>
      </p:sp>
      <p:cxnSp>
        <p:nvCxnSpPr>
          <p:cNvPr id="8" name="Прямая со стрелкой 7"/>
          <p:cNvCxnSpPr/>
          <p:nvPr/>
        </p:nvCxnSpPr>
        <p:spPr>
          <a:xfrm>
            <a:off x="6072198" y="1785926"/>
            <a:ext cx="857256" cy="642942"/>
          </a:xfrm>
          <a:prstGeom prst="straightConnector1">
            <a:avLst/>
          </a:prstGeom>
          <a:ln w="1270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rot="10800000" flipV="1">
            <a:off x="2143108" y="1785926"/>
            <a:ext cx="857256" cy="642942"/>
          </a:xfrm>
          <a:prstGeom prst="straightConnector1">
            <a:avLst/>
          </a:prstGeom>
          <a:ln w="1270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Стрелка вниз 16"/>
          <p:cNvSpPr/>
          <p:nvPr/>
        </p:nvSpPr>
        <p:spPr>
          <a:xfrm>
            <a:off x="6572264" y="3143248"/>
            <a:ext cx="357190" cy="64294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трелка вниз 17"/>
          <p:cNvSpPr/>
          <p:nvPr/>
        </p:nvSpPr>
        <p:spPr>
          <a:xfrm>
            <a:off x="1857356" y="3143248"/>
            <a:ext cx="357190" cy="64294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00034" y="5857892"/>
            <a:ext cx="928662" cy="646331"/>
          </a:xfrm>
          <a:prstGeom prst="rect">
            <a:avLst/>
          </a:prstGeom>
          <a:noFill/>
          <a:ln w="762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ru-RU" sz="3600" b="1" i="1" dirty="0" err="1" smtClean="0">
                <a:solidFill>
                  <a:srgbClr val="FF0000"/>
                </a:solidFill>
                <a:latin typeface="Arial Black" pitchFamily="34" charset="0"/>
              </a:rPr>
              <a:t>ут</a:t>
            </a:r>
            <a:endParaRPr lang="ru-RU" sz="3600" b="1" i="1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071670" y="5857892"/>
            <a:ext cx="1143008" cy="646331"/>
          </a:xfrm>
          <a:prstGeom prst="rect">
            <a:avLst/>
          </a:prstGeom>
          <a:noFill/>
          <a:ln w="762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ru-RU" sz="3600" b="1" i="1" dirty="0" smtClean="0">
                <a:solidFill>
                  <a:srgbClr val="FF0000"/>
                </a:solidFill>
                <a:latin typeface="Arial Black" pitchFamily="34" charset="0"/>
              </a:rPr>
              <a:t>ют</a:t>
            </a:r>
            <a:endParaRPr lang="ru-RU" sz="3600" b="1" i="1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786446" y="2357430"/>
            <a:ext cx="221457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solidFill>
                  <a:srgbClr val="00B050"/>
                </a:solidFill>
              </a:rPr>
              <a:t>на - </a:t>
            </a:r>
            <a:r>
              <a:rPr lang="ru-RU" sz="4400" b="1" dirty="0" err="1" smtClean="0">
                <a:solidFill>
                  <a:srgbClr val="FF0000"/>
                </a:solidFill>
              </a:rPr>
              <a:t>и</a:t>
            </a:r>
            <a:r>
              <a:rPr lang="ru-RU" sz="4400" b="1" dirty="0" err="1" smtClean="0">
                <a:solidFill>
                  <a:srgbClr val="00B050"/>
                </a:solidFill>
              </a:rPr>
              <a:t>ть</a:t>
            </a:r>
            <a:endParaRPr lang="ru-RU" sz="4400" b="1" dirty="0">
              <a:solidFill>
                <a:srgbClr val="00B05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42910" y="2357430"/>
            <a:ext cx="285752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не </a:t>
            </a:r>
            <a:r>
              <a:rPr lang="ru-RU" sz="4400" b="1" dirty="0" smtClean="0">
                <a:solidFill>
                  <a:srgbClr val="00B050"/>
                </a:solidFill>
              </a:rPr>
              <a:t>на -</a:t>
            </a:r>
            <a:r>
              <a:rPr lang="ru-RU" sz="4400" b="1" dirty="0" err="1" smtClean="0">
                <a:solidFill>
                  <a:srgbClr val="FF0000"/>
                </a:solidFill>
              </a:rPr>
              <a:t>и</a:t>
            </a:r>
            <a:r>
              <a:rPr lang="ru-RU" sz="4400" b="1" dirty="0" err="1" smtClean="0">
                <a:solidFill>
                  <a:srgbClr val="00B050"/>
                </a:solidFill>
              </a:rPr>
              <a:t>ть</a:t>
            </a:r>
            <a:endParaRPr lang="ru-RU" sz="4400" b="1" dirty="0">
              <a:solidFill>
                <a:srgbClr val="00B05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714348" y="3786190"/>
            <a:ext cx="24288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70C0"/>
                </a:solidFill>
              </a:rPr>
              <a:t>I </a:t>
            </a:r>
            <a:r>
              <a:rPr lang="ru-RU" sz="3200" b="1" dirty="0" smtClean="0">
                <a:solidFill>
                  <a:srgbClr val="0070C0"/>
                </a:solidFill>
              </a:rPr>
              <a:t>спряжение</a:t>
            </a:r>
            <a:endParaRPr lang="ru-RU" sz="3200" b="1" dirty="0">
              <a:solidFill>
                <a:srgbClr val="0070C0"/>
              </a:solidFill>
            </a:endParaRPr>
          </a:p>
        </p:txBody>
      </p:sp>
      <p:sp>
        <p:nvSpPr>
          <p:cNvPr id="27" name="Стрелка вниз 26"/>
          <p:cNvSpPr/>
          <p:nvPr/>
        </p:nvSpPr>
        <p:spPr>
          <a:xfrm>
            <a:off x="1643042" y="4357694"/>
            <a:ext cx="357190" cy="64294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TextBox 27"/>
          <p:cNvSpPr txBox="1"/>
          <p:nvPr/>
        </p:nvSpPr>
        <p:spPr>
          <a:xfrm>
            <a:off x="5429256" y="3786190"/>
            <a:ext cx="25717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70C0"/>
                </a:solidFill>
              </a:rPr>
              <a:t>II </a:t>
            </a:r>
            <a:r>
              <a:rPr lang="ru-RU" sz="3200" b="1" dirty="0" smtClean="0">
                <a:solidFill>
                  <a:srgbClr val="0070C0"/>
                </a:solidFill>
              </a:rPr>
              <a:t>спряжение</a:t>
            </a:r>
            <a:endParaRPr lang="ru-RU" sz="3200" b="1" dirty="0">
              <a:solidFill>
                <a:srgbClr val="0070C0"/>
              </a:solidFill>
            </a:endParaRPr>
          </a:p>
        </p:txBody>
      </p:sp>
      <p:sp>
        <p:nvSpPr>
          <p:cNvPr id="29" name="Стрелка вниз 28"/>
          <p:cNvSpPr/>
          <p:nvPr/>
        </p:nvSpPr>
        <p:spPr>
          <a:xfrm>
            <a:off x="6715140" y="4357694"/>
            <a:ext cx="357190" cy="64294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TextBox 29"/>
          <p:cNvSpPr txBox="1"/>
          <p:nvPr/>
        </p:nvSpPr>
        <p:spPr>
          <a:xfrm>
            <a:off x="6429388" y="5072074"/>
            <a:ext cx="8572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i="1" dirty="0" smtClean="0">
                <a:solidFill>
                  <a:srgbClr val="FF0000"/>
                </a:solidFill>
                <a:latin typeface="Arial Black" pitchFamily="34" charset="0"/>
              </a:rPr>
              <a:t>-и-</a:t>
            </a:r>
            <a:endParaRPr lang="ru-RU" sz="3600" b="1" i="1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857884" y="5857892"/>
            <a:ext cx="857256" cy="646331"/>
          </a:xfrm>
          <a:prstGeom prst="rect">
            <a:avLst/>
          </a:prstGeom>
          <a:noFill/>
          <a:ln w="762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ru-RU" sz="3600" b="1" i="1" dirty="0" err="1" smtClean="0">
                <a:solidFill>
                  <a:srgbClr val="FF0000"/>
                </a:solidFill>
                <a:latin typeface="Arial Black" pitchFamily="34" charset="0"/>
              </a:rPr>
              <a:t>ат</a:t>
            </a:r>
            <a:endParaRPr lang="ru-RU" sz="3600" b="1" i="1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7286644" y="5857892"/>
            <a:ext cx="714380" cy="646331"/>
          </a:xfrm>
          <a:prstGeom prst="rect">
            <a:avLst/>
          </a:prstGeom>
          <a:noFill/>
          <a:ln w="762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ru-RU" sz="3600" b="1" i="1" dirty="0" err="1" smtClean="0">
                <a:solidFill>
                  <a:srgbClr val="FF0000"/>
                </a:solidFill>
                <a:latin typeface="Arial Black" pitchFamily="34" charset="0"/>
              </a:rPr>
              <a:t>ят</a:t>
            </a:r>
            <a:endParaRPr lang="ru-RU" sz="3600" b="1" i="1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1357290" y="5000636"/>
            <a:ext cx="800219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3600" b="1" i="1" dirty="0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 Black" pitchFamily="34" charset="0"/>
              </a:rPr>
              <a:t>-е-</a:t>
            </a:r>
            <a:endParaRPr lang="ru-RU" sz="3600" b="1" cap="none" spc="0" dirty="0">
              <a:ln w="11430"/>
              <a:solidFill>
                <a:srgbClr val="FF0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4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000"/>
                            </p:stCondLst>
                            <p:childTnLst>
                              <p:par>
                                <p:cTn id="57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3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1000"/>
                            </p:stCondLst>
                            <p:childTnLst>
                              <p:par>
                                <p:cTn id="75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1000"/>
                            </p:stCondLst>
                            <p:childTnLst>
                              <p:par>
                                <p:cTn id="86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1000"/>
                            </p:stCondLst>
                            <p:childTnLst>
                              <p:par>
                                <p:cTn id="99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4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17" grpId="0" animBg="1"/>
      <p:bldP spid="18" grpId="0" animBg="1"/>
      <p:bldP spid="20" grpId="0" animBg="1"/>
      <p:bldP spid="21" grpId="0" animBg="1"/>
      <p:bldP spid="24" grpId="0"/>
      <p:bldP spid="25" grpId="0"/>
      <p:bldP spid="26" grpId="0"/>
      <p:bldP spid="27" grpId="0" animBg="1"/>
      <p:bldP spid="28" grpId="0"/>
      <p:bldP spid="29" grpId="0" animBg="1"/>
      <p:bldP spid="30" grpId="0"/>
      <p:bldP spid="31" grpId="0" animBg="1"/>
      <p:bldP spid="32" grpId="0" animBg="1"/>
      <p:bldP spid="3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714356"/>
            <a:ext cx="87868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Слово – не воробей,      лет….т –        пойма….</a:t>
            </a:r>
            <a:r>
              <a:rPr lang="ru-RU" sz="3200" dirty="0" err="1" smtClean="0"/>
              <a:t>шь</a:t>
            </a:r>
            <a:r>
              <a:rPr lang="ru-RU" sz="3200" dirty="0" smtClean="0"/>
              <a:t>.</a:t>
            </a:r>
            <a:endParaRPr lang="ru-RU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1214414" y="1643050"/>
            <a:ext cx="17859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сто…</a:t>
            </a:r>
            <a:r>
              <a:rPr lang="ru-RU" sz="3200" dirty="0" err="1" smtClean="0"/>
              <a:t>шь</a:t>
            </a:r>
            <a:endParaRPr lang="ru-RU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1214414" y="2357430"/>
            <a:ext cx="14287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err="1" smtClean="0"/>
              <a:t>пь</a:t>
            </a:r>
            <a:r>
              <a:rPr lang="ru-RU" sz="3200" dirty="0" smtClean="0"/>
              <a:t>….те</a:t>
            </a:r>
            <a:endParaRPr lang="ru-RU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1214414" y="3071810"/>
            <a:ext cx="15001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err="1" smtClean="0"/>
              <a:t>сид</a:t>
            </a:r>
            <a:r>
              <a:rPr lang="ru-RU" sz="3200" dirty="0" smtClean="0"/>
              <a:t>…т</a:t>
            </a:r>
            <a:endParaRPr lang="ru-RU" sz="3200" dirty="0"/>
          </a:p>
        </p:txBody>
      </p:sp>
      <p:sp>
        <p:nvSpPr>
          <p:cNvPr id="10" name="TextBox 9"/>
          <p:cNvSpPr txBox="1"/>
          <p:nvPr/>
        </p:nvSpPr>
        <p:spPr>
          <a:xfrm>
            <a:off x="1214414" y="3786190"/>
            <a:ext cx="16430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крут…м</a:t>
            </a:r>
            <a:endParaRPr lang="ru-RU" sz="3200" dirty="0"/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>
            <a:off x="714348" y="1714488"/>
            <a:ext cx="571504" cy="0"/>
          </a:xfrm>
          <a:prstGeom prst="line">
            <a:avLst/>
          </a:prstGeom>
          <a:ln w="50800">
            <a:solidFill>
              <a:srgbClr val="139D2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rot="5400000">
            <a:off x="1214414" y="1785926"/>
            <a:ext cx="142876" cy="0"/>
          </a:xfrm>
          <a:prstGeom prst="line">
            <a:avLst/>
          </a:prstGeom>
          <a:ln w="50800">
            <a:solidFill>
              <a:srgbClr val="139D2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714348" y="2428868"/>
            <a:ext cx="571504" cy="0"/>
          </a:xfrm>
          <a:prstGeom prst="line">
            <a:avLst/>
          </a:prstGeom>
          <a:ln w="50800">
            <a:solidFill>
              <a:srgbClr val="139D2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714348" y="3143248"/>
            <a:ext cx="571504" cy="0"/>
          </a:xfrm>
          <a:prstGeom prst="line">
            <a:avLst/>
          </a:prstGeom>
          <a:ln w="50800">
            <a:solidFill>
              <a:srgbClr val="139D2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714348" y="3857628"/>
            <a:ext cx="571504" cy="0"/>
          </a:xfrm>
          <a:prstGeom prst="line">
            <a:avLst/>
          </a:prstGeom>
          <a:ln w="50800">
            <a:solidFill>
              <a:srgbClr val="139D2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rot="5400000">
            <a:off x="1214414" y="2500306"/>
            <a:ext cx="142876" cy="0"/>
          </a:xfrm>
          <a:prstGeom prst="line">
            <a:avLst/>
          </a:prstGeom>
          <a:ln w="50800">
            <a:solidFill>
              <a:srgbClr val="139D2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rot="5400000">
            <a:off x="1214414" y="3214686"/>
            <a:ext cx="142876" cy="0"/>
          </a:xfrm>
          <a:prstGeom prst="line">
            <a:avLst/>
          </a:prstGeom>
          <a:ln w="50800">
            <a:solidFill>
              <a:srgbClr val="139D2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rot="5400000">
            <a:off x="1219176" y="3924304"/>
            <a:ext cx="142876" cy="9524"/>
          </a:xfrm>
          <a:prstGeom prst="line">
            <a:avLst/>
          </a:prstGeom>
          <a:ln w="50800">
            <a:solidFill>
              <a:srgbClr val="139D2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714348" y="1643050"/>
            <a:ext cx="7143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вы</a:t>
            </a:r>
            <a:endParaRPr lang="ru-RU" sz="3200" dirty="0"/>
          </a:p>
        </p:txBody>
      </p:sp>
      <p:sp>
        <p:nvSpPr>
          <p:cNvPr id="26" name="TextBox 25"/>
          <p:cNvSpPr txBox="1"/>
          <p:nvPr/>
        </p:nvSpPr>
        <p:spPr>
          <a:xfrm>
            <a:off x="714348" y="2357430"/>
            <a:ext cx="7143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вы</a:t>
            </a:r>
            <a:endParaRPr lang="ru-RU" sz="3200" dirty="0"/>
          </a:p>
        </p:txBody>
      </p:sp>
      <p:sp>
        <p:nvSpPr>
          <p:cNvPr id="27" name="TextBox 26"/>
          <p:cNvSpPr txBox="1"/>
          <p:nvPr/>
        </p:nvSpPr>
        <p:spPr>
          <a:xfrm>
            <a:off x="714348" y="3071810"/>
            <a:ext cx="7143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вы</a:t>
            </a:r>
            <a:endParaRPr lang="ru-RU" sz="3200" dirty="0"/>
          </a:p>
        </p:txBody>
      </p:sp>
      <p:sp>
        <p:nvSpPr>
          <p:cNvPr id="28" name="TextBox 27"/>
          <p:cNvSpPr txBox="1"/>
          <p:nvPr/>
        </p:nvSpPr>
        <p:spPr>
          <a:xfrm>
            <a:off x="714348" y="3786190"/>
            <a:ext cx="7143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вы</a:t>
            </a:r>
            <a:endParaRPr lang="ru-RU" sz="3200" dirty="0"/>
          </a:p>
        </p:txBody>
      </p:sp>
      <p:cxnSp>
        <p:nvCxnSpPr>
          <p:cNvPr id="38" name="Прямая соединительная линия 37"/>
          <p:cNvCxnSpPr/>
          <p:nvPr/>
        </p:nvCxnSpPr>
        <p:spPr>
          <a:xfrm rot="5400000">
            <a:off x="2018091" y="1482315"/>
            <a:ext cx="214314" cy="107157"/>
          </a:xfrm>
          <a:prstGeom prst="line">
            <a:avLst/>
          </a:prstGeom>
          <a:ln w="50800">
            <a:solidFill>
              <a:srgbClr val="139D2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 rot="5400000">
            <a:off x="1803777" y="2268133"/>
            <a:ext cx="214314" cy="107157"/>
          </a:xfrm>
          <a:prstGeom prst="line">
            <a:avLst/>
          </a:prstGeom>
          <a:ln w="50800">
            <a:solidFill>
              <a:srgbClr val="139D2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 rot="5400000">
            <a:off x="1946653" y="2982513"/>
            <a:ext cx="214314" cy="107157"/>
          </a:xfrm>
          <a:prstGeom prst="line">
            <a:avLst/>
          </a:prstGeom>
          <a:ln w="50800">
            <a:solidFill>
              <a:srgbClr val="139D2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 rot="5400000">
            <a:off x="1732339" y="3768331"/>
            <a:ext cx="214314" cy="107157"/>
          </a:xfrm>
          <a:prstGeom prst="line">
            <a:avLst/>
          </a:prstGeom>
          <a:ln w="50800">
            <a:solidFill>
              <a:srgbClr val="139D2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1785918" y="1643050"/>
            <a:ext cx="4286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</a:rPr>
              <a:t>и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1714480" y="2357430"/>
            <a:ext cx="4286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</a:rPr>
              <a:t>ё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1857356" y="3071810"/>
            <a:ext cx="4286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</a:rPr>
              <a:t>и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4500562" y="1643050"/>
            <a:ext cx="24288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-   высто</a:t>
            </a:r>
            <a:r>
              <a:rPr lang="ru-RU" sz="3200" dirty="0" smtClean="0">
                <a:solidFill>
                  <a:srgbClr val="C00000"/>
                </a:solidFill>
              </a:rPr>
              <a:t>и</a:t>
            </a:r>
            <a:r>
              <a:rPr lang="ru-RU" sz="3200" dirty="0" smtClean="0"/>
              <a:t>шь</a:t>
            </a:r>
            <a:endParaRPr lang="ru-RU" sz="3200" dirty="0"/>
          </a:p>
        </p:txBody>
      </p:sp>
      <p:sp>
        <p:nvSpPr>
          <p:cNvPr id="47" name="TextBox 46"/>
          <p:cNvSpPr txBox="1"/>
          <p:nvPr/>
        </p:nvSpPr>
        <p:spPr>
          <a:xfrm>
            <a:off x="4643438" y="2357430"/>
            <a:ext cx="21431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-   выпь</a:t>
            </a:r>
            <a:r>
              <a:rPr lang="ru-RU" sz="3200" dirty="0" smtClean="0">
                <a:solidFill>
                  <a:srgbClr val="C00000"/>
                </a:solidFill>
              </a:rPr>
              <a:t>е</a:t>
            </a:r>
            <a:r>
              <a:rPr lang="ru-RU" sz="3200" dirty="0" smtClean="0"/>
              <a:t>те</a:t>
            </a:r>
            <a:endParaRPr lang="ru-RU" sz="3200" dirty="0"/>
          </a:p>
        </p:txBody>
      </p:sp>
      <p:sp>
        <p:nvSpPr>
          <p:cNvPr id="48" name="TextBox 47"/>
          <p:cNvSpPr txBox="1"/>
          <p:nvPr/>
        </p:nvSpPr>
        <p:spPr>
          <a:xfrm>
            <a:off x="4500562" y="3000372"/>
            <a:ext cx="31432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-   высид</a:t>
            </a:r>
            <a:r>
              <a:rPr lang="ru-RU" sz="3200" dirty="0" smtClean="0">
                <a:solidFill>
                  <a:srgbClr val="C00000"/>
                </a:solidFill>
              </a:rPr>
              <a:t>и</a:t>
            </a:r>
            <a:r>
              <a:rPr lang="ru-RU" sz="3200" dirty="0" smtClean="0"/>
              <a:t>т</a:t>
            </a:r>
            <a:endParaRPr lang="ru-RU" sz="3200" dirty="0"/>
          </a:p>
        </p:txBody>
      </p:sp>
      <p:sp>
        <p:nvSpPr>
          <p:cNvPr id="49" name="TextBox 48"/>
          <p:cNvSpPr txBox="1"/>
          <p:nvPr/>
        </p:nvSpPr>
        <p:spPr>
          <a:xfrm>
            <a:off x="6286512" y="3786190"/>
            <a:ext cx="25717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-   выкрут</a:t>
            </a:r>
            <a:r>
              <a:rPr lang="ru-RU" sz="3200" dirty="0" smtClean="0">
                <a:solidFill>
                  <a:srgbClr val="C00000"/>
                </a:solidFill>
              </a:rPr>
              <a:t>и</a:t>
            </a:r>
            <a:r>
              <a:rPr lang="ru-RU" sz="3200" dirty="0" smtClean="0"/>
              <a:t>м</a:t>
            </a:r>
            <a:endParaRPr lang="ru-RU" sz="3200" dirty="0"/>
          </a:p>
        </p:txBody>
      </p:sp>
      <p:sp>
        <p:nvSpPr>
          <p:cNvPr id="50" name="TextBox 49"/>
          <p:cNvSpPr txBox="1"/>
          <p:nvPr/>
        </p:nvSpPr>
        <p:spPr>
          <a:xfrm>
            <a:off x="2714612" y="3786190"/>
            <a:ext cx="25717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-  выкрут</a:t>
            </a:r>
            <a:r>
              <a:rPr lang="ru-RU" sz="3200" dirty="0" smtClean="0">
                <a:solidFill>
                  <a:srgbClr val="C00000"/>
                </a:solidFill>
              </a:rPr>
              <a:t>ить</a:t>
            </a:r>
            <a:endParaRPr lang="ru-RU" sz="3200" dirty="0">
              <a:solidFill>
                <a:srgbClr val="C00000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5072066" y="3786190"/>
            <a:ext cx="121444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II</a:t>
            </a:r>
            <a:r>
              <a:rPr lang="ru-RU" sz="3200" dirty="0" smtClean="0"/>
              <a:t> </a:t>
            </a:r>
            <a:r>
              <a:rPr lang="ru-RU" sz="3200" dirty="0" err="1" smtClean="0"/>
              <a:t>спр</a:t>
            </a:r>
            <a:r>
              <a:rPr lang="ru-RU" sz="3200" dirty="0" smtClean="0"/>
              <a:t>.</a:t>
            </a:r>
            <a:endParaRPr lang="ru-RU" sz="3200" dirty="0"/>
          </a:p>
        </p:txBody>
      </p:sp>
      <p:sp>
        <p:nvSpPr>
          <p:cNvPr id="52" name="TextBox 51"/>
          <p:cNvSpPr txBox="1"/>
          <p:nvPr/>
        </p:nvSpPr>
        <p:spPr>
          <a:xfrm>
            <a:off x="3714744" y="714356"/>
            <a:ext cx="7143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вы</a:t>
            </a:r>
            <a:endParaRPr lang="ru-RU" sz="3200" dirty="0"/>
          </a:p>
        </p:txBody>
      </p:sp>
      <p:cxnSp>
        <p:nvCxnSpPr>
          <p:cNvPr id="54" name="Прямая соединительная линия 53"/>
          <p:cNvCxnSpPr/>
          <p:nvPr/>
        </p:nvCxnSpPr>
        <p:spPr>
          <a:xfrm rot="5400000">
            <a:off x="4964909" y="535761"/>
            <a:ext cx="285752" cy="71438"/>
          </a:xfrm>
          <a:prstGeom prst="line">
            <a:avLst/>
          </a:prstGeom>
          <a:ln w="50800">
            <a:solidFill>
              <a:srgbClr val="139D2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4857752" y="714356"/>
            <a:ext cx="4286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C00000"/>
                </a:solidFill>
              </a:rPr>
              <a:t>и</a:t>
            </a:r>
            <a:endParaRPr lang="ru-RU" sz="3200" dirty="0">
              <a:solidFill>
                <a:srgbClr val="C00000"/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2857488" y="1643050"/>
            <a:ext cx="12858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II </a:t>
            </a:r>
            <a:r>
              <a:rPr lang="ru-RU" sz="3200" dirty="0" err="1" smtClean="0"/>
              <a:t>спр</a:t>
            </a:r>
            <a:r>
              <a:rPr lang="ru-RU" sz="3200" dirty="0" smtClean="0"/>
              <a:t>.</a:t>
            </a:r>
            <a:endParaRPr lang="ru-RU" sz="3200" dirty="0"/>
          </a:p>
        </p:txBody>
      </p:sp>
      <p:sp>
        <p:nvSpPr>
          <p:cNvPr id="59" name="TextBox 58"/>
          <p:cNvSpPr txBox="1"/>
          <p:nvPr/>
        </p:nvSpPr>
        <p:spPr>
          <a:xfrm>
            <a:off x="2786050" y="2357430"/>
            <a:ext cx="11430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I</a:t>
            </a:r>
            <a:r>
              <a:rPr lang="ru-RU" sz="3200" dirty="0" smtClean="0"/>
              <a:t> </a:t>
            </a:r>
            <a:r>
              <a:rPr lang="ru-RU" sz="3200" dirty="0" err="1" smtClean="0"/>
              <a:t>спр</a:t>
            </a:r>
            <a:r>
              <a:rPr lang="ru-RU" sz="3200" dirty="0" smtClean="0"/>
              <a:t>.</a:t>
            </a:r>
            <a:endParaRPr lang="ru-RU" sz="3200" dirty="0"/>
          </a:p>
        </p:txBody>
      </p:sp>
      <p:sp>
        <p:nvSpPr>
          <p:cNvPr id="60" name="TextBox 59"/>
          <p:cNvSpPr txBox="1"/>
          <p:nvPr/>
        </p:nvSpPr>
        <p:spPr>
          <a:xfrm>
            <a:off x="2714612" y="3000372"/>
            <a:ext cx="14287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II</a:t>
            </a:r>
            <a:r>
              <a:rPr lang="ru-RU" sz="3200" dirty="0" smtClean="0"/>
              <a:t> </a:t>
            </a:r>
            <a:r>
              <a:rPr lang="ru-RU" sz="3200" dirty="0" err="1" smtClean="0"/>
              <a:t>спр</a:t>
            </a:r>
            <a:endParaRPr lang="ru-RU" sz="3200" dirty="0"/>
          </a:p>
        </p:txBody>
      </p:sp>
      <p:sp>
        <p:nvSpPr>
          <p:cNvPr id="61" name="TextBox 60"/>
          <p:cNvSpPr txBox="1"/>
          <p:nvPr/>
        </p:nvSpPr>
        <p:spPr>
          <a:xfrm>
            <a:off x="3857620" y="285728"/>
            <a:ext cx="11430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II </a:t>
            </a:r>
            <a:r>
              <a:rPr lang="ru-RU" sz="2400" b="1" dirty="0" err="1" smtClean="0"/>
              <a:t>спр</a:t>
            </a:r>
            <a:r>
              <a:rPr lang="ru-RU" sz="3200" dirty="0" smtClean="0"/>
              <a:t>.</a:t>
            </a:r>
            <a:endParaRPr lang="ru-RU" sz="3200" dirty="0"/>
          </a:p>
        </p:txBody>
      </p:sp>
      <p:sp>
        <p:nvSpPr>
          <p:cNvPr id="63" name="TextBox 62"/>
          <p:cNvSpPr txBox="1"/>
          <p:nvPr/>
        </p:nvSpPr>
        <p:spPr>
          <a:xfrm>
            <a:off x="5715008" y="714356"/>
            <a:ext cx="10715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(не)</a:t>
            </a:r>
            <a:endParaRPr lang="ru-RU" sz="3200" dirty="0"/>
          </a:p>
        </p:txBody>
      </p:sp>
      <p:sp>
        <p:nvSpPr>
          <p:cNvPr id="64" name="TextBox 63"/>
          <p:cNvSpPr txBox="1"/>
          <p:nvPr/>
        </p:nvSpPr>
        <p:spPr>
          <a:xfrm>
            <a:off x="5786446" y="714356"/>
            <a:ext cx="6429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не</a:t>
            </a:r>
            <a:endParaRPr lang="ru-RU" sz="3200" dirty="0"/>
          </a:p>
        </p:txBody>
      </p:sp>
      <p:sp>
        <p:nvSpPr>
          <p:cNvPr id="65" name="TextBox 64"/>
          <p:cNvSpPr txBox="1"/>
          <p:nvPr/>
        </p:nvSpPr>
        <p:spPr>
          <a:xfrm>
            <a:off x="7715272" y="714356"/>
            <a:ext cx="5000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C00000"/>
                </a:solidFill>
              </a:rPr>
              <a:t>е</a:t>
            </a:r>
            <a:endParaRPr lang="ru-RU" sz="3200" dirty="0">
              <a:solidFill>
                <a:srgbClr val="C00000"/>
              </a:solidFill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6715140" y="357166"/>
            <a:ext cx="10001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I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спр</a:t>
            </a:r>
            <a:r>
              <a:rPr lang="ru-RU" sz="2400" dirty="0" smtClean="0"/>
              <a:t>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17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0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770" decel="100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1" dur="770" decel="100000"/>
                                        <p:tgtEl>
                                          <p:spTgt spid="6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3" dur="77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5" dur="77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000"/>
                            </p:stCondLst>
                            <p:childTnLst>
                              <p:par>
                                <p:cTn id="3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7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500"/>
                            </p:stCondLst>
                            <p:childTnLst>
                              <p:par>
                                <p:cTn id="90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4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1000"/>
                            </p:stCondLst>
                            <p:childTnLst>
                              <p:par>
                                <p:cTn id="99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3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1500"/>
                            </p:stCondLst>
                            <p:childTnLst>
                              <p:par>
                                <p:cTn id="108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2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17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dissolve">
                                      <p:cBhvr>
                                        <p:cTn id="12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770" decel="100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1" dur="770" decel="100000"/>
                                        <p:tgtEl>
                                          <p:spTgt spid="4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3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33" dur="77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3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35" dur="77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2000"/>
                            </p:stCondLst>
                            <p:childTnLst>
                              <p:par>
                                <p:cTn id="13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0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17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7" fill="hold">
                            <p:stCondLst>
                              <p:cond delay="2500"/>
                            </p:stCondLst>
                            <p:childTnLst>
                              <p:par>
                                <p:cTn id="14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0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0" dur="770" decel="100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1" dur="770" decel="100000"/>
                                        <p:tgtEl>
                                          <p:spTgt spid="4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6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63" dur="77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6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65" dur="77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6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7" fill="hold">
                            <p:stCondLst>
                              <p:cond delay="2000"/>
                            </p:stCondLst>
                            <p:childTnLst>
                              <p:par>
                                <p:cTn id="16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0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1" presetID="17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7" fill="hold">
                            <p:stCondLst>
                              <p:cond delay="2500"/>
                            </p:stCondLst>
                            <p:childTnLst>
                              <p:par>
                                <p:cTn id="17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0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8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>
                      <p:stCondLst>
                        <p:cond delay="indefinite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0" dur="770" decel="100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1" dur="770" decel="100000"/>
                                        <p:tgtEl>
                                          <p:spTgt spid="4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9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93" dur="77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9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95" dur="77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9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97" presetID="17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3" fill="hold">
                            <p:stCondLst>
                              <p:cond delay="2000"/>
                            </p:stCondLst>
                            <p:childTnLst>
                              <p:par>
                                <p:cTn id="20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6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7" fill="hold">
                            <p:stCondLst>
                              <p:cond delay="2500"/>
                            </p:stCondLst>
                            <p:childTnLst>
                              <p:par>
                                <p:cTn id="20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0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>
                      <p:stCondLst>
                        <p:cond delay="indefinite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1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6" fill="hold">
                            <p:stCondLst>
                              <p:cond delay="500"/>
                            </p:stCondLst>
                            <p:childTnLst>
                              <p:par>
                                <p:cTn id="217" presetID="17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9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0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1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>
                      <p:stCondLst>
                        <p:cond delay="indefinite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7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2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1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2" fill="hold">
                      <p:stCondLst>
                        <p:cond delay="indefinite"/>
                      </p:stCondLst>
                      <p:childTnLst>
                        <p:par>
                          <p:cTn id="233" fill="hold">
                            <p:stCondLst>
                              <p:cond delay="0"/>
                            </p:stCondLst>
                            <p:childTnLst>
                              <p:par>
                                <p:cTn id="2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6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7" fill="hold">
                      <p:stCondLst>
                        <p:cond delay="indefinite"/>
                      </p:stCondLst>
                      <p:childTnLst>
                        <p:par>
                          <p:cTn id="238" fill="hold">
                            <p:stCondLst>
                              <p:cond delay="0"/>
                            </p:stCondLst>
                            <p:childTnLst>
                              <p:par>
                                <p:cTn id="239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4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2" fill="hold">
                      <p:stCondLst>
                        <p:cond delay="indefinite"/>
                      </p:stCondLst>
                      <p:childTnLst>
                        <p:par>
                          <p:cTn id="243" fill="hold">
                            <p:stCondLst>
                              <p:cond delay="0"/>
                            </p:stCondLst>
                            <p:childTnLst>
                              <p:par>
                                <p:cTn id="244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6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7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0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1" fill="hold">
                            <p:stCondLst>
                              <p:cond delay="500"/>
                            </p:stCondLst>
                            <p:childTnLst>
                              <p:par>
                                <p:cTn id="252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4" dur="770" decel="100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55" dur="770" decel="100000"/>
                                        <p:tgtEl>
                                          <p:spTgt spid="61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5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57" dur="77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5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59" dur="77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6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1" fill="hold">
                      <p:stCondLst>
                        <p:cond delay="indefinite"/>
                      </p:stCondLst>
                      <p:childTnLst>
                        <p:par>
                          <p:cTn id="262" fill="hold">
                            <p:stCondLst>
                              <p:cond delay="0"/>
                            </p:stCondLst>
                            <p:childTnLst>
                              <p:par>
                                <p:cTn id="263" presetID="35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5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6" dur="2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7" dur="2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8" dur="2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/>
      <p:bldP spid="8" grpId="0"/>
      <p:bldP spid="9" grpId="0"/>
      <p:bldP spid="10" grpId="0"/>
      <p:bldP spid="25" grpId="0"/>
      <p:bldP spid="25" grpId="1"/>
      <p:bldP spid="26" grpId="0"/>
      <p:bldP spid="26" grpId="1"/>
      <p:bldP spid="27" grpId="0"/>
      <p:bldP spid="27" grpId="1"/>
      <p:bldP spid="28" grpId="0"/>
      <p:bldP spid="28" grpId="1"/>
      <p:bldP spid="42" grpId="0"/>
      <p:bldP spid="43" grpId="0"/>
      <p:bldP spid="44" grpId="0"/>
      <p:bldP spid="46" grpId="0"/>
      <p:bldP spid="47" grpId="0"/>
      <p:bldP spid="48" grpId="0"/>
      <p:bldP spid="49" grpId="0"/>
      <p:bldP spid="50" grpId="0"/>
      <p:bldP spid="51" grpId="0"/>
      <p:bldP spid="52" grpId="1"/>
      <p:bldP spid="52" grpId="2"/>
      <p:bldP spid="52" grpId="3"/>
      <p:bldP spid="55" grpId="0"/>
      <p:bldP spid="58" grpId="0"/>
      <p:bldP spid="59" grpId="0"/>
      <p:bldP spid="60" grpId="0"/>
      <p:bldP spid="61" grpId="0"/>
      <p:bldP spid="63" grpId="0"/>
      <p:bldP spid="63" grpId="1"/>
      <p:bldP spid="6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уж тает снег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14282" y="428604"/>
            <a:ext cx="1905000" cy="1701800"/>
          </a:xfrm>
          <a:prstGeom prst="rect">
            <a:avLst/>
          </a:prstGeom>
        </p:spPr>
      </p:pic>
      <p:pic>
        <p:nvPicPr>
          <p:cNvPr id="5" name="Рисунок 4" descr="бегут ручьи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285984" y="214290"/>
            <a:ext cx="3475330" cy="2571744"/>
          </a:xfrm>
          <a:prstGeom prst="rect">
            <a:avLst/>
          </a:prstGeom>
        </p:spPr>
      </p:pic>
      <p:pic>
        <p:nvPicPr>
          <p:cNvPr id="9" name="Рисунок 8" descr="засвищут скоро соловьи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3286116" y="3571876"/>
            <a:ext cx="2000742" cy="2643182"/>
          </a:xfrm>
          <a:prstGeom prst="rect">
            <a:avLst/>
          </a:prstGeom>
        </p:spPr>
      </p:pic>
      <p:pic>
        <p:nvPicPr>
          <p:cNvPr id="10" name="Рисунок 9" descr="повеяло весною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5929322" y="500042"/>
            <a:ext cx="2945775" cy="2214554"/>
          </a:xfrm>
          <a:prstGeom prst="rect">
            <a:avLst/>
          </a:prstGeom>
        </p:spPr>
      </p:pic>
      <p:pic>
        <p:nvPicPr>
          <p:cNvPr id="12" name="Рисунок 11" descr="верба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285720" y="3286124"/>
            <a:ext cx="2312994" cy="3098139"/>
          </a:xfrm>
          <a:prstGeom prst="rect">
            <a:avLst/>
          </a:prstGeom>
        </p:spPr>
      </p:pic>
      <p:pic>
        <p:nvPicPr>
          <p:cNvPr id="13" name="Рисунок 12" descr="весеннее солнце.jp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5786446" y="2949322"/>
            <a:ext cx="2571768" cy="3673954"/>
          </a:xfrm>
          <a:prstGeom prst="rect">
            <a:avLst/>
          </a:prstGeom>
        </p:spPr>
      </p:pic>
      <p:pic>
        <p:nvPicPr>
          <p:cNvPr id="8" name="журчание ручья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10" cstate="print"/>
          <a:stretch>
            <a:fillRect/>
          </a:stretch>
        </p:blipFill>
        <p:spPr>
          <a:xfrm>
            <a:off x="4071934" y="3000372"/>
            <a:ext cx="304800" cy="304800"/>
          </a:xfrm>
          <a:prstGeom prst="rect">
            <a:avLst/>
          </a:prstGeom>
        </p:spPr>
      </p:pic>
      <p:pic>
        <p:nvPicPr>
          <p:cNvPr id="11" name="щебет птиц.mp3">
            <a:hlinkClick r:id="" action="ppaction://media"/>
          </p:cNvPr>
          <p:cNvPicPr>
            <a:picLocks noRot="1" noChangeAspect="1"/>
          </p:cNvPicPr>
          <p:nvPr>
            <a:audioFile r:link="rId2"/>
          </p:nvPr>
        </p:nvPicPr>
        <p:blipFill>
          <a:blip r:embed="rId11" cstate="print"/>
          <a:stretch>
            <a:fillRect/>
          </a:stretch>
        </p:blipFill>
        <p:spPr>
          <a:xfrm>
            <a:off x="4214810" y="6357958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0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7" dur="49862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audio>
              <p:cMediaNode>
                <p:cTn id="38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  <p:seq concurrent="1" nextAc="seek">
              <p:cTn id="39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" fill="hold">
                      <p:stCondLst>
                        <p:cond delay="0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43" dur="63285" fill="hold"/>
                                        <p:tgtEl>
                                          <p:spTgt spid="1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audio>
              <p:cMediaNode>
                <p:cTn id="4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1"/>
                </p:tgtEl>
              </p:cMediaNode>
            </p:audi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Плещеев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4282" y="214290"/>
            <a:ext cx="3048000" cy="41402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00034" y="5000636"/>
            <a:ext cx="27146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А. Н. Плещеев</a:t>
            </a:r>
            <a:endParaRPr lang="ru-RU" sz="2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3571868" y="214290"/>
            <a:ext cx="5286412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i="1" dirty="0" smtClean="0"/>
              <a:t>Уж та…т снег, б…гут ручьи,</a:t>
            </a:r>
            <a:endParaRPr lang="ru-RU" sz="3200" b="1" dirty="0" smtClean="0"/>
          </a:p>
          <a:p>
            <a:r>
              <a:rPr lang="ru-RU" sz="3200" b="1" i="1" dirty="0" smtClean="0"/>
              <a:t>В окно </a:t>
            </a:r>
            <a:r>
              <a:rPr lang="ru-RU" sz="3200" b="1" i="1" dirty="0" err="1" smtClean="0"/>
              <a:t>пове</a:t>
            </a:r>
            <a:r>
              <a:rPr lang="ru-RU" sz="3200" b="1" i="1" dirty="0" smtClean="0"/>
              <a:t>….</a:t>
            </a:r>
            <a:r>
              <a:rPr lang="ru-RU" sz="3200" b="1" i="1" dirty="0" err="1" smtClean="0"/>
              <a:t>ло</a:t>
            </a:r>
            <a:r>
              <a:rPr lang="ru-RU" sz="3200" b="1" i="1" dirty="0" smtClean="0"/>
              <a:t> </a:t>
            </a:r>
            <a:r>
              <a:rPr lang="ru-RU" sz="3200" b="1" i="1" dirty="0" smtClean="0"/>
              <a:t>в…</a:t>
            </a:r>
            <a:r>
              <a:rPr lang="ru-RU" sz="3200" b="1" i="1" dirty="0" err="1" smtClean="0"/>
              <a:t>сною</a:t>
            </a:r>
            <a:r>
              <a:rPr lang="ru-RU" sz="3200" b="1" i="1" dirty="0" smtClean="0"/>
              <a:t>...</a:t>
            </a:r>
            <a:endParaRPr lang="ru-RU" sz="3200" b="1" dirty="0" smtClean="0"/>
          </a:p>
          <a:p>
            <a:r>
              <a:rPr lang="ru-RU" sz="3200" b="1" i="1" dirty="0" err="1" smtClean="0"/>
              <a:t>Засвищ</a:t>
            </a:r>
            <a:r>
              <a:rPr lang="ru-RU" sz="3200" b="1" i="1" dirty="0" smtClean="0"/>
              <a:t>…т скоро </a:t>
            </a:r>
            <a:r>
              <a:rPr lang="ru-RU" sz="3200" b="1" i="1" dirty="0" smtClean="0"/>
              <a:t>с…</a:t>
            </a:r>
            <a:r>
              <a:rPr lang="ru-RU" sz="3200" b="1" i="1" dirty="0" err="1" smtClean="0"/>
              <a:t>ловьи</a:t>
            </a:r>
            <a:r>
              <a:rPr lang="ru-RU" sz="3200" b="1" i="1" dirty="0" smtClean="0"/>
              <a:t>,</a:t>
            </a:r>
            <a:endParaRPr lang="ru-RU" sz="3200" b="1" dirty="0" smtClean="0"/>
          </a:p>
          <a:p>
            <a:r>
              <a:rPr lang="ru-RU" sz="3200" b="1" i="1" dirty="0" smtClean="0"/>
              <a:t>И лес </a:t>
            </a:r>
            <a:r>
              <a:rPr lang="ru-RU" sz="3200" b="1" i="1" dirty="0" err="1" smtClean="0"/>
              <a:t>оден</a:t>
            </a:r>
            <a:r>
              <a:rPr lang="ru-RU" sz="3200" b="1" i="1" dirty="0" smtClean="0"/>
              <a:t>….т(</a:t>
            </a:r>
            <a:r>
              <a:rPr lang="ru-RU" sz="3200" b="1" i="1" dirty="0" err="1" smtClean="0"/>
              <a:t>ь</a:t>
            </a:r>
            <a:r>
              <a:rPr lang="ru-RU" sz="3200" b="1" i="1" dirty="0" smtClean="0"/>
              <a:t>)</a:t>
            </a:r>
            <a:r>
              <a:rPr lang="ru-RU" sz="3200" b="1" i="1" dirty="0" err="1" smtClean="0"/>
              <a:t>ся</a:t>
            </a:r>
            <a:r>
              <a:rPr lang="ru-RU" sz="3200" b="1" i="1" dirty="0" smtClean="0"/>
              <a:t> л…</a:t>
            </a:r>
            <a:r>
              <a:rPr lang="ru-RU" sz="3200" b="1" i="1" dirty="0" err="1" smtClean="0"/>
              <a:t>ствою</a:t>
            </a:r>
            <a:r>
              <a:rPr lang="ru-RU" sz="3200" b="1" i="1" dirty="0" smtClean="0"/>
              <a:t>.</a:t>
            </a:r>
            <a:endParaRPr lang="ru-RU" sz="3200" b="1" dirty="0"/>
          </a:p>
        </p:txBody>
      </p:sp>
      <p:pic>
        <p:nvPicPr>
          <p:cNvPr id="7" name="Рисунок 6" descr="и лес оденется листвою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72000" y="2428868"/>
            <a:ext cx="3009696" cy="407194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9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537</TotalTime>
  <Words>164</Words>
  <Application>Microsoft Office PowerPoint</Application>
  <PresentationFormat>Экран (4:3)</PresentationFormat>
  <Paragraphs>64</Paragraphs>
  <Slides>7</Slides>
  <Notes>0</Notes>
  <HiddenSlides>0</HiddenSlides>
  <MMClips>2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Трек</vt:lpstr>
      <vt:lpstr>Слайд 1</vt:lpstr>
      <vt:lpstr>Слайд 2</vt:lpstr>
      <vt:lpstr>Безударные  личные окончания глаголов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делл 520</cp:lastModifiedBy>
  <cp:revision>59</cp:revision>
  <dcterms:modified xsi:type="dcterms:W3CDTF">2010-04-13T21:08:26Z</dcterms:modified>
</cp:coreProperties>
</file>