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74" r:id="rId3"/>
    <p:sldId id="27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F94221-D2C5-448A-B2B7-CD4FE4940A51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88E205-47D7-414D-850B-2497A4310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3995E-6CE4-437D-9DCA-884701901B22}" type="datetime1">
              <a:rPr lang="ru-RU" smtClean="0"/>
              <a:pPr/>
              <a:t>15.10.2012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ГБОУ НПО ПУ№80 МО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04BAA94-E69C-4151-AC26-5A158EE1C7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6E0E-F285-4F36-8550-B7A94DBC5EB3}" type="datetime1">
              <a:rPr lang="ru-RU" smtClean="0"/>
              <a:pPr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ГБОУ НПО ПУ№80 МО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AA94-E69C-4151-AC26-5A158EE1C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4042-5C84-4CCA-9AC6-36EF2E127BAE}" type="datetime1">
              <a:rPr lang="ru-RU" smtClean="0"/>
              <a:pPr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ГБОУ НПО ПУ№80 МО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AA94-E69C-4151-AC26-5A158EE1C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BC79E-6BA1-459E-9D8C-91FF6CB05D27}" type="datetime1">
              <a:rPr lang="ru-RU" smtClean="0"/>
              <a:pPr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ГБОУ НПО ПУ№80 МО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AA94-E69C-4151-AC26-5A158EE1C7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47037-60A0-4212-98C7-902843DD1C5F}" type="datetime1">
              <a:rPr lang="ru-RU" smtClean="0"/>
              <a:pPr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ru-RU" smtClean="0"/>
              <a:t>ГБОУ НПО ПУ№80 МО</a:t>
            </a: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04BAA94-E69C-4151-AC26-5A158EE1C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04AA-40B3-46DC-9F16-7436D0477468}" type="datetime1">
              <a:rPr lang="ru-RU" smtClean="0"/>
              <a:pPr/>
              <a:t>15.10.2012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ГБОУ НПО ПУ№80 МО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AA94-E69C-4151-AC26-5A158EE1C7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6928-ACF7-4A57-816A-6D31780389F3}" type="datetime1">
              <a:rPr lang="ru-RU" smtClean="0"/>
              <a:pPr/>
              <a:t>15.10.2012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ГБОУ НПО ПУ№80 МО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AA94-E69C-4151-AC26-5A158EE1C7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D631-0298-4366-974F-471C28F32FEF}" type="datetime1">
              <a:rPr lang="ru-RU" smtClean="0"/>
              <a:pPr/>
              <a:t>15.10.2012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ГБОУ НПО ПУ№80 МО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AA94-E69C-4151-AC26-5A158EE1C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5D5B-A1A9-44CB-9B4E-6482C898054E}" type="datetime1">
              <a:rPr lang="ru-RU" smtClean="0"/>
              <a:pPr/>
              <a:t>15.10.2012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ГБОУ НПО ПУ№80 МО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AA94-E69C-4151-AC26-5A158EE1C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056D-9DB4-4182-9A99-4B0D1CFBFA75}" type="datetime1">
              <a:rPr lang="ru-RU" smtClean="0"/>
              <a:pPr/>
              <a:t>15.10.2012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ГБОУ НПО ПУ№80 МО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AA94-E69C-4151-AC26-5A158EE1C7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E3FF-14D8-471F-A526-245A20E5D007}" type="datetime1">
              <a:rPr lang="ru-RU" smtClean="0"/>
              <a:pPr/>
              <a:t>15.10.2012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ru-RU" smtClean="0"/>
              <a:t>ГБОУ НПО ПУ№80 МО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04BAA94-E69C-4151-AC26-5A158EE1C7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B9EEAAB-A325-452C-BA54-89939F4455AC}" type="datetime1">
              <a:rPr lang="ru-RU" smtClean="0"/>
              <a:pPr/>
              <a:t>15.10.2012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ГБОУ НПО ПУ№80 МО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04BAA94-E69C-4151-AC26-5A158EE1C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Таблицы на </a:t>
            </a:r>
            <a:r>
              <a:rPr smtClean="0"/>
              <a:t>Web-</a:t>
            </a:r>
            <a:r>
              <a:rPr lang="ru-RU" dirty="0" smtClean="0"/>
              <a:t>страницах 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ГБОУ НПО ПУ№80 МО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4643446"/>
            <a:ext cx="4786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Разработка мастера производственного обучения Лапенковой Е.А.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6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Параметры:</a:t>
            </a:r>
            <a:endParaRPr lang="ru-RU" sz="6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571612"/>
            <a:ext cx="7772400" cy="4643470"/>
          </a:xfrm>
        </p:spPr>
        <p:txBody>
          <a:bodyPr>
            <a:normAutofit fontScale="85000" lnSpcReduction="20000"/>
          </a:bodyPr>
          <a:lstStyle/>
          <a:p>
            <a:r>
              <a:rPr lang="ru-RU" sz="3000" dirty="0" smtClean="0"/>
              <a:t> </a:t>
            </a:r>
            <a:r>
              <a:rPr lang="ru-RU" sz="3200" b="1" dirty="0" smtClean="0"/>
              <a:t>WIDTH</a:t>
            </a:r>
            <a:r>
              <a:rPr lang="ru-RU" sz="3200" dirty="0" smtClean="0"/>
              <a:t> - определяет ширину таблицы. Ширина задается либо в </a:t>
            </a:r>
            <a:r>
              <a:rPr lang="ru-RU" sz="3200" dirty="0" err="1" smtClean="0"/>
              <a:t>пикселах</a:t>
            </a:r>
            <a:r>
              <a:rPr lang="ru-RU" sz="3200" dirty="0" smtClean="0"/>
              <a:t>, либо в процентном отношении к ширине окна браузера. По умолчанию этот параметр определяется автоматически в зависимости от объема содержащегося в таблице материала.</a:t>
            </a:r>
          </a:p>
          <a:p>
            <a:r>
              <a:rPr lang="ru-RU" sz="3200" b="1" dirty="0" smtClean="0"/>
              <a:t>HEIGHT</a:t>
            </a:r>
            <a:r>
              <a:rPr lang="ru-RU" sz="3200" dirty="0" smtClean="0"/>
              <a:t> - определяет высоту таблицы. Высота задается либо в </a:t>
            </a:r>
            <a:r>
              <a:rPr lang="ru-RU" sz="3200" dirty="0" err="1" smtClean="0"/>
              <a:t>пикселах</a:t>
            </a:r>
            <a:r>
              <a:rPr lang="ru-RU" sz="3200" dirty="0" smtClean="0"/>
              <a:t>, либо в процентном отношении к высоте окна браузера. По умолчанию этот параметр определяется автоматически в зависимости от объема содержащегося в таблице материала.</a:t>
            </a:r>
            <a:endParaRPr lang="ru-RU" sz="3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ГБОУ НПО ПУ№80 МО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6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Параметры:</a:t>
            </a:r>
            <a:endParaRPr lang="ru-RU" sz="6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571612"/>
            <a:ext cx="7772400" cy="4643470"/>
          </a:xfrm>
        </p:spPr>
        <p:txBody>
          <a:bodyPr>
            <a:normAutofit fontScale="92500" lnSpcReduction="10000"/>
          </a:bodyPr>
          <a:lstStyle/>
          <a:p>
            <a:r>
              <a:rPr lang="ru-RU" sz="3000" dirty="0" smtClean="0"/>
              <a:t> </a:t>
            </a:r>
            <a:r>
              <a:rPr lang="ru-RU" sz="3200" b="1" dirty="0" smtClean="0"/>
              <a:t>CELLPADDING</a:t>
            </a:r>
            <a:r>
              <a:rPr lang="ru-RU" sz="3200" dirty="0" smtClean="0"/>
              <a:t> - определяет расстояние (в </a:t>
            </a:r>
            <a:r>
              <a:rPr lang="ru-RU" sz="3200" dirty="0" err="1" smtClean="0"/>
              <a:t>пикселах</a:t>
            </a:r>
            <a:r>
              <a:rPr lang="ru-RU" sz="3200" dirty="0" smtClean="0"/>
              <a:t>) между рамкой каждой ячейки таблицы и содержащимся в ней материалом.</a:t>
            </a:r>
          </a:p>
          <a:p>
            <a:r>
              <a:rPr lang="ru-RU" sz="3200" b="1" dirty="0" smtClean="0"/>
              <a:t>CELLSPACING</a:t>
            </a:r>
            <a:r>
              <a:rPr lang="ru-RU" sz="3200" dirty="0" smtClean="0"/>
              <a:t> - определяет расстояние (в </a:t>
            </a:r>
            <a:r>
              <a:rPr lang="ru-RU" sz="3200" dirty="0" err="1" smtClean="0"/>
              <a:t>пикселах</a:t>
            </a:r>
            <a:r>
              <a:rPr lang="ru-RU" sz="3200" dirty="0" smtClean="0"/>
              <a:t>) между границами соседних ячеек.</a:t>
            </a:r>
          </a:p>
          <a:p>
            <a:r>
              <a:rPr lang="ru-RU" sz="3200" b="1" dirty="0" smtClean="0"/>
              <a:t>BACKGROUND</a:t>
            </a:r>
            <a:r>
              <a:rPr lang="ru-RU" sz="3200" dirty="0" smtClean="0"/>
              <a:t> - позволяет заполнить фон таблицы рисунком. В качестве значения необходимо указать URL рисунка.</a:t>
            </a:r>
            <a:endParaRPr lang="ru-RU" sz="3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ГБОУ НПО ПУ№80 МО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6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CAPTION</a:t>
            </a:r>
            <a:endParaRPr lang="ru-RU" sz="6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571612"/>
            <a:ext cx="7772400" cy="4643470"/>
          </a:xfrm>
        </p:spPr>
        <p:txBody>
          <a:bodyPr>
            <a:normAutofit fontScale="92500" lnSpcReduction="20000"/>
          </a:bodyPr>
          <a:lstStyle/>
          <a:p>
            <a:r>
              <a:rPr lang="ru-RU" sz="3000" dirty="0" smtClean="0"/>
              <a:t> </a:t>
            </a:r>
            <a:r>
              <a:rPr lang="ru-RU" sz="3200" dirty="0" smtClean="0"/>
              <a:t>Задает заголовок таблицы. Содержание заголовка должно состоять только из текста. Использование блочных элементов в этом случае недопустимо.</a:t>
            </a:r>
            <a:endParaRPr lang="en-US" sz="3200" dirty="0" smtClean="0"/>
          </a:p>
          <a:p>
            <a:r>
              <a:rPr lang="ru-RU" sz="3200" b="1" dirty="0" smtClean="0"/>
              <a:t>ALIGN</a:t>
            </a:r>
            <a:r>
              <a:rPr lang="ru-RU" sz="3200" dirty="0" smtClean="0"/>
              <a:t> - определяет способ вертикального выравнивания заголовка таблицы. Возможные значения:</a:t>
            </a:r>
            <a:endParaRPr lang="en-US" sz="3200" dirty="0" smtClean="0"/>
          </a:p>
          <a:p>
            <a:pPr lvl="1"/>
            <a:r>
              <a:rPr lang="ru-RU" sz="3000" b="1" dirty="0" err="1" smtClean="0"/>
              <a:t>top</a:t>
            </a:r>
            <a:r>
              <a:rPr lang="ru-RU" sz="3000" dirty="0" smtClean="0"/>
              <a:t> - помещает заголовок над таблицей (значение по умолчанию);</a:t>
            </a:r>
            <a:endParaRPr lang="en-US" sz="3000" dirty="0" smtClean="0"/>
          </a:p>
          <a:p>
            <a:pPr lvl="1"/>
            <a:r>
              <a:rPr lang="ru-RU" sz="3000" b="1" dirty="0" err="1" smtClean="0"/>
              <a:t>bottom</a:t>
            </a:r>
            <a:r>
              <a:rPr lang="ru-RU" sz="3000" dirty="0" smtClean="0"/>
              <a:t> - помещает заголовок под таблицей.</a:t>
            </a:r>
            <a:br>
              <a:rPr lang="ru-RU" sz="3000" dirty="0" smtClean="0"/>
            </a:br>
            <a:endParaRPr lang="ru-RU" sz="3000" dirty="0" smtClean="0"/>
          </a:p>
          <a:p>
            <a:endParaRPr lang="ru-RU" sz="3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ГБОУ НПО ПУ№80 МО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6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TR</a:t>
            </a:r>
            <a:endParaRPr lang="ru-RU" sz="6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571612"/>
            <a:ext cx="7772400" cy="4643470"/>
          </a:xfrm>
        </p:spPr>
        <p:txBody>
          <a:bodyPr>
            <a:normAutofit/>
          </a:bodyPr>
          <a:lstStyle/>
          <a:p>
            <a:r>
              <a:rPr lang="ru-RU" sz="3000" dirty="0" smtClean="0"/>
              <a:t> </a:t>
            </a:r>
            <a:r>
              <a:rPr lang="ru-RU" sz="3200" dirty="0" smtClean="0"/>
              <a:t>Создает новый ряд (строку) ячеек таблицы. Ячейки в ряду создаются с помощью элементов TD и TH</a:t>
            </a:r>
            <a:endParaRPr lang="ru-RU" sz="3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ГБОУ НПО ПУ№80 МО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6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TR</a:t>
            </a:r>
            <a:endParaRPr lang="ru-RU" sz="6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571612"/>
            <a:ext cx="7772400" cy="464347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Параметры:</a:t>
            </a:r>
          </a:p>
          <a:p>
            <a:r>
              <a:rPr lang="ru-RU" sz="3200" b="1" dirty="0" smtClean="0"/>
              <a:t>ALIGN</a:t>
            </a:r>
            <a:r>
              <a:rPr lang="ru-RU" sz="3200" dirty="0" smtClean="0"/>
              <a:t> - определяет способ горизонтального выравнивания содержимого всех ячеек данного ряда. Возможные значения: </a:t>
            </a:r>
            <a:r>
              <a:rPr lang="ru-RU" sz="3200" b="1" dirty="0" err="1" smtClean="0"/>
              <a:t>left</a:t>
            </a:r>
            <a:r>
              <a:rPr lang="ru-RU" sz="3200" dirty="0" smtClean="0"/>
              <a:t>, </a:t>
            </a:r>
            <a:r>
              <a:rPr lang="ru-RU" sz="3200" b="1" dirty="0" err="1" smtClean="0"/>
              <a:t>center</a:t>
            </a:r>
            <a:r>
              <a:rPr lang="ru-RU" sz="3200" dirty="0" smtClean="0"/>
              <a:t>, </a:t>
            </a:r>
            <a:r>
              <a:rPr lang="ru-RU" sz="3200" b="1" dirty="0" err="1" smtClean="0"/>
              <a:t>right</a:t>
            </a:r>
            <a:r>
              <a:rPr lang="ru-RU" sz="3200" dirty="0" smtClean="0"/>
              <a:t>.</a:t>
            </a:r>
          </a:p>
          <a:p>
            <a:r>
              <a:rPr lang="ru-RU" sz="3200" b="1" dirty="0" smtClean="0"/>
              <a:t>VALIGN</a:t>
            </a:r>
            <a:r>
              <a:rPr lang="ru-RU" sz="3200" dirty="0" smtClean="0"/>
              <a:t> - определяет способ вертикального выравнивания содержимого всех ячеек данного ряда. Возможные значения: </a:t>
            </a:r>
            <a:r>
              <a:rPr lang="ru-RU" sz="3200" b="1" dirty="0" err="1" smtClean="0"/>
              <a:t>top</a:t>
            </a:r>
            <a:r>
              <a:rPr lang="ru-RU" sz="3200" dirty="0" smtClean="0"/>
              <a:t>, </a:t>
            </a:r>
            <a:r>
              <a:rPr lang="ru-RU" sz="3200" b="1" dirty="0" err="1" smtClean="0"/>
              <a:t>bottom</a:t>
            </a:r>
            <a:r>
              <a:rPr lang="ru-RU" sz="3200" dirty="0" smtClean="0"/>
              <a:t>, </a:t>
            </a:r>
            <a:r>
              <a:rPr lang="ru-RU" sz="3200" b="1" dirty="0" err="1" smtClean="0"/>
              <a:t>middle</a:t>
            </a:r>
            <a:r>
              <a:rPr lang="ru-RU" sz="3200" dirty="0" smtClean="0"/>
              <a:t>.</a:t>
            </a:r>
          </a:p>
          <a:p>
            <a:r>
              <a:rPr lang="ru-RU" sz="3200" b="1" dirty="0" smtClean="0"/>
              <a:t>BGCOLOR</a:t>
            </a:r>
            <a:r>
              <a:rPr lang="ru-RU" sz="3200" dirty="0" smtClean="0"/>
              <a:t> - определяет цвет фона для всех ячеек данного ряда. Задается либо RGB-значением в </a:t>
            </a:r>
            <a:r>
              <a:rPr lang="ru-RU" sz="3200" dirty="0" err="1" smtClean="0"/>
              <a:t>шестнадцатиричной</a:t>
            </a:r>
            <a:r>
              <a:rPr lang="ru-RU" sz="3200" dirty="0" smtClean="0"/>
              <a:t> системе, либо одним из 16 базовых цветов.</a:t>
            </a:r>
            <a:endParaRPr lang="ru-RU" sz="3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ГБОУ НПО ПУ№80 МО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6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TD </a:t>
            </a:r>
            <a:r>
              <a:rPr lang="ru-RU" sz="6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и</a:t>
            </a:r>
            <a:r>
              <a:rPr lang="en-US" sz="6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TH</a:t>
            </a:r>
            <a:endParaRPr lang="ru-RU" sz="6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571612"/>
            <a:ext cx="7772400" cy="464347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200" dirty="0" smtClean="0"/>
              <a:t>Элемент TD создает ячейку с данными в текущей строке. Элемент TH также создает ячейку, но определяет ее как ячейку-заголовок.</a:t>
            </a:r>
            <a:br>
              <a:rPr lang="ru-RU" sz="3200" dirty="0" smtClean="0"/>
            </a:br>
            <a:r>
              <a:rPr lang="ru-RU" sz="3200" dirty="0" smtClean="0"/>
              <a:t>Такое разграничение позволяет браузерам оформлять содержимое ячейки-заголовка и ячеек с данными разными шрифтами. Кроме того, улучшается работа браузеров, использующих речевой интерфейс. В качестве содержимого ячейки можно использовать другие таблицы.</a:t>
            </a:r>
            <a:endParaRPr lang="ru-RU" sz="3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ГБОУ НПО ПУ№80 МО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6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TD </a:t>
            </a:r>
            <a:r>
              <a:rPr lang="ru-RU" sz="6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и</a:t>
            </a:r>
            <a:r>
              <a:rPr lang="en-US" sz="6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TH</a:t>
            </a:r>
            <a:endParaRPr lang="ru-RU" sz="6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571612"/>
            <a:ext cx="7772400" cy="464347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Параметры:</a:t>
            </a:r>
          </a:p>
          <a:p>
            <a:r>
              <a:rPr lang="ru-RU" sz="3200" b="1" dirty="0" smtClean="0"/>
              <a:t>ALIGN</a:t>
            </a:r>
            <a:r>
              <a:rPr lang="ru-RU" sz="3200" dirty="0" smtClean="0"/>
              <a:t> - определяет способ горизонтального выравнивания содержимого ячейки. Возможные значения: </a:t>
            </a:r>
            <a:r>
              <a:rPr lang="ru-RU" sz="3200" b="1" dirty="0" err="1" smtClean="0"/>
              <a:t>left</a:t>
            </a:r>
            <a:r>
              <a:rPr lang="ru-RU" sz="3200" dirty="0" smtClean="0"/>
              <a:t>, </a:t>
            </a:r>
            <a:r>
              <a:rPr lang="ru-RU" sz="3200" b="1" dirty="0" err="1" smtClean="0"/>
              <a:t>center</a:t>
            </a:r>
            <a:r>
              <a:rPr lang="ru-RU" sz="3200" dirty="0" smtClean="0"/>
              <a:t>, </a:t>
            </a:r>
            <a:r>
              <a:rPr lang="ru-RU" sz="3200" b="1" dirty="0" err="1" smtClean="0"/>
              <a:t>right</a:t>
            </a:r>
            <a:r>
              <a:rPr lang="ru-RU" sz="3200" dirty="0" smtClean="0"/>
              <a:t>. По умолчанию способ выравнивания определяется значением параметра ALIGN элемента TR. Если же и он не задан, то для TD выполняется выравнивание по левому краю, а для TH - центрирование.</a:t>
            </a:r>
          </a:p>
          <a:p>
            <a:r>
              <a:rPr lang="ru-RU" sz="3200" b="1" dirty="0" smtClean="0"/>
              <a:t>VALIGN</a:t>
            </a:r>
            <a:r>
              <a:rPr lang="ru-RU" sz="3200" dirty="0" smtClean="0"/>
              <a:t> - определяет способ вертикального выравнивания содержимого ячейки. Возможные значения: </a:t>
            </a:r>
            <a:r>
              <a:rPr lang="ru-RU" sz="3200" dirty="0" err="1" smtClean="0"/>
              <a:t>top</a:t>
            </a:r>
            <a:r>
              <a:rPr lang="ru-RU" sz="3200" dirty="0" smtClean="0"/>
              <a:t>, </a:t>
            </a:r>
            <a:r>
              <a:rPr lang="ru-RU" sz="3200" dirty="0" err="1" smtClean="0"/>
              <a:t>bottom</a:t>
            </a:r>
            <a:r>
              <a:rPr lang="ru-RU" sz="3200" dirty="0" smtClean="0"/>
              <a:t>, </a:t>
            </a:r>
            <a:r>
              <a:rPr lang="ru-RU" sz="3200" dirty="0" err="1" smtClean="0"/>
              <a:t>middle</a:t>
            </a:r>
            <a:r>
              <a:rPr lang="ru-RU" sz="3200" dirty="0" smtClean="0"/>
              <a:t>. По умолчанию происходит выравнивание по центру (</a:t>
            </a:r>
            <a:r>
              <a:rPr lang="ru-RU" sz="3200" i="1" dirty="0" smtClean="0"/>
              <a:t>VALIGN="</a:t>
            </a:r>
            <a:r>
              <a:rPr lang="ru-RU" sz="3200" i="1" dirty="0" err="1" smtClean="0"/>
              <a:t>middle</a:t>
            </a:r>
            <a:r>
              <a:rPr lang="ru-RU" sz="3200" i="1" dirty="0" smtClean="0"/>
              <a:t>"</a:t>
            </a:r>
            <a:r>
              <a:rPr lang="ru-RU" sz="3200" dirty="0" smtClean="0"/>
              <a:t>), если значение этого параметра не было задано ранее в элементе TR.</a:t>
            </a:r>
          </a:p>
          <a:p>
            <a:pPr>
              <a:buNone/>
            </a:pPr>
            <a:endParaRPr lang="ru-RU" sz="32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ГБОУ НПО ПУ№80 МО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6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TD </a:t>
            </a:r>
            <a:r>
              <a:rPr lang="ru-RU" sz="6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и</a:t>
            </a:r>
            <a:r>
              <a:rPr lang="en-US" sz="6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TH</a:t>
            </a:r>
            <a:endParaRPr lang="ru-RU" sz="6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571612"/>
            <a:ext cx="7772400" cy="464347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Параметры:</a:t>
            </a:r>
          </a:p>
          <a:p>
            <a:r>
              <a:rPr lang="ru-RU" sz="3200" b="1" dirty="0" smtClean="0"/>
              <a:t>WIDTH</a:t>
            </a:r>
            <a:r>
              <a:rPr lang="ru-RU" sz="3200" dirty="0" smtClean="0"/>
              <a:t> - определяет ширину ячейки. Ширина задается в </a:t>
            </a:r>
            <a:r>
              <a:rPr lang="ru-RU" sz="3200" dirty="0" err="1" smtClean="0"/>
              <a:t>пикселах</a:t>
            </a:r>
            <a:r>
              <a:rPr lang="ru-RU" sz="3200" dirty="0" smtClean="0"/>
              <a:t> или в процентном отношении к ширине таблицы.</a:t>
            </a:r>
          </a:p>
          <a:p>
            <a:r>
              <a:rPr lang="ru-RU" sz="3200" b="1" dirty="0" smtClean="0"/>
              <a:t>HEIGHT</a:t>
            </a:r>
            <a:r>
              <a:rPr lang="ru-RU" sz="3200" dirty="0" smtClean="0"/>
              <a:t> - определяет высоту ячейки. Высота задается в </a:t>
            </a:r>
            <a:r>
              <a:rPr lang="ru-RU" sz="3200" dirty="0" err="1" smtClean="0"/>
              <a:t>пикселах</a:t>
            </a:r>
            <a:r>
              <a:rPr lang="ru-RU" sz="3200" dirty="0" smtClean="0"/>
              <a:t> или в процентном отношении к ширине таблицы.</a:t>
            </a:r>
          </a:p>
          <a:p>
            <a:r>
              <a:rPr lang="ru-RU" sz="3200" b="1" dirty="0" smtClean="0"/>
              <a:t>COLSPAN</a:t>
            </a:r>
            <a:r>
              <a:rPr lang="ru-RU" sz="3200" dirty="0" smtClean="0"/>
              <a:t> - определяет количество столбцов, на которые простирается данная ячейка. По умолчанию имеет значение 1.</a:t>
            </a:r>
          </a:p>
          <a:p>
            <a:r>
              <a:rPr lang="ru-RU" sz="3200" b="1" dirty="0" smtClean="0"/>
              <a:t>ROWSPAN</a:t>
            </a:r>
            <a:r>
              <a:rPr lang="ru-RU" sz="3200" dirty="0" smtClean="0"/>
              <a:t> - определяет количество рядов, на которые простирается данная ячейка. По умолчанию имеет значение 1.</a:t>
            </a:r>
            <a:endParaRPr lang="ru-RU" sz="32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ГБОУ НПО ПУ№80 МО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6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TD </a:t>
            </a:r>
            <a:r>
              <a:rPr lang="ru-RU" sz="6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и</a:t>
            </a:r>
            <a:r>
              <a:rPr lang="en-US" sz="6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TH</a:t>
            </a:r>
            <a:endParaRPr lang="ru-RU" sz="6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571612"/>
            <a:ext cx="7772400" cy="464347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Параметры:</a:t>
            </a:r>
          </a:p>
          <a:p>
            <a:r>
              <a:rPr lang="ru-RU" sz="3200" b="1" dirty="0" smtClean="0"/>
              <a:t>NOWRAP</a:t>
            </a:r>
            <a:r>
              <a:rPr lang="ru-RU" sz="3200" dirty="0" smtClean="0"/>
              <a:t> - блокирует автоматический перенос слов в пределах текущей ячейки.</a:t>
            </a:r>
          </a:p>
          <a:p>
            <a:r>
              <a:rPr lang="ru-RU" sz="3200" b="1" dirty="0" smtClean="0"/>
              <a:t>BGCOLOR</a:t>
            </a:r>
            <a:r>
              <a:rPr lang="ru-RU" sz="3200" dirty="0" smtClean="0"/>
              <a:t> - определяет цвет фона ячейки. Задается либо RGB-значением в </a:t>
            </a:r>
            <a:r>
              <a:rPr lang="ru-RU" sz="3200" dirty="0" err="1" smtClean="0"/>
              <a:t>шестнадцатиричной</a:t>
            </a:r>
            <a:r>
              <a:rPr lang="ru-RU" sz="3200" dirty="0" smtClean="0"/>
              <a:t> системе, либо одним из 16 базовых цветов.</a:t>
            </a:r>
          </a:p>
          <a:p>
            <a:r>
              <a:rPr lang="ru-RU" sz="3200" b="1" dirty="0" smtClean="0"/>
              <a:t>BACKGROUND</a:t>
            </a:r>
            <a:r>
              <a:rPr lang="ru-RU" sz="3200" dirty="0" smtClean="0"/>
              <a:t> - заполняет ячейку фоновым рисунком. Необходимо указать URL рисунка. Данный параметр не работает в старых версиях браузера </a:t>
            </a:r>
            <a:r>
              <a:rPr lang="ru-RU" sz="3200" dirty="0" err="1" smtClean="0"/>
              <a:t>Netscape</a:t>
            </a:r>
            <a:r>
              <a:rPr lang="ru-RU" sz="3200" dirty="0" smtClean="0"/>
              <a:t> (до 3.X включительно).</a:t>
            </a:r>
            <a:endParaRPr lang="ru-RU" sz="32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ГБОУ НПО ПУ№80 МО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19538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Создайте </a:t>
            </a:r>
            <a:r>
              <a:rPr lang="en-US" dirty="0" smtClean="0"/>
              <a:t>Web</a:t>
            </a:r>
            <a:r>
              <a:rPr lang="ru-RU" dirty="0" smtClean="0"/>
              <a:t>-страницу с таблицей. Залейте цветом шапку с заголовками.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00128" y="285728"/>
            <a:ext cx="77724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bIns="91440" anchor="b" anchorCtr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Задание:</a:t>
            </a:r>
            <a:endParaRPr kumimoji="0" lang="ru-RU" sz="60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214414" y="2357430"/>
          <a:ext cx="7000923" cy="438211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614136"/>
                <a:gridCol w="1078577"/>
                <a:gridCol w="1218620"/>
                <a:gridCol w="1045409"/>
                <a:gridCol w="1044181"/>
              </a:tblGrid>
              <a:tr h="7367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Наименование продукта</a:t>
                      </a:r>
                      <a:endParaRPr lang="ru-RU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Белки, на 100 г</a:t>
                      </a:r>
                      <a:endParaRPr lang="ru-RU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Жиры, на100 г</a:t>
                      </a:r>
                      <a:endParaRPr lang="ru-RU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Углеводы, на 100 г</a:t>
                      </a:r>
                      <a:endParaRPr lang="ru-RU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Ккал, на100 г</a:t>
                      </a:r>
                      <a:endParaRPr lang="ru-RU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19050" marR="19050" marT="0" marB="0" anchor="ctr"/>
                </a:tc>
              </a:tr>
              <a:tr h="245569">
                <a:tc>
                  <a:txBody>
                    <a:bodyPr/>
                    <a:lstStyle/>
                    <a:p>
                      <a:pPr marL="228600" indent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Завтрак</a:t>
                      </a:r>
                      <a:endParaRPr lang="ru-RU" sz="1600" b="1" dirty="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 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 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 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 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</a:tr>
              <a:tr h="2455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Хлеб ржаной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5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42,5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204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</a:tr>
              <a:tr h="2455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Хлеб пшеничный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6,7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0,7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50,3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240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</a:tr>
              <a:tr h="2455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Капуста тушеная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2,1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5,2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10,4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100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</a:tr>
              <a:tr h="2455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Каша гречневая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4,75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4,7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28,6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183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</a:tr>
              <a:tr h="2455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Каша овсяная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3,85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5,65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19,7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149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</a:tr>
              <a:tr h="2455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Сосиска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10,3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17,9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0,4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200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</a:tr>
              <a:tr h="2455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Макароны с сыром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4,3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5,4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25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170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</a:tr>
              <a:tr h="2455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Омлет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7,7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10,1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2,5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135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</a:tr>
              <a:tr h="2455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Масло сливочное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0,4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78,5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0,5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734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</a:tr>
              <a:tr h="2455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Сдоба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6,4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7,2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45,8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273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</a:tr>
              <a:tr h="2455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Сахар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0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0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95,5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390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</a:tr>
              <a:tr h="2455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Конфеты "Ассорти"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3,6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35,6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53,1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563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19050" marR="1905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урока: «Создание и использование таблиц на Web-страницах»</a:t>
            </a:r>
            <a:endParaRPr lang="ru-RU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Цели урока: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Обучающая:</a:t>
            </a:r>
            <a:r>
              <a:rPr lang="ru-RU" dirty="0" smtClean="0"/>
              <a:t> усвоить новые знания и сформировать умения по созданию и использованию таблиц на </a:t>
            </a:r>
            <a:r>
              <a:rPr lang="ru-RU" dirty="0" err="1" smtClean="0"/>
              <a:t>Web</a:t>
            </a:r>
            <a:r>
              <a:rPr lang="ru-RU" dirty="0" smtClean="0"/>
              <a:t> - страницах; научить учащихся красиво и рационально размещать информацию на странице, используя тэги HTML.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Развивающая:</a:t>
            </a:r>
            <a:r>
              <a:rPr lang="ru-RU" dirty="0" smtClean="0"/>
              <a:t> Формирование умения работать фронтально и индивидуально; расширение кругозора; развитие навыков применения компьютерных технологий при создании web-сайтов.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Воспитательная:</a:t>
            </a:r>
            <a:r>
              <a:rPr lang="ru-RU" dirty="0" smtClean="0"/>
              <a:t> воспитывать положительное отношение к знаниям, добросовестное отношение к труду, дисциплинированность.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ГБОУ НПО ПУ№80 МО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Создайте в </a:t>
            </a:r>
            <a:r>
              <a:rPr lang="en-US" dirty="0" smtClean="0"/>
              <a:t>HTML </a:t>
            </a:r>
            <a:r>
              <a:rPr lang="ru-RU" dirty="0" smtClean="0"/>
              <a:t>сложную таблицу: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00128" y="285728"/>
            <a:ext cx="77724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bIns="91440" anchor="b" anchorCtr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Задание:</a:t>
            </a:r>
            <a:endParaRPr kumimoji="0" lang="ru-RU" sz="60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Рисунок 5" descr="C:\Documents and Settings\Катерина\Мои документы\Училище\HTML\ГИПЕРТЕКСТОВЫЙ УЧЕБНИК HTML\html\pic\0701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071678"/>
            <a:ext cx="8072494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500034" y="6400800"/>
            <a:ext cx="3962400" cy="457200"/>
          </a:xfrm>
        </p:spPr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ГБОУ НПО ПУ№80 МО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Итог урока.</a:t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Итог урока.</a:t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 урока:</a:t>
            </a:r>
            <a:endParaRPr lang="ru-RU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57224" y="1785926"/>
            <a:ext cx="7772400" cy="4572000"/>
          </a:xfrm>
        </p:spPr>
        <p:txBody>
          <a:bodyPr/>
          <a:lstStyle/>
          <a:p>
            <a:r>
              <a:rPr lang="ru-RU" b="1" i="1" dirty="0" smtClean="0"/>
              <a:t>Можете ли вы прокомментировать все тэги и их параметры которые мы прошли? </a:t>
            </a:r>
          </a:p>
          <a:p>
            <a:r>
              <a:rPr lang="ru-RU" b="1" i="1" dirty="0" smtClean="0"/>
              <a:t>Давайте рассмотрим результаты деятельности учащихся на уроке. Подвести итоги работы каждого.</a:t>
            </a:r>
          </a:p>
          <a:p>
            <a:r>
              <a:rPr lang="ru-RU" b="1" i="1" dirty="0" smtClean="0"/>
              <a:t>На следующем занятии мы ещё немного поговорим о таблицах, научимся вставлять изображения, делать из изображений фон и ссылки.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ГБОУ НПО ПУ№80 МО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714488"/>
            <a:ext cx="7772400" cy="4572000"/>
          </a:xfrm>
        </p:spPr>
        <p:txBody>
          <a:bodyPr/>
          <a:lstStyle/>
          <a:p>
            <a:pPr algn="ctr"/>
            <a:r>
              <a:rPr lang="ru-RU" dirty="0" smtClean="0"/>
              <a:t>Как построить структуру </a:t>
            </a:r>
            <a:r>
              <a:rPr lang="ru-RU" dirty="0" err="1" smtClean="0"/>
              <a:t>веб-страницы</a:t>
            </a:r>
            <a:r>
              <a:rPr lang="ru-RU" dirty="0" smtClean="0"/>
              <a:t> с помощью только одной таблицы, используя следующие атрибуты таблиц:</a:t>
            </a:r>
            <a:br>
              <a:rPr lang="ru-RU" dirty="0" smtClean="0"/>
            </a:br>
            <a:r>
              <a:rPr lang="ru-RU" dirty="0" err="1" smtClean="0"/>
              <a:t>rowspan</a:t>
            </a:r>
            <a:r>
              <a:rPr lang="ru-RU" dirty="0" smtClean="0"/>
              <a:t> - объединяет соседние ячейки строки в одну.</a:t>
            </a:r>
            <a:br>
              <a:rPr lang="ru-RU" dirty="0" smtClean="0"/>
            </a:br>
            <a:r>
              <a:rPr lang="ru-RU" dirty="0" err="1" smtClean="0"/>
              <a:t>colspan</a:t>
            </a:r>
            <a:r>
              <a:rPr lang="ru-RU" dirty="0" smtClean="0"/>
              <a:t> - объединяет соседние ячейки колонки в одну ячейку.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ГБОУ НПО ПУ№80 МО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проверки домашнего задания:</a:t>
            </a:r>
            <a:endParaRPr lang="ru-RU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447800"/>
            <a:ext cx="8429684" cy="5695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 </a:t>
            </a:r>
            <a:r>
              <a:rPr lang="en-US" b="1" dirty="0" smtClean="0"/>
              <a:t>- </a:t>
            </a:r>
            <a:r>
              <a:rPr lang="ru-RU" b="1" dirty="0" smtClean="0"/>
              <a:t>Для того, чтобы создать </a:t>
            </a:r>
            <a:r>
              <a:rPr lang="ru-RU" b="1" dirty="0" err="1" smtClean="0"/>
              <a:t>Web</a:t>
            </a:r>
            <a:r>
              <a:rPr lang="ru-RU" b="1" dirty="0" smtClean="0"/>
              <a:t> – страницу нужно написать программу. А на каком языке мы пишем программу для создания </a:t>
            </a:r>
            <a:r>
              <a:rPr lang="ru-RU" b="1" dirty="0" err="1" smtClean="0"/>
              <a:t>Web</a:t>
            </a:r>
            <a:r>
              <a:rPr lang="ru-RU" b="1" dirty="0" smtClean="0"/>
              <a:t> – страницы?</a:t>
            </a:r>
            <a:r>
              <a:rPr lang="ru-RU" dirty="0" smtClean="0"/>
              <a:t> 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- Какие две программы необходимо иметь для создания </a:t>
            </a:r>
            <a:r>
              <a:rPr lang="ru-RU" b="1" dirty="0" err="1" smtClean="0"/>
              <a:t>Web</a:t>
            </a:r>
            <a:r>
              <a:rPr lang="ru-RU" b="1" dirty="0" smtClean="0"/>
              <a:t> – страницы?</a:t>
            </a:r>
            <a:r>
              <a:rPr lang="ru-RU" dirty="0" smtClean="0"/>
              <a:t> 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- Какова технология создания </a:t>
            </a:r>
            <a:r>
              <a:rPr lang="ru-RU" b="1" dirty="0" err="1" smtClean="0"/>
              <a:t>Web</a:t>
            </a:r>
            <a:r>
              <a:rPr lang="ru-RU" b="1" dirty="0" smtClean="0"/>
              <a:t> – страницы?</a:t>
            </a:r>
            <a:r>
              <a:rPr lang="ru-RU" dirty="0" smtClean="0"/>
              <a:t> 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- Какова структура HTML документа?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ГБОУ НПО ПУ№80 МО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Элементы для создания таблиц: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l="15488" t="30833" r="45547" b="50417"/>
          <a:stretch>
            <a:fillRect/>
          </a:stretch>
        </p:blipFill>
        <p:spPr bwMode="auto">
          <a:xfrm>
            <a:off x="236575" y="2000240"/>
            <a:ext cx="8693143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ГБОУ НПО ПУ№80 МО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142984"/>
            <a:ext cx="7772400" cy="542928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Таблицы в HTML формируются нетрадиционным способом - построчно. Сначала </a:t>
            </a:r>
            <a:r>
              <a:rPr lang="ru-RU" sz="3600" dirty="0" err="1" smtClean="0"/>
              <a:t>c</a:t>
            </a:r>
            <a:r>
              <a:rPr lang="ru-RU" sz="3600" dirty="0" smtClean="0"/>
              <a:t> помощью элемента TR необходимо создать ряд таблицы, в который затем элементом TD помещаются ячейки.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ГБОУ НПО ПУ№80 МО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14290"/>
            <a:ext cx="7772400" cy="5805510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Пример: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&lt;</a:t>
            </a:r>
            <a:r>
              <a:rPr lang="en-US" b="1" dirty="0" smtClean="0"/>
              <a:t>TABLE BORDER&gt;</a:t>
            </a:r>
            <a:br>
              <a:rPr lang="en-US" b="1" dirty="0" smtClean="0"/>
            </a:br>
            <a:r>
              <a:rPr lang="en-US" b="1" dirty="0" smtClean="0"/>
              <a:t>    &lt;TR&gt;</a:t>
            </a:r>
            <a:br>
              <a:rPr lang="en-US" b="1" dirty="0" smtClean="0"/>
            </a:br>
            <a:r>
              <a:rPr lang="en-US" b="1" dirty="0" smtClean="0"/>
              <a:t>        &lt;TD&gt;A1&lt;/TD&gt; &lt;TD&gt;B1&lt;/TD&gt; &lt;TD&gt;C1&lt;/TD&gt;</a:t>
            </a:r>
            <a:br>
              <a:rPr lang="en-US" b="1" dirty="0" smtClean="0"/>
            </a:br>
            <a:r>
              <a:rPr lang="en-US" b="1" dirty="0" smtClean="0"/>
              <a:t>    &lt;/TR&gt; </a:t>
            </a:r>
            <a:br>
              <a:rPr lang="en-US" b="1" dirty="0" smtClean="0"/>
            </a:br>
            <a:r>
              <a:rPr lang="en-US" b="1" dirty="0" smtClean="0"/>
              <a:t>    &lt;TR&gt;</a:t>
            </a:r>
            <a:br>
              <a:rPr lang="en-US" b="1" dirty="0" smtClean="0"/>
            </a:br>
            <a:r>
              <a:rPr lang="en-US" b="1" dirty="0" smtClean="0"/>
              <a:t>        &lt;TD&gt;A2&lt;/TD&gt; &lt;TD&gt;B2&lt;/TD&gt; &lt;TD&gt;C2&lt;/TD&gt; </a:t>
            </a:r>
            <a:br>
              <a:rPr lang="en-US" b="1" dirty="0" smtClean="0"/>
            </a:br>
            <a:r>
              <a:rPr lang="en-US" b="1" dirty="0" smtClean="0"/>
              <a:t>    &lt;/TR&gt;</a:t>
            </a:r>
            <a:br>
              <a:rPr lang="en-US" b="1" dirty="0" smtClean="0"/>
            </a:br>
            <a:r>
              <a:rPr lang="en-US" b="1" dirty="0" smtClean="0"/>
              <a:t>&lt;/TABLE&gt; </a:t>
            </a:r>
            <a:endParaRPr lang="ru-RU" b="1" dirty="0" smtClean="0"/>
          </a:p>
          <a:p>
            <a:r>
              <a:rPr lang="ru-RU" b="1" dirty="0" smtClean="0"/>
              <a:t>Результат: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 l="15734" t="55845" r="77344" b="37471"/>
          <a:stretch>
            <a:fillRect/>
          </a:stretch>
        </p:blipFill>
        <p:spPr bwMode="auto">
          <a:xfrm>
            <a:off x="2928926" y="4572008"/>
            <a:ext cx="207170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ГБОУ НПО ПУ№80 МО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6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TABLE</a:t>
            </a:r>
            <a:endParaRPr lang="ru-RU" sz="6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000" dirty="0" smtClean="0"/>
              <a:t> Элемент для создания таблицы. Обязательно должен иметь начальный и конечный тэги. По умолчанию таблица печатается без рамки, а разметка осуществляется автоматически в зависимости от объема содержащейся в ней информации. Ячейки внутри таблицы создаются с помощью элементов </a:t>
            </a:r>
            <a:r>
              <a:rPr lang="ru-RU" sz="3000" b="1" dirty="0" smtClean="0"/>
              <a:t>TR</a:t>
            </a:r>
            <a:r>
              <a:rPr lang="ru-RU" sz="3000" dirty="0" smtClean="0"/>
              <a:t>, </a:t>
            </a:r>
            <a:r>
              <a:rPr lang="ru-RU" sz="3000" b="1" dirty="0" smtClean="0"/>
              <a:t>TD</a:t>
            </a:r>
            <a:r>
              <a:rPr lang="ru-RU" sz="3000" dirty="0" smtClean="0"/>
              <a:t>, </a:t>
            </a:r>
            <a:r>
              <a:rPr lang="ru-RU" sz="3000" b="1" dirty="0" smtClean="0"/>
              <a:t>TH</a:t>
            </a:r>
            <a:r>
              <a:rPr lang="ru-RU" sz="3000" dirty="0" smtClean="0"/>
              <a:t> и </a:t>
            </a:r>
            <a:r>
              <a:rPr lang="ru-RU" sz="3000" b="1" dirty="0" smtClean="0"/>
              <a:t>CAPTION</a:t>
            </a:r>
            <a:r>
              <a:rPr lang="ru-RU" sz="3000" dirty="0" smtClean="0"/>
              <a:t>.</a:t>
            </a:r>
            <a:endParaRPr lang="ru-RU" sz="3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ГБОУ НПО ПУ№80 МО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6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Параметры:</a:t>
            </a:r>
            <a:endParaRPr lang="ru-RU" sz="6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000" dirty="0" smtClean="0"/>
              <a:t> </a:t>
            </a:r>
            <a:r>
              <a:rPr lang="ru-RU" sz="3200" b="1" dirty="0" smtClean="0"/>
              <a:t>ALIGN</a:t>
            </a:r>
            <a:r>
              <a:rPr lang="ru-RU" sz="3200" dirty="0" smtClean="0"/>
              <a:t> - определяет способ горизонтального выравнивания таблицы. Возможные значения: </a:t>
            </a:r>
            <a:r>
              <a:rPr lang="ru-RU" sz="3200" b="1" dirty="0" err="1" smtClean="0"/>
              <a:t>left</a:t>
            </a:r>
            <a:r>
              <a:rPr lang="ru-RU" sz="3200" dirty="0" smtClean="0"/>
              <a:t>, </a:t>
            </a:r>
            <a:r>
              <a:rPr lang="ru-RU" sz="3200" b="1" dirty="0" err="1" smtClean="0"/>
              <a:t>center</a:t>
            </a:r>
            <a:r>
              <a:rPr lang="ru-RU" sz="3200" dirty="0" smtClean="0"/>
              <a:t>, </a:t>
            </a:r>
            <a:r>
              <a:rPr lang="ru-RU" sz="3200" b="1" dirty="0" err="1" smtClean="0"/>
              <a:t>right</a:t>
            </a:r>
            <a:r>
              <a:rPr lang="ru-RU" sz="3200" dirty="0" smtClean="0"/>
              <a:t>. Значение по умолчанию - </a:t>
            </a:r>
            <a:r>
              <a:rPr lang="ru-RU" sz="3200" b="1" dirty="0" err="1" smtClean="0"/>
              <a:t>left</a:t>
            </a:r>
            <a:r>
              <a:rPr lang="ru-RU" sz="3200" dirty="0" smtClean="0"/>
              <a:t>.</a:t>
            </a:r>
          </a:p>
          <a:p>
            <a:r>
              <a:rPr lang="ru-RU" sz="3200" b="1" dirty="0" smtClean="0"/>
              <a:t>VALIGN</a:t>
            </a:r>
            <a:r>
              <a:rPr lang="ru-RU" sz="3200" dirty="0" smtClean="0"/>
              <a:t> - должен определять способ вертикального выравнивания для содержимого таблицы. Возможные значения: </a:t>
            </a:r>
            <a:r>
              <a:rPr lang="ru-RU" sz="3200" b="1" dirty="0" err="1" smtClean="0"/>
              <a:t>top</a:t>
            </a:r>
            <a:r>
              <a:rPr lang="ru-RU" sz="3200" dirty="0" smtClean="0"/>
              <a:t>, </a:t>
            </a:r>
            <a:r>
              <a:rPr lang="ru-RU" sz="3200" b="1" dirty="0" err="1" smtClean="0"/>
              <a:t>bottom</a:t>
            </a:r>
            <a:r>
              <a:rPr lang="ru-RU" sz="3200" dirty="0" smtClean="0"/>
              <a:t>, </a:t>
            </a:r>
            <a:r>
              <a:rPr lang="ru-RU" sz="3200" b="1" dirty="0" err="1" smtClean="0"/>
              <a:t>middle</a:t>
            </a:r>
            <a:r>
              <a:rPr lang="ru-RU" sz="3200" dirty="0" smtClean="0"/>
              <a:t>.</a:t>
            </a:r>
          </a:p>
          <a:p>
            <a:endParaRPr lang="ru-RU" sz="3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ГБОУ НПО ПУ№80 МО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6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Параметры:</a:t>
            </a:r>
            <a:endParaRPr lang="ru-RU" sz="6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000" dirty="0" smtClean="0"/>
              <a:t> </a:t>
            </a:r>
            <a:r>
              <a:rPr lang="ru-RU" sz="3200" b="1" dirty="0" smtClean="0"/>
              <a:t>BORDER</a:t>
            </a:r>
            <a:r>
              <a:rPr lang="ru-RU" sz="3200" dirty="0" smtClean="0"/>
              <a:t> - определяет ширину внешней рамки таблицы (в </a:t>
            </a:r>
            <a:r>
              <a:rPr lang="ru-RU" sz="3200" dirty="0" err="1" smtClean="0"/>
              <a:t>пикселах</a:t>
            </a:r>
            <a:r>
              <a:rPr lang="ru-RU" sz="3200" dirty="0" smtClean="0"/>
              <a:t>). При BORDER="0" или при отсутствии этого параметра рамка отображаться не будет.</a:t>
            </a:r>
          </a:p>
          <a:p>
            <a:r>
              <a:rPr lang="ru-RU" sz="3200" b="1" dirty="0" smtClean="0"/>
              <a:t>BGCOLOR</a:t>
            </a:r>
            <a:r>
              <a:rPr lang="ru-RU" sz="3200" dirty="0" smtClean="0"/>
              <a:t> - определяет цвет фона ячеек таблицы. Задается либо RGB-значением в </a:t>
            </a:r>
            <a:r>
              <a:rPr lang="ru-RU" sz="3200" dirty="0" err="1" smtClean="0"/>
              <a:t>шестнадцатиричной</a:t>
            </a:r>
            <a:r>
              <a:rPr lang="ru-RU" sz="3200" dirty="0" smtClean="0"/>
              <a:t> системе, либо одним из 16 базовых цветов.</a:t>
            </a:r>
          </a:p>
          <a:p>
            <a:endParaRPr lang="ru-RU" sz="3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</a:t>
            </a:r>
            <a:r>
              <a:rPr lang="ru-RU" dirty="0" smtClean="0"/>
              <a:t>ГБОУ НПО ПУ№80 МО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аблицы на Web-страницах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Таблицы на Web-страницах</Template>
  <TotalTime>0</TotalTime>
  <Words>694</Words>
  <Application>Microsoft Office PowerPoint</Application>
  <PresentationFormat>Экран (4:3)</PresentationFormat>
  <Paragraphs>159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Таблицы на Web-страницах</vt:lpstr>
      <vt:lpstr>Таблицы на Web-страницах </vt:lpstr>
      <vt:lpstr>Тема урока: «Создание и использование таблиц на Web-страницах»</vt:lpstr>
      <vt:lpstr>Для проверки домашнего задания:</vt:lpstr>
      <vt:lpstr>Элементы для создания таблиц:</vt:lpstr>
      <vt:lpstr>Слайд 5</vt:lpstr>
      <vt:lpstr>Слайд 6</vt:lpstr>
      <vt:lpstr>TABLE</vt:lpstr>
      <vt:lpstr>Параметры:</vt:lpstr>
      <vt:lpstr>Параметры:</vt:lpstr>
      <vt:lpstr>Параметры:</vt:lpstr>
      <vt:lpstr>Параметры:</vt:lpstr>
      <vt:lpstr>CAPTION</vt:lpstr>
      <vt:lpstr>TR</vt:lpstr>
      <vt:lpstr>TR</vt:lpstr>
      <vt:lpstr>TD и TH</vt:lpstr>
      <vt:lpstr>TD и TH</vt:lpstr>
      <vt:lpstr>TD и TH</vt:lpstr>
      <vt:lpstr>TD и TH</vt:lpstr>
      <vt:lpstr>Слайд 19</vt:lpstr>
      <vt:lpstr>Слайд 20</vt:lpstr>
      <vt:lpstr>Итог урока.   Итог урока.   Итог урока:</vt:lpstr>
      <vt:lpstr>Домашнее задание:</vt:lpstr>
    </vt:vector>
  </TitlesOfParts>
  <Company>ПУ80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Таблицы на Web-страницах </dc:title>
  <dc:creator>Катерина</dc:creator>
  <cp:lastModifiedBy>Катерина</cp:lastModifiedBy>
  <cp:revision>1</cp:revision>
  <dcterms:created xsi:type="dcterms:W3CDTF">2012-10-15T13:36:28Z</dcterms:created>
  <dcterms:modified xsi:type="dcterms:W3CDTF">2012-10-15T13:37:19Z</dcterms:modified>
</cp:coreProperties>
</file>