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35"/>
  </p:notesMasterIdLst>
  <p:sldIdLst>
    <p:sldId id="256" r:id="rId2"/>
    <p:sldId id="279" r:id="rId3"/>
    <p:sldId id="280" r:id="rId4"/>
    <p:sldId id="262" r:id="rId5"/>
    <p:sldId id="288" r:id="rId6"/>
    <p:sldId id="264" r:id="rId7"/>
    <p:sldId id="265" r:id="rId8"/>
    <p:sldId id="282" r:id="rId9"/>
    <p:sldId id="259" r:id="rId10"/>
    <p:sldId id="276" r:id="rId11"/>
    <p:sldId id="260" r:id="rId12"/>
    <p:sldId id="257" r:id="rId13"/>
    <p:sldId id="258" r:id="rId14"/>
    <p:sldId id="281" r:id="rId15"/>
    <p:sldId id="261" r:id="rId16"/>
    <p:sldId id="266" r:id="rId17"/>
    <p:sldId id="289" r:id="rId18"/>
    <p:sldId id="278" r:id="rId19"/>
    <p:sldId id="284" r:id="rId20"/>
    <p:sldId id="268" r:id="rId21"/>
    <p:sldId id="269" r:id="rId22"/>
    <p:sldId id="283" r:id="rId23"/>
    <p:sldId id="274" r:id="rId24"/>
    <p:sldId id="271" r:id="rId25"/>
    <p:sldId id="270" r:id="rId26"/>
    <p:sldId id="272" r:id="rId27"/>
    <p:sldId id="277" r:id="rId28"/>
    <p:sldId id="275" r:id="rId29"/>
    <p:sldId id="285" r:id="rId30"/>
    <p:sldId id="286" r:id="rId31"/>
    <p:sldId id="273" r:id="rId32"/>
    <p:sldId id="290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80" autoAdjust="0"/>
  </p:normalViewPr>
  <p:slideViewPr>
    <p:cSldViewPr>
      <p:cViewPr>
        <p:scale>
          <a:sx n="70" d="100"/>
          <a:sy n="70" d="100"/>
        </p:scale>
        <p:origin x="12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F2B48C-CB59-4171-8D62-6D9A77DC0CA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08C95-2D51-4926-836B-21F72A59A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75C78-7409-4917-B23C-B9CE717E4FD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3866D-F8CA-40F2-849A-DB2AC01F91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A268-BBF0-4F82-B18A-2E3BD6FE58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37F80-5458-4425-BAE0-5570E264B6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13F63-FF5E-41E9-A437-9F40473BFF9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56D658-984E-4292-A8DC-93CCE754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CB9A-6CF3-4F03-9BFA-C8A7C437200A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894D-6314-4B25-A696-38D7DF27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DCC8-42E9-4283-8CC3-0C72AE933A59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9338-F987-49B2-9B84-732D4BA1F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E57-B19F-4061-859F-E8D9B7B01F5B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61F4-B176-4FCA-B98E-0D4DF150A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146B2-0F0F-4E76-B182-D94C8EEA0FF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DDF7C-7A2B-485F-9BA2-863E5C61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39B03-484F-4BBC-BC74-27518EECC576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FA245-3221-4EDB-9336-AE544A2D5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2BC636-18ED-45F6-A6B0-EF6DAC16A72F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C24DD3-5A9A-42BA-8CD1-D0580A25B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DF36-239F-4C92-9404-AE597C5DE11F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2D58-F3DE-42A8-964A-1B908313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7CFAD-0139-4628-8829-FD44E79764C2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12AB8-03F3-4BE6-8FE2-E63A7C90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F031-A67F-42A0-A29A-0E0D1B6C2F61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5D0C-A67E-423D-9083-34DE7D429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0FDF3F-34AD-414B-B976-3ADEF0D7E5E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26FF24-46EC-493F-9E50-DB878EC1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CE20D2B-8DB9-4603-8EB0-DAFC4E088D22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692EAD8-8188-46B7-8661-705932AC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3" r:id="rId2"/>
    <p:sldLayoutId id="2147483949" r:id="rId3"/>
    <p:sldLayoutId id="2147483950" r:id="rId4"/>
    <p:sldLayoutId id="2147483951" r:id="rId5"/>
    <p:sldLayoutId id="2147483944" r:id="rId6"/>
    <p:sldLayoutId id="2147483952" r:id="rId7"/>
    <p:sldLayoutId id="2147483945" r:id="rId8"/>
    <p:sldLayoutId id="2147483953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6/67/Kyrill&amp;Method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pi.mosreg.ru/userdata/images/d-u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9144000" cy="15001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Кирилл и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Мефодий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– первоучители славянские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8195" name="Picture 2" descr="C:\Documents and Settings\1\Рабочий стол\К и М фото\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643063"/>
            <a:ext cx="3402013" cy="49958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Рабочий стол\К и М фото\8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38675" y="214313"/>
            <a:ext cx="4505325" cy="6429375"/>
          </a:xfrm>
          <a:noFill/>
          <a:ln>
            <a:solidFill>
              <a:srgbClr val="C00000"/>
            </a:solidFill>
          </a:ln>
        </p:spPr>
      </p:pic>
      <p:pic>
        <p:nvPicPr>
          <p:cNvPr id="17411" name="Picture 3" descr="G:\jquery-1-4-2_data\К и М новые\Cyrillic_alphabet_distribution_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86250"/>
            <a:ext cx="4071938" cy="175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61436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Распространение кириллицы</a:t>
            </a:r>
          </a:p>
        </p:txBody>
      </p:sp>
      <p:pic>
        <p:nvPicPr>
          <p:cNvPr id="7" name="Picture 5" descr="ib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14313"/>
            <a:ext cx="2959100" cy="3902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85750" y="285750"/>
            <a:ext cx="864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Первый алфавит – глаголицу – составили на основе греческой тайнописи.</a:t>
            </a:r>
          </a:p>
          <a:p>
            <a:pPr algn="just"/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Буквы соответствуют буквам греческого алфавита, но выглядят по-другому.</a:t>
            </a:r>
          </a:p>
        </p:txBody>
      </p:sp>
      <p:pic>
        <p:nvPicPr>
          <p:cNvPr id="18435" name="Picture 5" descr="G:\jquery-1-4-2_data\К и М фото\glag_c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85750" y="2533650"/>
            <a:ext cx="8643938" cy="41227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4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0" y="142875"/>
            <a:ext cx="394493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Documents and Settings\1\Рабочий стол\К и М фото\dp04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786188" y="142875"/>
            <a:ext cx="537368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572500" cy="2635250"/>
          </a:xfrm>
        </p:spPr>
      </p:pic>
      <p:pic>
        <p:nvPicPr>
          <p:cNvPr id="20483" name="Picture 1" descr="C:\Documents and Settings\1\Рабочий стол\К и М фото\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643188"/>
            <a:ext cx="5784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p2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643188"/>
            <a:ext cx="2970213" cy="4000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jquery-1-4-2_data\К и М новые\Birch_bark_alphabet_of_Nov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233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428750" y="6215063"/>
            <a:ext cx="742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Новгородская берестяная грамота и её прорисовка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Documents and Settings\1\Рабочий стол\К и М фото\11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>
          <a:xfrm>
            <a:off x="1071563" y="714375"/>
            <a:ext cx="7143750" cy="5357813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Documents and Settings\1\Рабочий стол\К и М фото\img5.gif"/>
          <p:cNvPicPr>
            <a:picLocks noChangeAspect="1" noChangeArrowheads="1"/>
          </p:cNvPicPr>
          <p:nvPr/>
        </p:nvPicPr>
        <p:blipFill>
          <a:blip r:embed="rId3"/>
          <a:srcRect l="3392" b="2563"/>
          <a:stretch>
            <a:fillRect/>
          </a:stretch>
        </p:blipFill>
        <p:spPr bwMode="auto">
          <a:xfrm>
            <a:off x="142875" y="714375"/>
            <a:ext cx="4175125" cy="5572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5" name="Picture 4" descr="G:\jquery-1-4-2_data\К и М фото\911_image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714375"/>
            <a:ext cx="4572000" cy="5572125"/>
          </a:xfr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jquery-1-4-2_data\К и М фото\k_24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357313" y="214313"/>
            <a:ext cx="6500812" cy="6500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500063" y="571500"/>
            <a:ext cx="8143875" cy="5524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Если брать по несколько последующих букв, то складываются фразы-назидания: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Веди+Глаголь</a:t>
            </a:r>
            <a:r>
              <a:rPr lang="ru-RU" sz="2400" smtClean="0">
                <a:solidFill>
                  <a:schemeClr val="tx2"/>
                </a:solidFill>
                <a:latin typeface="Sylfae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обозначает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«ведай учение»</a:t>
            </a: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;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Рцы+Слово+Твёрдо</a:t>
            </a:r>
            <a:r>
              <a:rPr lang="ru-RU" sz="2400" smtClean="0">
                <a:solidFill>
                  <a:schemeClr val="tx2"/>
                </a:solidFill>
                <a:latin typeface="Sylfae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можно понять как фразу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«изрекай  слово истинное»;</a:t>
            </a:r>
            <a:endParaRPr lang="ru-RU" sz="2400" i="1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Твёрдо+Оукъ</a:t>
            </a:r>
            <a:r>
              <a:rPr lang="ru-RU" sz="2400" smtClean="0">
                <a:solidFill>
                  <a:schemeClr val="tx2"/>
                </a:solidFill>
                <a:latin typeface="Sylfae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можно интерпретировать как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«укрепляй закон»…</a:t>
            </a:r>
            <a:endParaRPr lang="ru-RU" sz="2400" i="1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699000" y="3429000"/>
            <a:ext cx="1884363" cy="2571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5" descr="6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57188" y="3714750"/>
            <a:ext cx="1895475" cy="2714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5" descr="7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500313" y="4000500"/>
            <a:ext cx="1857375" cy="271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5" descr="8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858000" y="3857625"/>
            <a:ext cx="1963738" cy="27733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2500313" y="285750"/>
            <a:ext cx="1835150" cy="2643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357188" y="571500"/>
            <a:ext cx="1893887" cy="2714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8">
            <a:lum bright="-10000"/>
          </a:blip>
          <a:srcRect/>
          <a:stretch>
            <a:fillRect/>
          </a:stretch>
        </p:blipFill>
        <p:spPr bwMode="auto">
          <a:xfrm>
            <a:off x="4714875" y="142875"/>
            <a:ext cx="1844675" cy="2571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5" descr="5"/>
          <p:cNvPicPr>
            <a:picLocks noChangeAspect="1" noChangeArrowheads="1"/>
          </p:cNvPicPr>
          <p:nvPr/>
        </p:nvPicPr>
        <p:blipFill>
          <a:blip r:embed="rId9">
            <a:lum bright="-10000"/>
          </a:blip>
          <a:srcRect/>
          <a:stretch>
            <a:fillRect/>
          </a:stretch>
        </p:blipFill>
        <p:spPr bwMode="auto">
          <a:xfrm>
            <a:off x="6858000" y="420688"/>
            <a:ext cx="1928813" cy="25796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786813" cy="5953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Sylfaen" pitchFamily="18" charset="0"/>
              </a:rPr>
              <a:t>Этапы урока:</a:t>
            </a:r>
            <a:endParaRPr lang="ru-RU" sz="2800" smtClean="0">
              <a:solidFill>
                <a:srgbClr val="C00000"/>
              </a:solidFill>
              <a:latin typeface="Sylfae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Подготовительно-организационный: </a:t>
            </a:r>
          </a:p>
          <a:p>
            <a:pPr algn="just" eaLnBrk="1" hangingPunct="1"/>
            <a:r>
              <a:rPr lang="ru-RU" sz="2400" smtClean="0">
                <a:solidFill>
                  <a:schemeClr val="tx2"/>
                </a:solidFill>
                <a:latin typeface="Sylfaen" pitchFamily="18" charset="0"/>
              </a:rPr>
              <a:t>Постановка целей и задач </a:t>
            </a: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(дидактической общей цели, триединой цели: образовательной, развивающей и воспитательной). </a:t>
            </a: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Содержание урока.</a:t>
            </a: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План действий, включающий поэтапное раскрытие темы.</a:t>
            </a: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Представление выполненных работ.</a:t>
            </a: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Вывод. </a:t>
            </a:r>
            <a:r>
              <a:rPr lang="ru-RU" sz="2400" smtClean="0">
                <a:solidFill>
                  <a:schemeClr val="tx2"/>
                </a:solidFill>
                <a:latin typeface="Sylfaen" pitchFamily="18" charset="0"/>
              </a:rPr>
              <a:t>Заключительное слово.</a:t>
            </a: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Анализ ситуации по критериям: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овладение общеинтеллектуальными способами деятельности;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развитие способности к рефлексии;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i="1" smtClean="0">
                <a:solidFill>
                  <a:schemeClr val="tx2"/>
                </a:solidFill>
                <a:latin typeface="Sylfaen" pitchFamily="18" charset="0"/>
              </a:rPr>
              <a:t>развитие коммуникативной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Я знаю буквы.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Письмо – это достояние.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Трудитесь усердно, Земляне!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Как подобает разумным людям.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Постигайте мироздание.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Несите слово убеждённо!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Знание – дар Божий.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Дерзайте, вникайте…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Чтобы Сущего свет постичь!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smtClean="0">
              <a:solidFill>
                <a:srgbClr val="C0000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4294967295"/>
          </p:nvPr>
        </p:nvSpPr>
        <p:spPr>
          <a:xfrm>
            <a:off x="1785938" y="-285750"/>
            <a:ext cx="7358062" cy="7286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Sylfaen" pitchFamily="18" charset="0"/>
              </a:rPr>
              <a:t>Аз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основа, начало. Я – с меня начинается мой мир. Основа всему – знание Бога и предков своих, то есть родителей, корней своих.    </a:t>
            </a:r>
            <a:r>
              <a:rPr lang="ru-RU" sz="2400" b="1" i="1" smtClean="0">
                <a:solidFill>
                  <a:srgbClr val="002060"/>
                </a:solidFill>
                <a:latin typeface="Sylfaen" pitchFamily="18" charset="0"/>
              </a:rPr>
              <a:t>      </a:t>
            </a:r>
            <a:r>
              <a:rPr lang="ru-RU" sz="2400" b="1" smtClean="0">
                <a:solidFill>
                  <a:srgbClr val="002060"/>
                </a:solidFill>
                <a:latin typeface="Sylfaen" pitchFamily="18" charset="0"/>
              </a:rPr>
              <a:t>                                                      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Sylfaen" pitchFamily="18" charset="0"/>
              </a:rPr>
              <a:t>Глаголь Добро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говори, делай добро. Глагол – это и слово и дело одновременно. Говорю – значит делаю и делаю добро.     Добро –есть жизнь.                                                      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Sylfaen" pitchFamily="18" charset="0"/>
              </a:rPr>
              <a:t>Живите зело земля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живите землёю – она кормилица наша.                                                  </a:t>
            </a:r>
            <a:r>
              <a:rPr lang="ru-RU" sz="2400" b="1" smtClean="0">
                <a:solidFill>
                  <a:srgbClr val="C00000"/>
                </a:solidFill>
                <a:latin typeface="Sylfaen" pitchFamily="18" charset="0"/>
              </a:rPr>
              <a:t>Како люди мыслите – наш он покой -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как вы, люди думаете, таков и ваш мир.       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Sylfaen" pitchFamily="18" charset="0"/>
              </a:rPr>
              <a:t>Рцы слово твёрдо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говори слово твёрдо. Сказал – сделал.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Sylfaen" pitchFamily="18" charset="0"/>
            </a:endParaRP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28675" name="Picture 2" descr="C:\Documents and Settings\1\Рабочий стол\К и М фото\аз.jpe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57188" y="357188"/>
            <a:ext cx="1400175" cy="1928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Данное значение способствует пониманию Священного Писания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0" y="1857375"/>
            <a:ext cx="8715375" cy="4238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Аз Буки Веди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я буквы знаю.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Глаголь Добро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утверждай – добро есть.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Како люди мыслите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как праведные думайте.</a:t>
            </a:r>
            <a:endParaRPr lang="ru-RU" sz="2400" b="1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Рцы слово твёрдо –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исповедуй веру неуклонно.</a:t>
            </a:r>
          </a:p>
        </p:txBody>
      </p:sp>
      <p:pic>
        <p:nvPicPr>
          <p:cNvPr id="4" name="Picture 7" descr="Изображение 009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000625" y="4071938"/>
            <a:ext cx="3738563" cy="25431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572500" cy="5667375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Обретение славянскими народами письменности имело такое же историческое и геополитическое значение, как и открытие Америки.</a:t>
            </a:r>
          </a:p>
        </p:txBody>
      </p:sp>
      <p:pic>
        <p:nvPicPr>
          <p:cNvPr id="30723" name="Picture 5" descr="C:\Documents and Settings\1\Рабочий стол\К и М фото\kir_mef_14_7_sm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929188" y="1785938"/>
            <a:ext cx="3643312" cy="4864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4" name="Picture 6" descr="C:\Documents and Settings\1\Рабочий стол\К и М фото\kir_mef_12_7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85938"/>
            <a:ext cx="3643312" cy="4862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8286750" cy="60721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ru-RU" sz="2800" b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Совсем немногие народы удостоились чести иметь свой собственный алфавит. Это понимали уже в далёком </a:t>
            </a:r>
            <a:r>
              <a:rPr lang="en-US" sz="2400" b="1" smtClean="0">
                <a:solidFill>
                  <a:schemeClr val="tx2"/>
                </a:solidFill>
                <a:latin typeface="Sylfaen" pitchFamily="18" charset="0"/>
              </a:rPr>
              <a:t>IX</a:t>
            </a:r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 веке.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«Бог сотворил и ныне в наши годы – объявив буквы для знания языка вашего – то, чего не было дано никому после первых времён, чтобы и вы были причислены к великим народам, которые славят Бога на своём языке. Прими же дар ценнейший и больше всякого серебра и злата. И драгоценных камней, и всего приходящего богатства»,</a:t>
            </a:r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 - писал император Михаил князю Ростиславу</a:t>
            </a:r>
            <a:r>
              <a:rPr lang="ru-RU" sz="2800" b="1" smtClean="0">
                <a:solidFill>
                  <a:schemeClr val="tx2"/>
                </a:solidFill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Русские буквы придумали православные монахи для церковных книг. В самом основании славянской книжности лежит не просто влияние и заимствование, а «трансплантация» византийской церковной книжности. Книжный язык, культурный контекст, терминологию высокой мысли создавали вместе с библиотекой книг апостолы славян святые Кирилл и Мефодий.</a:t>
            </a:r>
          </a:p>
        </p:txBody>
      </p:sp>
      <p:pic>
        <p:nvPicPr>
          <p:cNvPr id="32771" name="Picture 2" descr="C:\Documents and Settings\1\Рабочий стол\К и М фото\к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3250"/>
            <a:ext cx="3735388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2772" name="Picture 3" descr="C:\Documents and Settings\1\Рабочий стол\К и М фото\1274080294.0.742818001274080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143250"/>
            <a:ext cx="5245100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1\Рабочий стол\К и М фото\bec2da48-7773-4ece-82b8-ecfbe319f1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6868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85750" y="571500"/>
            <a:ext cx="3929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Кирилл и Мефодий прославляются как просветители славян во всем христианском мире. Память их празднуется 24 мая. Этот день особенно торжественно отмечается в Болгарии. </a:t>
            </a:r>
          </a:p>
          <a:p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Там совершаются праздничные шествия со славянской азбукой и иконами святых братьев.</a:t>
            </a:r>
          </a:p>
        </p:txBody>
      </p:sp>
      <p:pic>
        <p:nvPicPr>
          <p:cNvPr id="34819" name="Picture 3" descr="C:\Documents and Settings\1\Рабочий стол\К и М фото\2111b45a22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00063"/>
            <a:ext cx="4697412" cy="5572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1\Рабочий стол\К и М фото\Krestniy-hod1.gif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285750" y="1357313"/>
            <a:ext cx="4276725" cy="50085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Picture 4" descr="1_2_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857750" y="285750"/>
            <a:ext cx="3962400" cy="533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гим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4335463" cy="6286500"/>
          </a:xfrm>
          <a:noFill/>
          <a:ln>
            <a:solidFill>
              <a:srgbClr val="C00000"/>
            </a:solidFill>
          </a:ln>
        </p:spPr>
      </p:pic>
      <p:pic>
        <p:nvPicPr>
          <p:cNvPr id="4" name="Picture 8" descr="36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34340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43938" cy="581025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привлечение внимания подрастающего поколения к истории христианства, его духовным ценностям и подвижникам.</a:t>
            </a:r>
            <a:endParaRPr lang="ru-RU" sz="2400" i="1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4114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Задачи: </a:t>
            </a:r>
            <a:endParaRPr lang="ru-RU" sz="2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Sylfaen" pitchFamily="18" charset="0"/>
              </a:rPr>
              <a:t>1</a:t>
            </a: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. Восстановление и сохранение исторической памяти о заступниках России, причисленных Русской Православной Церковью к лику святых.</a:t>
            </a:r>
            <a:endParaRPr lang="ru-RU" sz="2400" i="1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2. Сохранение и развитие традиций Православия.</a:t>
            </a:r>
            <a:endParaRPr lang="ru-RU" sz="2400" i="1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3. Патриотическое воспитание на основе духовно-нравственных традиций.</a:t>
            </a:r>
            <a:endParaRPr lang="ru-RU" sz="2400" i="1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4114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Методы:</a:t>
            </a:r>
            <a:r>
              <a:rPr lang="ru-RU" sz="24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поисковый, наглядный, словесный, творческий, анализ. </a:t>
            </a:r>
            <a:endParaRPr lang="ru-RU" sz="2400" i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Оборудование:</a:t>
            </a:r>
            <a:r>
              <a:rPr lang="ru-RU" sz="24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компьютер и </a:t>
            </a:r>
            <a:r>
              <a:rPr lang="ru-RU" sz="2400" b="1" i="1" dirty="0" err="1" smtClean="0">
                <a:solidFill>
                  <a:schemeClr val="tx2"/>
                </a:solidFill>
                <a:latin typeface="Sylfaen" pitchFamily="18" charset="0"/>
              </a:rPr>
              <a:t>мультимедийный</a:t>
            </a:r>
            <a:r>
              <a:rPr lang="ru-RU" sz="2400" b="1" i="1" dirty="0" smtClean="0">
                <a:solidFill>
                  <a:schemeClr val="tx2"/>
                </a:solidFill>
                <a:latin typeface="Sylfaen" pitchFamily="18" charset="0"/>
              </a:rPr>
              <a:t> проектор, раздаточный материал для работы в группах.</a:t>
            </a:r>
            <a:endParaRPr lang="ru-RU" sz="2400" i="1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858250" cy="6858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ru-RU" sz="28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endParaRPr lang="ru-RU" sz="2400" b="1" i="1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/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Хочется, чтобы, оторвав взгляд от последнего слова, вы продолжили работу, поразмышляли, задумались. Солунские братья того стоят. Их жизненный, человеческий подвиг – создание и внедрение первой славянской письменности – отмечен не только причислением к лику святых христианской церкви. Этот подвиг обессмертил имена Кирилла и Мефодия в тысячелетней памяти народной. 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 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endParaRPr lang="ru-RU" sz="3200" smtClean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3" name="Picture 8" descr="Файл:Kyrill&amp;Meth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85728"/>
            <a:ext cx="2711960" cy="337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1\Рабочий стол\К и М фото\462da6589c1f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14313"/>
            <a:ext cx="4214813" cy="5619750"/>
          </a:xfrm>
          <a:ln>
            <a:solidFill>
              <a:srgbClr val="C00000"/>
            </a:solidFill>
          </a:ln>
        </p:spPr>
      </p:pic>
      <p:pic>
        <p:nvPicPr>
          <p:cNvPr id="38915" name="Picture 3" descr="C:\Documents and Settings\1\Рабочий стол\К и М фото\image.ph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4232275" cy="514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4713F5-C548-40EC-B3C2-865A224606FD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500313" y="1428750"/>
            <a:ext cx="1676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глаголица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010400" y="5791200"/>
            <a:ext cx="2133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ahoma" pitchFamily="34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505200" y="5791200"/>
            <a:ext cx="2133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ahoma" pitchFamily="34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5791200"/>
            <a:ext cx="2133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ahoma" pitchFamily="34" charset="0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3505200" y="0"/>
            <a:ext cx="2133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Sylfaen" pitchFamily="18" charset="0"/>
              </a:rPr>
              <a:t>Кирилл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Sylfaen" pitchFamily="18" charset="0"/>
              </a:rPr>
              <a:t>и Мефодий</a:t>
            </a: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Tahoma" pitchFamily="34" charset="0"/>
            </a:endParaRP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990600" y="2895600"/>
            <a:ext cx="1981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863 год</a:t>
            </a: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3571875" y="2857500"/>
            <a:ext cx="1981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славянская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азбука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6000750" y="2895600"/>
            <a:ext cx="2214563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C00000"/>
              </a:solidFill>
              <a:latin typeface="Sylfaen" pitchFamily="18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перевод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богослужебных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книг</a:t>
            </a:r>
          </a:p>
          <a:p>
            <a:pPr algn="ctr"/>
            <a:endParaRPr lang="ru-RU" sz="2000" b="1">
              <a:latin typeface="Tahoma" pitchFamily="34" charset="0"/>
            </a:endParaRPr>
          </a:p>
        </p:txBody>
      </p:sp>
      <p:sp>
        <p:nvSpPr>
          <p:cNvPr id="39948" name="Rectangle 15"/>
          <p:cNvSpPr>
            <a:spLocks noChangeArrowheads="1"/>
          </p:cNvSpPr>
          <p:nvPr/>
        </p:nvSpPr>
        <p:spPr bwMode="auto">
          <a:xfrm>
            <a:off x="5029200" y="1447800"/>
            <a:ext cx="1676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ylfaen" pitchFamily="18" charset="0"/>
              </a:rPr>
              <a:t>кириллица</a:t>
            </a:r>
          </a:p>
        </p:txBody>
      </p:sp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7391400" y="428625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Tahoma" pitchFamily="34" charset="0"/>
            </a:endParaRP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49530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Tahoma" pitchFamily="34" charset="0"/>
            </a:endParaRPr>
          </a:p>
        </p:txBody>
      </p:sp>
      <p:sp>
        <p:nvSpPr>
          <p:cNvPr id="39951" name="Rectangle 18"/>
          <p:cNvSpPr>
            <a:spLocks noChangeArrowheads="1"/>
          </p:cNvSpPr>
          <p:nvPr/>
        </p:nvSpPr>
        <p:spPr bwMode="auto">
          <a:xfrm>
            <a:off x="24384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Tahoma" pitchFamily="34" charset="0"/>
            </a:endParaRPr>
          </a:p>
        </p:txBody>
      </p:sp>
      <p:sp>
        <p:nvSpPr>
          <p:cNvPr id="39952" name="Text Box 19"/>
          <p:cNvSpPr txBox="1">
            <a:spLocks noChangeArrowheads="1"/>
          </p:cNvSpPr>
          <p:nvPr/>
        </p:nvSpPr>
        <p:spPr bwMode="auto">
          <a:xfrm>
            <a:off x="0" y="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latin typeface="Tahoma" pitchFamily="34" charset="0"/>
            </a:endParaRPr>
          </a:p>
        </p:txBody>
      </p:sp>
      <p:sp>
        <p:nvSpPr>
          <p:cNvPr id="39953" name="Line 22"/>
          <p:cNvSpPr>
            <a:spLocks noChangeShapeType="1"/>
          </p:cNvSpPr>
          <p:nvPr/>
        </p:nvSpPr>
        <p:spPr bwMode="auto">
          <a:xfrm flipH="1">
            <a:off x="3429000" y="1066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4" name="Line 23"/>
          <p:cNvSpPr>
            <a:spLocks noChangeShapeType="1"/>
          </p:cNvSpPr>
          <p:nvPr/>
        </p:nvSpPr>
        <p:spPr bwMode="auto">
          <a:xfrm>
            <a:off x="4572000" y="10668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5" name="Line 26"/>
          <p:cNvSpPr>
            <a:spLocks noChangeShapeType="1"/>
          </p:cNvSpPr>
          <p:nvPr/>
        </p:nvSpPr>
        <p:spPr bwMode="auto">
          <a:xfrm>
            <a:off x="8382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6" name="Line 27"/>
          <p:cNvSpPr>
            <a:spLocks noChangeShapeType="1"/>
          </p:cNvSpPr>
          <p:nvPr/>
        </p:nvSpPr>
        <p:spPr bwMode="auto">
          <a:xfrm>
            <a:off x="838200" y="2514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7" name="Line 28"/>
          <p:cNvSpPr>
            <a:spLocks noChangeShapeType="1"/>
          </p:cNvSpPr>
          <p:nvPr/>
        </p:nvSpPr>
        <p:spPr bwMode="auto">
          <a:xfrm flipH="1">
            <a:off x="1981200" y="2514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8" name="Line 29"/>
          <p:cNvSpPr>
            <a:spLocks noChangeShapeType="1"/>
          </p:cNvSpPr>
          <p:nvPr/>
        </p:nvSpPr>
        <p:spPr bwMode="auto">
          <a:xfrm>
            <a:off x="3352800" y="2514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59" name="Line 30"/>
          <p:cNvSpPr>
            <a:spLocks noChangeShapeType="1"/>
          </p:cNvSpPr>
          <p:nvPr/>
        </p:nvSpPr>
        <p:spPr bwMode="auto">
          <a:xfrm>
            <a:off x="33528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0" name="Line 31"/>
          <p:cNvSpPr>
            <a:spLocks noChangeShapeType="1"/>
          </p:cNvSpPr>
          <p:nvPr/>
        </p:nvSpPr>
        <p:spPr bwMode="auto">
          <a:xfrm flipH="1">
            <a:off x="4495800" y="2514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1" name="Line 32"/>
          <p:cNvSpPr>
            <a:spLocks noChangeShapeType="1"/>
          </p:cNvSpPr>
          <p:nvPr/>
        </p:nvSpPr>
        <p:spPr bwMode="auto">
          <a:xfrm>
            <a:off x="5867400" y="2514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2" name="Line 33"/>
          <p:cNvSpPr>
            <a:spLocks noChangeShapeType="1"/>
          </p:cNvSpPr>
          <p:nvPr/>
        </p:nvSpPr>
        <p:spPr bwMode="auto">
          <a:xfrm>
            <a:off x="58674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3" name="Line 34"/>
          <p:cNvSpPr>
            <a:spLocks noChangeShapeType="1"/>
          </p:cNvSpPr>
          <p:nvPr/>
        </p:nvSpPr>
        <p:spPr bwMode="auto">
          <a:xfrm flipH="1">
            <a:off x="7239000" y="2514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4" name="Line 35"/>
          <p:cNvSpPr>
            <a:spLocks noChangeShapeType="1"/>
          </p:cNvSpPr>
          <p:nvPr/>
        </p:nvSpPr>
        <p:spPr bwMode="auto">
          <a:xfrm>
            <a:off x="83058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5" name="Line 36"/>
          <p:cNvSpPr>
            <a:spLocks noChangeShapeType="1"/>
          </p:cNvSpPr>
          <p:nvPr/>
        </p:nvSpPr>
        <p:spPr bwMode="auto">
          <a:xfrm flipH="1">
            <a:off x="838200" y="39624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6" name="Line 37"/>
          <p:cNvSpPr>
            <a:spLocks noChangeShapeType="1"/>
          </p:cNvSpPr>
          <p:nvPr/>
        </p:nvSpPr>
        <p:spPr bwMode="auto">
          <a:xfrm>
            <a:off x="1981200" y="3962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7" name="Line 38"/>
          <p:cNvSpPr>
            <a:spLocks noChangeShapeType="1"/>
          </p:cNvSpPr>
          <p:nvPr/>
        </p:nvSpPr>
        <p:spPr bwMode="auto">
          <a:xfrm flipH="1">
            <a:off x="3352800" y="39624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8" name="Line 39"/>
          <p:cNvSpPr>
            <a:spLocks noChangeShapeType="1"/>
          </p:cNvSpPr>
          <p:nvPr/>
        </p:nvSpPr>
        <p:spPr bwMode="auto">
          <a:xfrm>
            <a:off x="4572000" y="3962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9" name="Line 40"/>
          <p:cNvSpPr>
            <a:spLocks noChangeShapeType="1"/>
          </p:cNvSpPr>
          <p:nvPr/>
        </p:nvSpPr>
        <p:spPr bwMode="auto">
          <a:xfrm flipH="1">
            <a:off x="5867400" y="3962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0" name="Line 41"/>
          <p:cNvSpPr>
            <a:spLocks noChangeShapeType="1"/>
          </p:cNvSpPr>
          <p:nvPr/>
        </p:nvSpPr>
        <p:spPr bwMode="auto">
          <a:xfrm>
            <a:off x="7162800" y="39624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1" name="Line 42"/>
          <p:cNvSpPr>
            <a:spLocks noChangeShapeType="1"/>
          </p:cNvSpPr>
          <p:nvPr/>
        </p:nvSpPr>
        <p:spPr bwMode="auto">
          <a:xfrm>
            <a:off x="914400" y="541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2" name="Line 43"/>
          <p:cNvSpPr>
            <a:spLocks noChangeShapeType="1"/>
          </p:cNvSpPr>
          <p:nvPr/>
        </p:nvSpPr>
        <p:spPr bwMode="auto">
          <a:xfrm flipH="1">
            <a:off x="1066800" y="5410200"/>
            <a:ext cx="2286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3" name="Line 44"/>
          <p:cNvSpPr>
            <a:spLocks noChangeShapeType="1"/>
          </p:cNvSpPr>
          <p:nvPr/>
        </p:nvSpPr>
        <p:spPr bwMode="auto">
          <a:xfrm>
            <a:off x="3352800" y="5410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4" name="Line 45"/>
          <p:cNvSpPr>
            <a:spLocks noChangeShapeType="1"/>
          </p:cNvSpPr>
          <p:nvPr/>
        </p:nvSpPr>
        <p:spPr bwMode="auto">
          <a:xfrm flipH="1">
            <a:off x="4572000" y="54102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5" name="Line 46"/>
          <p:cNvSpPr>
            <a:spLocks noChangeShapeType="1"/>
          </p:cNvSpPr>
          <p:nvPr/>
        </p:nvSpPr>
        <p:spPr bwMode="auto">
          <a:xfrm>
            <a:off x="5791200" y="5410200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6" name="Line 47"/>
          <p:cNvSpPr>
            <a:spLocks noChangeShapeType="1"/>
          </p:cNvSpPr>
          <p:nvPr/>
        </p:nvSpPr>
        <p:spPr bwMode="auto">
          <a:xfrm flipH="1">
            <a:off x="8153400" y="5410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929688" cy="942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Использованные источники: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86750" cy="4929188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2"/>
                </a:solidFill>
                <a:latin typeface="Sylfaen" pitchFamily="18" charset="0"/>
              </a:rPr>
              <a:t>Azbukivedi-istoria.ru/zagadki_istorii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r>
              <a:rPr lang="en-US" sz="2400" b="1" smtClean="0">
                <a:solidFill>
                  <a:schemeClr val="tx2"/>
                </a:solidFill>
                <a:latin typeface="Sylfaen" pitchFamily="18" charset="0"/>
              </a:rPr>
              <a:t>www.redstar.ru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С.Х. Караславов «Кирилл и Мефодий. Москва. Издательство «Правда». 1987 г.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2"/>
                </a:solidFill>
                <a:latin typeface="Sylfaen" pitchFamily="18" charset="0"/>
              </a:rPr>
              <a:t> </a:t>
            </a:r>
            <a:endParaRPr lang="ru-RU" sz="2400" smtClean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85750" y="1428750"/>
            <a:ext cx="864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Constantia" pitchFamily="18" charset="0"/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001125" cy="6572250"/>
          </a:xfrm>
        </p:spPr>
        <p:txBody>
          <a:bodyPr>
            <a:normAutofit/>
          </a:bodyPr>
          <a:lstStyle/>
          <a:p>
            <a:pPr marL="41148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Чтобы воспринимать культурные ценности во всей их полноте, необходимо знать их происхождение, процесс их созидания и исторического изменения, заложенную в них культурную память. Именно память помогает человечеству преодолевать время, она накапливает то, что называется культурой.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                                                                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Д.С. Лихачев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4" name="Picture 5" descr="d-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357438"/>
            <a:ext cx="2840037" cy="4337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jquery-1-4-2_data\К и М фото\Cirillic_alphabe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1785938" y="428625"/>
            <a:ext cx="5748337" cy="5857875"/>
          </a:xfr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5" name="Picture 5" descr="C:\Documents and Settings\1\Рабочий стол\К и М фото\img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57188"/>
            <a:ext cx="4214813" cy="6183312"/>
          </a:xfrm>
          <a:ln>
            <a:solidFill>
              <a:srgbClr val="C00000"/>
            </a:solidFill>
          </a:ln>
        </p:spPr>
      </p:pic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214313" y="428625"/>
            <a:ext cx="45005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Вспоминают Кирилла с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Мефодием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Братьев славных равноапостольных,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 Белоруссии, в Македонии,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 Польше, Чехии и Словакии,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Хвалят братьев премудрых в Болгарии,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 Украине, Хорватии, Сербии.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Все народы, что пишут кириллицей,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Что зовутся издревле славянскими,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Славят подвиг первоучителей, 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Христианских своих просветителей.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4294967295"/>
          </p:nvPr>
        </p:nvSpPr>
        <p:spPr>
          <a:xfrm>
            <a:off x="0" y="357188"/>
            <a:ext cx="8786813" cy="5929312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«Идите, научите все народы, крестя их во имя Отца и Сына и Святого Духа, уча их соблюдать всё, что Я повелел вам…»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Евангелие от Матфея</a:t>
            </a:r>
            <a:endParaRPr lang="ru-RU" sz="2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5" descr="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785938"/>
            <a:ext cx="3546475" cy="4857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Sylfaen" pitchFamily="18" charset="0"/>
              </a:rPr>
              <a:t>«Повесть временных лет» - первая русская летопись (фрагмент)</a:t>
            </a:r>
            <a:endParaRPr lang="ru-RU" sz="28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4" name="Picture 6" descr="рисунок 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>
          <a:xfrm>
            <a:off x="5143500" y="1714500"/>
            <a:ext cx="3748088" cy="4749800"/>
          </a:xfrm>
          <a:noFill/>
          <a:ln>
            <a:solidFill>
              <a:srgbClr val="C00000"/>
            </a:solidFill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1500" y="2071688"/>
            <a:ext cx="4429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tx2"/>
                </a:solidFill>
                <a:latin typeface="Sylfaen" pitchFamily="18" charset="0"/>
              </a:rPr>
              <a:t>«…когда же братья эти  пришли, начали они составлять славянскую азбуку и перевели Апостол и Евангелие…И рады были славяне, что услышали о Величии Божьем на своём языке…»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57188" y="357188"/>
            <a:ext cx="1928812" cy="3306762"/>
          </a:xfrm>
          <a:ln>
            <a:solidFill>
              <a:srgbClr val="C00000"/>
            </a:solidFill>
          </a:ln>
        </p:spPr>
      </p:pic>
      <p:pic>
        <p:nvPicPr>
          <p:cNvPr id="16387" name="Picture 1" descr="C:\Documents and Settings\1\Рабочий стол\К и М фото\azbu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57188"/>
            <a:ext cx="5572125" cy="3830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8" name="Picture 1" descr="C:\Documents and Settings\1\Рабочий стол\К и М фото\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357688"/>
            <a:ext cx="3786187" cy="2232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357688" y="4357688"/>
            <a:ext cx="4500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tx2"/>
                </a:solidFill>
                <a:latin typeface="Sylfaen" pitchFamily="18" charset="0"/>
              </a:rPr>
              <a:t>Как говорит наша «Начальная Летопись», «славянский же язык и русский есть один»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8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772</TotalTime>
  <Words>823</Words>
  <Application>Microsoft Office PowerPoint</Application>
  <PresentationFormat>Экран (4:3)</PresentationFormat>
  <Paragraphs>96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Sylfaen</vt:lpstr>
      <vt:lpstr>Constantia</vt:lpstr>
      <vt:lpstr>Times New Roman</vt:lpstr>
      <vt:lpstr>Tahoma</vt:lpstr>
      <vt:lpstr>Метро</vt:lpstr>
      <vt:lpstr>Кирилл и Мефодий – первоучители славянские</vt:lpstr>
      <vt:lpstr>Слайд 2</vt:lpstr>
      <vt:lpstr>Слайд 3</vt:lpstr>
      <vt:lpstr>Слайд 4</vt:lpstr>
      <vt:lpstr>Слайд 5</vt:lpstr>
      <vt:lpstr>  </vt:lpstr>
      <vt:lpstr>Слайд 7</vt:lpstr>
      <vt:lpstr>«Повесть временных лет» - первая русская летопись (фрагмент)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Данное значение способствует пониманию Священного Писания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Использованные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88</cp:revision>
  <dcterms:modified xsi:type="dcterms:W3CDTF">2013-04-19T19:59:47Z</dcterms:modified>
</cp:coreProperties>
</file>