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75" r:id="rId15"/>
    <p:sldId id="276" r:id="rId16"/>
    <p:sldId id="277" r:id="rId17"/>
    <p:sldId id="278" r:id="rId18"/>
    <p:sldId id="282" r:id="rId19"/>
    <p:sldId id="279" r:id="rId20"/>
    <p:sldId id="280" r:id="rId21"/>
    <p:sldId id="268" r:id="rId22"/>
    <p:sldId id="269" r:id="rId23"/>
    <p:sldId id="270" r:id="rId24"/>
    <p:sldId id="281" r:id="rId25"/>
    <p:sldId id="271" r:id="rId26"/>
    <p:sldId id="272" r:id="rId27"/>
    <p:sldId id="27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F0A82-6055-4C87-BCBA-639181BFF053}" type="datetimeFigureOut">
              <a:rPr lang="ru-RU" smtClean="0"/>
              <a:pPr/>
              <a:t>28.03.2011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6AA04-C7FF-4489-97D2-7B4FEF418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AA04-C7FF-4489-97D2-7B4FEF418C3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AA04-C7FF-4489-97D2-7B4FEF418C3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AA04-C7FF-4489-97D2-7B4FEF418C3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AA04-C7FF-4489-97D2-7B4FEF418C3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AA04-C7FF-4489-97D2-7B4FEF418C3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AA04-C7FF-4489-97D2-7B4FEF418C3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AA04-C7FF-4489-97D2-7B4FEF418C3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AA04-C7FF-4489-97D2-7B4FEF418C3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AA04-C7FF-4489-97D2-7B4FEF418C3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AA04-C7FF-4489-97D2-7B4FEF418C3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AA04-C7FF-4489-97D2-7B4FEF418C3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AA04-C7FF-4489-97D2-7B4FEF418C3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AA04-C7FF-4489-97D2-7B4FEF418C3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AA04-C7FF-4489-97D2-7B4FEF418C3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AA04-C7FF-4489-97D2-7B4FEF418C3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AA04-C7FF-4489-97D2-7B4FEF418C3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AA04-C7FF-4489-97D2-7B4FEF418C3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AA04-C7FF-4489-97D2-7B4FEF418C3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AA04-C7FF-4489-97D2-7B4FEF418C3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AA04-C7FF-4489-97D2-7B4FEF418C3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AA04-C7FF-4489-97D2-7B4FEF418C3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AA04-C7FF-4489-97D2-7B4FEF418C3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AA04-C7FF-4489-97D2-7B4FEF418C3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AA04-C7FF-4489-97D2-7B4FEF418C3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AA04-C7FF-4489-97D2-7B4FEF418C3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AA04-C7FF-4489-97D2-7B4FEF418C3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AA04-C7FF-4489-97D2-7B4FEF418C3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3B60-39E6-4F1B-9A4C-EA39AEBAF117}" type="datetimeFigureOut">
              <a:rPr lang="ru-RU" smtClean="0"/>
              <a:pPr/>
              <a:t>28.03.2011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ABE-794B-48C3-9960-F0FCBB844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3B60-39E6-4F1B-9A4C-EA39AEBAF117}" type="datetimeFigureOut">
              <a:rPr lang="ru-RU" smtClean="0"/>
              <a:pPr/>
              <a:t>28.03.2011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ABE-794B-48C3-9960-F0FCBB844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3B60-39E6-4F1B-9A4C-EA39AEBAF117}" type="datetimeFigureOut">
              <a:rPr lang="ru-RU" smtClean="0"/>
              <a:pPr/>
              <a:t>28.03.2011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ABE-794B-48C3-9960-F0FCBB844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3B60-39E6-4F1B-9A4C-EA39AEBAF117}" type="datetimeFigureOut">
              <a:rPr lang="ru-RU" smtClean="0"/>
              <a:pPr/>
              <a:t>28.03.2011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ABE-794B-48C3-9960-F0FCBB844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3B60-39E6-4F1B-9A4C-EA39AEBAF117}" type="datetimeFigureOut">
              <a:rPr lang="ru-RU" smtClean="0"/>
              <a:pPr/>
              <a:t>28.03.2011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ABE-794B-48C3-9960-F0FCBB844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3B60-39E6-4F1B-9A4C-EA39AEBAF117}" type="datetimeFigureOut">
              <a:rPr lang="ru-RU" smtClean="0"/>
              <a:pPr/>
              <a:t>28.03.2011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ABE-794B-48C3-9960-F0FCBB844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3B60-39E6-4F1B-9A4C-EA39AEBAF117}" type="datetimeFigureOut">
              <a:rPr lang="ru-RU" smtClean="0"/>
              <a:pPr/>
              <a:t>28.03.2011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ABE-794B-48C3-9960-F0FCBB844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3B60-39E6-4F1B-9A4C-EA39AEBAF117}" type="datetimeFigureOut">
              <a:rPr lang="ru-RU" smtClean="0"/>
              <a:pPr/>
              <a:t>28.03.2011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ABE-794B-48C3-9960-F0FCBB844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3B60-39E6-4F1B-9A4C-EA39AEBAF117}" type="datetimeFigureOut">
              <a:rPr lang="ru-RU" smtClean="0"/>
              <a:pPr/>
              <a:t>28.03.2011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ABE-794B-48C3-9960-F0FCBB844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3B60-39E6-4F1B-9A4C-EA39AEBAF117}" type="datetimeFigureOut">
              <a:rPr lang="ru-RU" smtClean="0"/>
              <a:pPr/>
              <a:t>28.03.2011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ABE-794B-48C3-9960-F0FCBB844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3B60-39E6-4F1B-9A4C-EA39AEBAF117}" type="datetimeFigureOut">
              <a:rPr lang="ru-RU" smtClean="0"/>
              <a:pPr/>
              <a:t>28.03.2011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C8FABE-794B-48C3-9960-F0FCBB8443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243B60-39E6-4F1B-9A4C-EA39AEBAF117}" type="datetimeFigureOut">
              <a:rPr lang="ru-RU" smtClean="0"/>
              <a:pPr/>
              <a:t>28.03.2011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C8FABE-794B-48C3-9960-F0FCBB8443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58;&#1077;&#1086;&#1088;&#1080;&#1103;_&#1074;&#1077;&#1088;&#1086;&#1103;&#1090;&#1085;&#1086;&#1089;&#1090;&#1080;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теория вероятности картинки\01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2772544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  <a:latin typeface="+mn-lt"/>
              </a:rPr>
              <a:t>Классическое </a:t>
            </a:r>
            <a:br>
              <a:rPr lang="ru-RU" sz="66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6600" b="1" i="1" dirty="0" smtClean="0">
                <a:solidFill>
                  <a:srgbClr val="FF0000"/>
                </a:solidFill>
                <a:latin typeface="+mn-lt"/>
              </a:rPr>
              <a:t>определение</a:t>
            </a:r>
            <a:br>
              <a:rPr lang="ru-RU" sz="66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6600" b="1" i="1" dirty="0" smtClean="0">
                <a:solidFill>
                  <a:srgbClr val="FF0000"/>
                </a:solidFill>
                <a:latin typeface="+mn-lt"/>
              </a:rPr>
              <a:t>вероятности</a:t>
            </a:r>
            <a:endParaRPr lang="ru-RU" sz="66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4941168"/>
            <a:ext cx="4572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Проект </a:t>
            </a:r>
            <a:r>
              <a:rPr lang="ru-RU" sz="2000" b="1" dirty="0" smtClean="0">
                <a:solidFill>
                  <a:srgbClr val="FFFF00"/>
                </a:solidFill>
              </a:rPr>
              <a:t>подготовила:</a:t>
            </a:r>
            <a:endParaRPr lang="ru-RU" sz="2000" b="1" dirty="0">
              <a:solidFill>
                <a:srgbClr val="FFFF00"/>
              </a:solidFill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учитель математики и физики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Павловской ООШ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Луховицкого района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Московской области</a:t>
            </a:r>
          </a:p>
          <a:p>
            <a:pPr algn="ctr"/>
            <a:r>
              <a:rPr lang="ru-RU" sz="2000" b="1" dirty="0" err="1">
                <a:solidFill>
                  <a:srgbClr val="FF0000"/>
                </a:solidFill>
              </a:rPr>
              <a:t>Картамышева</a:t>
            </a:r>
            <a:r>
              <a:rPr lang="ru-RU" sz="2000" b="1" dirty="0">
                <a:solidFill>
                  <a:srgbClr val="FF0000"/>
                </a:solidFill>
              </a:rPr>
              <a:t> Юлия Николаевна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836712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Пуассон </a:t>
            </a:r>
            <a:r>
              <a:rPr lang="ru-RU" dirty="0" err="1" smtClean="0"/>
              <a:t>Симеон</a:t>
            </a:r>
            <a:r>
              <a:rPr lang="ru-RU" dirty="0" smtClean="0"/>
              <a:t> </a:t>
            </a:r>
            <a:r>
              <a:rPr lang="ru-RU" dirty="0" err="1" smtClean="0"/>
              <a:t>Дени</a:t>
            </a:r>
            <a:r>
              <a:rPr lang="ru-RU" dirty="0" smtClean="0"/>
              <a:t> (21.6.1781-25.4.1840)- французский математик, физик, механик. Член Парижской Академии наук (1812). Существенное значение имеют работы Пуассона, посвященные определенным интегралам, уравнениям в конечных разностях, дифференциальным уравнениями с </a:t>
            </a:r>
            <a:r>
              <a:rPr lang="ru-RU" dirty="0" err="1" smtClean="0"/>
              <a:t>часиными</a:t>
            </a:r>
            <a:r>
              <a:rPr lang="ru-RU" dirty="0" smtClean="0"/>
              <a:t> производными, теории вероятностей, вариационному исчислению, рядам. Основательно улучшил способы применения теории вероятностей вообще и к вопросам статистики в частности, а также доказал теорему, которая касалась закона больших чисел (закон Пуассона), впервые воспользовавшись терминов "закон больших числе". </a:t>
            </a:r>
          </a:p>
          <a:p>
            <a:endParaRPr lang="ru-RU" dirty="0"/>
          </a:p>
        </p:txBody>
      </p:sp>
      <p:pic>
        <p:nvPicPr>
          <p:cNvPr id="31746" name="Picture 2" descr="C:\Users\Пользователь\Pictures\теория вероятности картинки\Sim%E9onDenisPois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3384376" cy="5068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Пользователь\Pictures\теория вероятности картинки\blaise_pascal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3744416" cy="58326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8024" y="2060848"/>
            <a:ext cx="37261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Паскаль</a:t>
            </a:r>
            <a:r>
              <a:rPr lang="ru-RU" dirty="0" smtClean="0"/>
              <a:t> (</a:t>
            </a:r>
            <a:r>
              <a:rPr lang="ru-RU" dirty="0" err="1" smtClean="0"/>
              <a:t>Pascal</a:t>
            </a:r>
            <a:r>
              <a:rPr lang="ru-RU" dirty="0" smtClean="0"/>
              <a:t>) Блез (19.6.1623, </a:t>
            </a:r>
            <a:r>
              <a:rPr lang="ru-RU" dirty="0" err="1" smtClean="0"/>
              <a:t>Клермон-Ферран</a:t>
            </a:r>
            <a:r>
              <a:rPr lang="ru-RU" dirty="0" smtClean="0"/>
              <a:t>, — 19.8.1662, Париж), французский религиозный философ, писатель, математик и физик. Родился в семье высокообразованного юриста, занимавшегося математикой и воспитывавшего своих детей под влиянием педагогических идей М. Монтеня, рано проявил выдающиеся математические способности, войдя в историю науки как классический пример отроческой гениальности.</a:t>
            </a:r>
            <a:endParaRPr lang="ru-RU" dirty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860032" y="332656"/>
            <a:ext cx="385192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«Предмет математики настолько серьезен, что полезно не упускать случаев, делать его немного занимательным».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Б. Паскаль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Пользователь\Pictures\теория вероятности картинки\колмогор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4032448" cy="6085681"/>
          </a:xfrm>
          <a:prstGeom prst="rect">
            <a:avLst/>
          </a:prstGeom>
          <a:noFill/>
        </p:spPr>
      </p:pic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4572000" y="299844"/>
            <a:ext cx="399593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А. Н. Колмогоров (1903-1987) – величайший русский математик ХХ столетия, создатель современной теории вероятностей, автор классических результатов в теории функций, в математической логике, топологии, теории дифференциальных уравнений, функциональном анализе, в теории турбулентности, теории гамильтоновых систем. Созданные им школы в теории вероятностей, теории функций, функциональном анализе и теории гамильтоновых систем определили развитие этих направлений математики в ХХ столетии. В истории российской науки его имя стоит рядом с именами М. В. Ломоносова, Д. И. Менделеева - ученых, всей своей жизнью прославивших Россию.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«…Все в природе подлежит измерению, все может быть сосчитано».</a:t>
            </a:r>
            <a:endParaRPr lang="ru-RU" sz="28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Н. И. Лобачевский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9154" name="Picture 2" descr="C:\Users\Пользователь\Pictures\теория вероятности картинки\15549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6"/>
            <a:ext cx="3960440" cy="3762418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068960"/>
            <a:ext cx="360994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355976" y="1700808"/>
            <a:ext cx="439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+mj-lt"/>
              </a:rPr>
              <a:t>Классическая вероятность события</a:t>
            </a:r>
            <a:endParaRPr lang="ru-RU" sz="2800" b="1" u="sng" dirty="0">
              <a:latin typeface="+mj-lt"/>
            </a:endParaRP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2195736" y="5373216"/>
          <a:ext cx="5737225" cy="976312"/>
        </p:xfrm>
        <a:graphic>
          <a:graphicData uri="http://schemas.openxmlformats.org/presentationml/2006/ole">
            <p:oleObj spid="_x0000_s49155" name="Формула" r:id="rId6" imgW="3022560" imgH="419040" progId="Equation.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27584" y="5445224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cs typeface="Times New Roman" pitchFamily="18" charset="0"/>
              </a:rPr>
              <a:t>Р(А)= 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Пользователь\Pictures\теория вероятности картинки\p1_00814120608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Пользователь\Pictures\теория вероятности картинки\polli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8280920" cy="5373216"/>
          </a:xfrm>
          <a:prstGeom prst="rect">
            <a:avLst/>
          </a:prstGeom>
          <a:noFill/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67544" y="5517232"/>
            <a:ext cx="82089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Какова вероятность того, что из 5 цыплят один будет синего цвета?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Пользователь\Pictures\теория вероятности картинки\3871944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501008"/>
            <a:ext cx="3116321" cy="30963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980728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6200" algn="just">
              <a:buFont typeface="Wingdings" pitchFamily="2" charset="2"/>
              <a:buChar char="q"/>
            </a:pPr>
            <a:r>
              <a:rPr lang="ru-RU" dirty="0" smtClean="0"/>
              <a:t>Н</a:t>
            </a:r>
            <a:r>
              <a:rPr lang="en-US" dirty="0" smtClean="0">
                <a:cs typeface="Times New Roman" pitchFamily="18" charset="0"/>
              </a:rPr>
              <a:t>а </a:t>
            </a:r>
            <a:r>
              <a:rPr lang="en-US" dirty="0" err="1" smtClean="0">
                <a:cs typeface="Times New Roman" pitchFamily="18" charset="0"/>
              </a:rPr>
              <a:t>экзамене</a:t>
            </a:r>
            <a:r>
              <a:rPr lang="en-US" dirty="0" smtClean="0">
                <a:cs typeface="Times New Roman" pitchFamily="18" charset="0"/>
              </a:rPr>
              <a:t> -24 </a:t>
            </a:r>
            <a:r>
              <a:rPr lang="en-US" dirty="0" err="1" smtClean="0">
                <a:cs typeface="Times New Roman" pitchFamily="18" charset="0"/>
              </a:rPr>
              <a:t>билета</a:t>
            </a:r>
            <a:r>
              <a:rPr lang="en-US" dirty="0" smtClean="0">
                <a:cs typeface="Times New Roman" pitchFamily="18" charset="0"/>
              </a:rPr>
              <a:t>. </a:t>
            </a:r>
            <a:r>
              <a:rPr lang="en-US" dirty="0" err="1" smtClean="0">
                <a:cs typeface="Times New Roman" pitchFamily="18" charset="0"/>
              </a:rPr>
              <a:t>Андрей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не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разобрался</a:t>
            </a:r>
            <a:r>
              <a:rPr lang="en-US" dirty="0" smtClean="0">
                <a:cs typeface="Times New Roman" pitchFamily="18" charset="0"/>
              </a:rPr>
              <a:t> в </a:t>
            </a:r>
            <a:r>
              <a:rPr lang="en-US" dirty="0" err="1" smtClean="0">
                <a:cs typeface="Times New Roman" pitchFamily="18" charset="0"/>
              </a:rPr>
              <a:t>одном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билете</a:t>
            </a:r>
            <a:r>
              <a:rPr lang="en-US" dirty="0" smtClean="0">
                <a:cs typeface="Times New Roman" pitchFamily="18" charset="0"/>
              </a:rPr>
              <a:t> и </a:t>
            </a:r>
            <a:r>
              <a:rPr lang="en-US" dirty="0" err="1" smtClean="0">
                <a:cs typeface="Times New Roman" pitchFamily="18" charset="0"/>
              </a:rPr>
              <a:t>очень</a:t>
            </a:r>
            <a:r>
              <a:rPr lang="en-US" dirty="0" smtClean="0">
                <a:cs typeface="Times New Roman" pitchFamily="18" charset="0"/>
              </a:rPr>
              <a:t> б</a:t>
            </a:r>
            <a:r>
              <a:rPr lang="ru-RU" dirty="0" err="1" smtClean="0"/>
              <a:t>ои</a:t>
            </a:r>
            <a:r>
              <a:rPr lang="en-US" dirty="0" err="1" smtClean="0">
                <a:cs typeface="Times New Roman" pitchFamily="18" charset="0"/>
              </a:rPr>
              <a:t>тся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его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вытянуть</a:t>
            </a:r>
            <a:r>
              <a:rPr lang="en-US" dirty="0" smtClean="0">
                <a:cs typeface="Times New Roman" pitchFamily="18" charset="0"/>
              </a:rPr>
              <a:t>. </a:t>
            </a:r>
            <a:r>
              <a:rPr lang="en-US" dirty="0" err="1" smtClean="0">
                <a:cs typeface="Times New Roman" pitchFamily="18" charset="0"/>
              </a:rPr>
              <a:t>Какова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вероятность</a:t>
            </a:r>
            <a:r>
              <a:rPr lang="ru-RU" dirty="0" smtClean="0"/>
              <a:t>,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/>
              <a:t>ч</a:t>
            </a:r>
            <a:r>
              <a:rPr lang="en-US" dirty="0" err="1" smtClean="0">
                <a:cs typeface="Times New Roman" pitchFamily="18" charset="0"/>
              </a:rPr>
              <a:t>то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Андрею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достанется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несчастный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билет</a:t>
            </a:r>
            <a:r>
              <a:rPr lang="en-US" dirty="0" smtClean="0">
                <a:cs typeface="Times New Roman" pitchFamily="18" charset="0"/>
              </a:rPr>
              <a:t>?</a:t>
            </a:r>
          </a:p>
          <a:p>
            <a:pPr indent="76200" algn="just" eaLnBrk="0" hangingPunct="0"/>
            <a:r>
              <a:rPr lang="en-US" dirty="0" smtClean="0">
                <a:cs typeface="Times New Roman" pitchFamily="18" charset="0"/>
              </a:rPr>
              <a:t>А- </a:t>
            </a:r>
            <a:r>
              <a:rPr lang="en-US" dirty="0" err="1" smtClean="0">
                <a:cs typeface="Times New Roman" pitchFamily="18" charset="0"/>
              </a:rPr>
              <a:t>достанется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несчастливый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билет</a:t>
            </a:r>
            <a:endParaRPr lang="ru-RU" dirty="0" smtClean="0"/>
          </a:p>
          <a:p>
            <a:pPr indent="76200" algn="just" eaLnBrk="0" hangingPunct="0"/>
            <a:r>
              <a:rPr lang="en-US" dirty="0" smtClean="0">
                <a:cs typeface="Times New Roman" pitchFamily="18" charset="0"/>
              </a:rPr>
              <a:t>n=24; </a:t>
            </a:r>
            <a:endParaRPr lang="ru-RU" dirty="0" smtClean="0"/>
          </a:p>
          <a:p>
            <a:pPr indent="76200" algn="just" eaLnBrk="0" hangingPunct="0"/>
            <a:r>
              <a:rPr lang="en-US" dirty="0" smtClean="0">
                <a:cs typeface="Times New Roman" pitchFamily="18" charset="0"/>
              </a:rPr>
              <a:t>m =1, </a:t>
            </a:r>
            <a:r>
              <a:rPr lang="en-US" dirty="0" err="1" smtClean="0">
                <a:cs typeface="Times New Roman" pitchFamily="18" charset="0"/>
              </a:rPr>
              <a:t>тогда</a:t>
            </a:r>
            <a:r>
              <a:rPr lang="en-US" dirty="0" smtClean="0">
                <a:cs typeface="Times New Roman" pitchFamily="18" charset="0"/>
              </a:rPr>
              <a:t> Р(А)=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88640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kern="10" dirty="0" smtClean="0">
                <a:ln w="9525">
                  <a:noFill/>
                  <a:miter lim="800000"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ПРИМЕРЫ</a:t>
            </a:r>
            <a:endParaRPr lang="ru-RU" sz="4800" kern="10" dirty="0">
              <a:ln w="9525">
                <a:noFill/>
                <a:miter lim="800000"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2411760" y="2132857"/>
          <a:ext cx="504056" cy="740220"/>
        </p:xfrm>
        <a:graphic>
          <a:graphicData uri="http://schemas.openxmlformats.org/presentationml/2006/ole">
            <p:oleObj spid="_x0000_s57347" r:id="rId5" imgW="228501" imgH="393529" progId="Equation.3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5536" y="2780928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 smtClean="0"/>
              <a:t>В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лотереи</a:t>
            </a:r>
            <a:r>
              <a:rPr lang="en-US" dirty="0" smtClean="0">
                <a:cs typeface="Times New Roman" pitchFamily="18" charset="0"/>
              </a:rPr>
              <a:t> 10 </a:t>
            </a:r>
            <a:r>
              <a:rPr lang="en-US" dirty="0" err="1" smtClean="0">
                <a:cs typeface="Times New Roman" pitchFamily="18" charset="0"/>
              </a:rPr>
              <a:t>выигрышных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билетов</a:t>
            </a:r>
            <a:r>
              <a:rPr lang="en-US" dirty="0" smtClean="0">
                <a:cs typeface="Times New Roman" pitchFamily="18" charset="0"/>
              </a:rPr>
              <a:t> и240 </a:t>
            </a:r>
            <a:r>
              <a:rPr lang="en-US" dirty="0" err="1" smtClean="0">
                <a:cs typeface="Times New Roman" pitchFamily="18" charset="0"/>
              </a:rPr>
              <a:t>билетов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без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выигрыша</a:t>
            </a:r>
            <a:r>
              <a:rPr lang="en-US" dirty="0" smtClean="0">
                <a:cs typeface="Times New Roman" pitchFamily="18" charset="0"/>
              </a:rPr>
              <a:t>. </a:t>
            </a:r>
            <a:r>
              <a:rPr lang="en-US" dirty="0" err="1" smtClean="0">
                <a:cs typeface="Times New Roman" pitchFamily="18" charset="0"/>
              </a:rPr>
              <a:t>Какова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вероятность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выиграть</a:t>
            </a:r>
            <a:r>
              <a:rPr lang="en-US" dirty="0" smtClean="0">
                <a:cs typeface="Times New Roman" pitchFamily="18" charset="0"/>
              </a:rPr>
              <a:t> в </a:t>
            </a:r>
            <a:r>
              <a:rPr lang="en-US" dirty="0" err="1" smtClean="0">
                <a:cs typeface="Times New Roman" pitchFamily="18" charset="0"/>
              </a:rPr>
              <a:t>эту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лотерею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купив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один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билет</a:t>
            </a:r>
            <a:r>
              <a:rPr lang="en-US" dirty="0" smtClean="0">
                <a:cs typeface="Times New Roman" pitchFamily="18" charset="0"/>
              </a:rPr>
              <a:t>?</a:t>
            </a:r>
            <a:endParaRPr lang="en-US" dirty="0" smtClean="0"/>
          </a:p>
          <a:p>
            <a:pPr eaLnBrk="0" hangingPunct="0"/>
            <a:r>
              <a:rPr lang="ru-RU" dirty="0" smtClean="0">
                <a:cs typeface="Times New Roman" pitchFamily="18" charset="0"/>
              </a:rPr>
              <a:t>А- выиграть</a:t>
            </a:r>
            <a:endParaRPr lang="ru-RU" dirty="0" smtClean="0"/>
          </a:p>
          <a:p>
            <a:pPr eaLnBrk="0" hangingPunct="0"/>
            <a:r>
              <a:rPr lang="ru-RU" dirty="0" smtClean="0">
                <a:cs typeface="Times New Roman" pitchFamily="18" charset="0"/>
              </a:rPr>
              <a:t> Исходов всего 240+10=250; </a:t>
            </a:r>
            <a:endParaRPr lang="ru-RU" dirty="0" smtClean="0"/>
          </a:p>
          <a:p>
            <a:pPr eaLnBrk="0" hangingPunct="0"/>
            <a:r>
              <a:rPr lang="ru-RU" dirty="0" smtClean="0"/>
              <a:t>                                  </a:t>
            </a:r>
            <a:r>
              <a:rPr lang="ru-RU" dirty="0" smtClean="0">
                <a:cs typeface="Times New Roman" pitchFamily="18" charset="0"/>
              </a:rPr>
              <a:t>Шансы=10;  Р(А)=</a:t>
            </a:r>
            <a:r>
              <a:rPr lang="en-US" dirty="0" smtClean="0"/>
              <a:t> </a:t>
            </a:r>
            <a:endParaRPr lang="ru-RU" dirty="0"/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4370860" y="3933056"/>
          <a:ext cx="1425276" cy="794776"/>
        </p:xfrm>
        <a:graphic>
          <a:graphicData uri="http://schemas.openxmlformats.org/presentationml/2006/ole">
            <p:oleObj spid="_x0000_s57348" r:id="rId6" imgW="634725" imgH="393529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3528" y="4797152"/>
            <a:ext cx="5904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6200" algn="just">
              <a:buFont typeface="Wingdings" pitchFamily="2" charset="2"/>
              <a:buChar char="q"/>
            </a:pPr>
            <a:r>
              <a:rPr lang="ru-RU" dirty="0" smtClean="0"/>
              <a:t>В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лотереи</a:t>
            </a:r>
            <a:r>
              <a:rPr lang="en-US" dirty="0" smtClean="0">
                <a:cs typeface="Times New Roman" pitchFamily="18" charset="0"/>
              </a:rPr>
              <a:t> 100 </a:t>
            </a:r>
            <a:r>
              <a:rPr lang="en-US" dirty="0" err="1" smtClean="0">
                <a:cs typeface="Times New Roman" pitchFamily="18" charset="0"/>
              </a:rPr>
              <a:t>билетов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из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них</a:t>
            </a:r>
            <a:r>
              <a:rPr lang="en-US" dirty="0" smtClean="0">
                <a:cs typeface="Times New Roman" pitchFamily="18" charset="0"/>
              </a:rPr>
              <a:t> 5 </a:t>
            </a:r>
            <a:r>
              <a:rPr lang="en-US" dirty="0" err="1" smtClean="0">
                <a:cs typeface="Times New Roman" pitchFamily="18" charset="0"/>
              </a:rPr>
              <a:t>выигрышных</a:t>
            </a:r>
            <a:r>
              <a:rPr lang="en-US" dirty="0" smtClean="0">
                <a:cs typeface="Times New Roman" pitchFamily="18" charset="0"/>
              </a:rPr>
              <a:t>. </a:t>
            </a:r>
            <a:r>
              <a:rPr lang="en-US" dirty="0" err="1" smtClean="0">
                <a:cs typeface="Times New Roman" pitchFamily="18" charset="0"/>
              </a:rPr>
              <a:t>Какова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вероятность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проигрыша</a:t>
            </a:r>
            <a:endParaRPr lang="en-US" dirty="0" smtClean="0">
              <a:cs typeface="Times New Roman" pitchFamily="18" charset="0"/>
            </a:endParaRPr>
          </a:p>
          <a:p>
            <a:pPr indent="76200" algn="just" eaLnBrk="0" hangingPunct="0"/>
            <a:r>
              <a:rPr lang="ru-RU" dirty="0" smtClean="0"/>
              <a:t>  </a:t>
            </a:r>
            <a:r>
              <a:rPr lang="en-US" dirty="0" smtClean="0">
                <a:cs typeface="Times New Roman" pitchFamily="18" charset="0"/>
              </a:rPr>
              <a:t>А- </a:t>
            </a:r>
            <a:r>
              <a:rPr lang="en-US" dirty="0" err="1" smtClean="0">
                <a:cs typeface="Times New Roman" pitchFamily="18" charset="0"/>
              </a:rPr>
              <a:t>проиграть</a:t>
            </a:r>
            <a:r>
              <a:rPr lang="en-US" dirty="0" smtClean="0">
                <a:cs typeface="Times New Roman" pitchFamily="18" charset="0"/>
              </a:rPr>
              <a:t>:</a:t>
            </a:r>
            <a:endParaRPr lang="ru-RU" dirty="0" smtClean="0"/>
          </a:p>
          <a:p>
            <a:pPr indent="76200" algn="just" eaLnBrk="0" hangingPunct="0"/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/>
              <a:t> </a:t>
            </a:r>
            <a:r>
              <a:rPr lang="en-US" dirty="0" err="1" smtClean="0">
                <a:cs typeface="Times New Roman" pitchFamily="18" charset="0"/>
              </a:rPr>
              <a:t>Исходов</a:t>
            </a:r>
            <a:r>
              <a:rPr lang="en-US" dirty="0" smtClean="0">
                <a:cs typeface="Times New Roman" pitchFamily="18" charset="0"/>
              </a:rPr>
              <a:t> 100; </a:t>
            </a:r>
            <a:endParaRPr lang="ru-RU" dirty="0" smtClean="0"/>
          </a:p>
          <a:p>
            <a:pPr indent="76200" algn="just" eaLnBrk="0" hangingPunct="0"/>
            <a:r>
              <a:rPr lang="ru-RU" dirty="0" smtClean="0"/>
              <a:t>  </a:t>
            </a:r>
            <a:r>
              <a:rPr lang="en-US" dirty="0" err="1" smtClean="0">
                <a:cs typeface="Times New Roman" pitchFamily="18" charset="0"/>
              </a:rPr>
              <a:t>Шанс</a:t>
            </a:r>
            <a:r>
              <a:rPr lang="en-US" dirty="0" smtClean="0">
                <a:cs typeface="Times New Roman" pitchFamily="18" charset="0"/>
              </a:rPr>
              <a:t> =100-5=95, </a:t>
            </a:r>
            <a:r>
              <a:rPr lang="en-US" dirty="0" err="1" smtClean="0">
                <a:cs typeface="Times New Roman" pitchFamily="18" charset="0"/>
              </a:rPr>
              <a:t>тогда</a:t>
            </a:r>
            <a:r>
              <a:rPr lang="en-US" dirty="0" smtClean="0">
                <a:cs typeface="Times New Roman" pitchFamily="18" charset="0"/>
              </a:rPr>
              <a:t> Р(А)=</a:t>
            </a:r>
            <a:endParaRPr lang="en-US" dirty="0">
              <a:cs typeface="Times New Roman" pitchFamily="18" charset="0"/>
            </a:endParaRPr>
          </a:p>
        </p:txBody>
      </p:sp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3779912" y="5661248"/>
          <a:ext cx="1224136" cy="695547"/>
        </p:xfrm>
        <a:graphic>
          <a:graphicData uri="http://schemas.openxmlformats.org/presentationml/2006/ole">
            <p:oleObj spid="_x0000_s57349" r:id="rId7" imgW="622030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Пользователь\Pictures\теория вероятности картинки\3895740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176648" cy="4392488"/>
          </a:xfrm>
          <a:prstGeom prst="rect">
            <a:avLst/>
          </a:prstGeom>
          <a:noFill/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635896" y="0"/>
            <a:ext cx="5184576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Ошибка Даламбера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Какова вероятность, что подброшенные вверх две правильные монеты упадут на одну и ту же сторону?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Решение, предложенное Даламбером.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Опыт имеет три равновозможных исхода: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Обе монеты упали на «орла».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Обе монеты упали на «решку».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Одна из монет упала на «орла», другая на «решку».</a:t>
            </a:r>
            <a:r>
              <a:rPr lang="ru-RU" sz="2400" dirty="0" smtClean="0"/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/>
              <a:t>N = 3; N(A) = 2; P(A) =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festival.1september.ru/articles/531160/full_clip_image008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229200"/>
            <a:ext cx="7200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467544" y="908720"/>
            <a:ext cx="453650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Правильное решение.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Орел, орел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Решка, решка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Орел, решка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Решка, орел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 = 4; N(A) = 2;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P(A) =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8609" name="Рисунок 7" descr="http://festival.1september.ru/articles/531160/full_clip_image0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149080"/>
            <a:ext cx="936104" cy="914829"/>
          </a:xfrm>
          <a:prstGeom prst="rect">
            <a:avLst/>
          </a:prstGeom>
          <a:noFill/>
        </p:spPr>
      </p:pic>
      <p:pic>
        <p:nvPicPr>
          <p:cNvPr id="5" name="Picture 2" descr="C:\Users\Пользователь\Pictures\теория вероятности картинки\3871944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764704"/>
            <a:ext cx="3901534" cy="44644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5661248"/>
            <a:ext cx="7992888" cy="83099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Нельзя объединять два принципиально разных исхода в один. Природа различает все предметы.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Пользователь\Pictures\теория вероятности картинки\rubik-cub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5328592" cy="53285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260648"/>
            <a:ext cx="6509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Helvetica"/>
                <a:ea typeface="Times New Roman" pitchFamily="18" charset="0"/>
                <a:cs typeface="Arial" pitchFamily="34" charset="0"/>
              </a:rPr>
              <a:t>Некоторые факты о Кубике </a:t>
            </a:r>
            <a:r>
              <a:rPr lang="ru-RU" sz="2800" b="1" dirty="0" err="1" smtClean="0">
                <a:latin typeface="Helvetica"/>
                <a:ea typeface="Times New Roman" pitchFamily="18" charset="0"/>
                <a:cs typeface="Arial" pitchFamily="34" charset="0"/>
              </a:rPr>
              <a:t>Рубика</a:t>
            </a:r>
            <a:r>
              <a:rPr lang="ru-RU" dirty="0" smtClean="0">
                <a:latin typeface="Helvetica"/>
                <a:ea typeface="Times New Roman" pitchFamily="18" charset="0"/>
                <a:cs typeface="Arial" pitchFamily="34" charset="0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692696"/>
            <a:ext cx="29523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Helvetica"/>
                <a:ea typeface="Times New Roman" pitchFamily="18" charset="0"/>
                <a:cs typeface="Arial" pitchFamily="34" charset="0"/>
              </a:rPr>
              <a:t>Число возможных различных состояний кубика </a:t>
            </a:r>
            <a:r>
              <a:rPr lang="ru-RU" sz="2000" dirty="0" err="1" smtClean="0">
                <a:latin typeface="Helvetica"/>
                <a:ea typeface="Times New Roman" pitchFamily="18" charset="0"/>
                <a:cs typeface="Arial" pitchFamily="34" charset="0"/>
              </a:rPr>
              <a:t>Рубика</a:t>
            </a:r>
            <a:r>
              <a:rPr lang="ru-RU" sz="2000" dirty="0" smtClean="0">
                <a:latin typeface="Helvetica"/>
                <a:ea typeface="Times New Roman" pitchFamily="18" charset="0"/>
                <a:cs typeface="Arial" pitchFamily="34" charset="0"/>
              </a:rPr>
              <a:t> равно </a:t>
            </a:r>
          </a:p>
          <a:p>
            <a:pPr algn="ctr"/>
            <a:r>
              <a:rPr lang="ru-RU" sz="1600" dirty="0" smtClean="0">
                <a:latin typeface="Helvetica"/>
                <a:ea typeface="Times New Roman" pitchFamily="18" charset="0"/>
                <a:cs typeface="Arial" pitchFamily="34" charset="0"/>
              </a:rPr>
              <a:t>43 252 003 274 489 856 000</a:t>
            </a:r>
            <a:r>
              <a:rPr lang="ru-RU" sz="2000" dirty="0" smtClean="0">
                <a:latin typeface="Helvetica"/>
                <a:ea typeface="Times New Roman" pitchFamily="18" charset="0"/>
                <a:cs typeface="Arial" pitchFamily="34" charset="0"/>
              </a:rPr>
              <a:t>. Это число не учитывает то, что ориентация центральных квадратов может быть разной. С учётом ориентации центральных квадратов количество состояний получается в 46/2=2048 раз больше, а именно</a:t>
            </a:r>
          </a:p>
          <a:p>
            <a:pPr algn="ctr"/>
            <a:r>
              <a:rPr lang="ru-RU" sz="1400" dirty="0" smtClean="0">
                <a:latin typeface="Helvetica"/>
                <a:ea typeface="Times New Roman" pitchFamily="18" charset="0"/>
                <a:cs typeface="Arial" pitchFamily="34" charset="0"/>
              </a:rPr>
              <a:t>88 580 102 706 155 225 088 000</a:t>
            </a:r>
            <a:r>
              <a:rPr lang="ru-RU" sz="2000" dirty="0" smtClean="0">
                <a:latin typeface="Helvetica"/>
                <a:ea typeface="Times New Roman" pitchFamily="18" charset="0"/>
                <a:cs typeface="Arial" pitchFamily="34" charset="0"/>
              </a:rPr>
              <a:t> состояний.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96944" cy="5976664"/>
          </a:xfrm>
        </p:spPr>
        <p:txBody>
          <a:bodyPr>
            <a:normAutofit fontScale="90000"/>
          </a:bodyPr>
          <a:lstStyle/>
          <a:p>
            <a:pPr marL="514350" lvl="0" indent="-514350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u="sng" dirty="0" smtClean="0">
                <a:solidFill>
                  <a:schemeClr val="tx1"/>
                </a:solidFill>
              </a:rPr>
              <a:t>Тема: Классическое определение вероятности</a:t>
            </a:r>
            <a:br>
              <a:rPr lang="ru-RU" sz="3100" b="1" u="sng" dirty="0" smtClean="0">
                <a:solidFill>
                  <a:schemeClr val="tx1"/>
                </a:solidFill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-создать условия для осознания и осмысления блока новой учебной информации</a:t>
            </a:r>
            <a:r>
              <a:rPr lang="ru-RU" sz="2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-Способствовать запоминанию основной терминологии, умению устанавливать события вероятности;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-формировать умение упорядочить полученные знания для рационального применения;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-развитие навыков учащихся в вычислении классической вероятности;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-формирование вероятностного мышления;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-способствовать развитию интереса к математике;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-умений применять новый материал на практике и в жизни.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Пользователь\Pictures\теория вероятности картинки\goldenspi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95536" y="466800"/>
            <a:ext cx="8424936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Задание 1.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Какие из следующих событий – случайные, достоверные, невозможные: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черепаха научиться говорит;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вода в чайнике, стоящим на горячей плите закипит;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ваш день рождения – 19 октября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день рождение вашего друга – 30 февраля;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 выиграете участвуя в лотереи;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 не выигрываете, участвуя в беспроигрышной лотереи;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 проиграете партию в шахматы;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следующей недели испортиться погода;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 нажали на звонок, а он не зазвонил;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после четверга будет пятница;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после пятницы будет воскресенье.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95536" y="1052736"/>
            <a:ext cx="84249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Задание 2.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каждого из перечисленных событий определите, какое оно: достоверное, возможное, невозможное: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летом у школьников будут каникулы;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 июля в Иркутске будет солнечно;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после уроков дежурные уберут кабинет;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11-м классе школьники не будут изучать алгебру;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зимой выпадает снег;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включении света, лампочка перегорит;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 выходите на улицу, а на встречу вам идет слон.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95536" y="260648"/>
            <a:ext cx="806489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Задание 3.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Придумайте и запишите в тетрадь события, чтобы они соответствовали знакам в таблице например, событие 8 должно быть очень вероятным.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2204864"/>
          <a:ext cx="8064893" cy="4031716"/>
        </p:xfrm>
        <a:graphic>
          <a:graphicData uri="http://schemas.openxmlformats.org/drawingml/2006/table">
            <a:tbl>
              <a:tblPr/>
              <a:tblGrid>
                <a:gridCol w="1228931"/>
                <a:gridCol w="921702"/>
                <a:gridCol w="844894"/>
                <a:gridCol w="844894"/>
                <a:gridCol w="844894"/>
                <a:gridCol w="844894"/>
                <a:gridCol w="921702"/>
                <a:gridCol w="844894"/>
                <a:gridCol w="768088"/>
              </a:tblGrid>
              <a:tr h="789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i="1" dirty="0">
                          <a:latin typeface="Calibri"/>
                          <a:ea typeface="Times New Roman"/>
                        </a:rPr>
                        <a:t>Событие</a:t>
                      </a:r>
                      <a:endParaRPr lang="ru-RU" sz="1400" b="1" dirty="0"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i="1" dirty="0">
                          <a:latin typeface="Calibri"/>
                          <a:ea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i="1" dirty="0">
                          <a:latin typeface="Calibri"/>
                          <a:ea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i="1" dirty="0">
                          <a:latin typeface="Calibri"/>
                          <a:ea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i="1" dirty="0">
                          <a:latin typeface="Calibri"/>
                          <a:ea typeface="Times New Roman"/>
                        </a:rPr>
                        <a:t>4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i="1" dirty="0">
                          <a:latin typeface="Calibri"/>
                          <a:ea typeface="Times New Roman"/>
                        </a:rPr>
                        <a:t>5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i="1" dirty="0">
                          <a:latin typeface="Calibri"/>
                          <a:ea typeface="Times New Roman"/>
                        </a:rPr>
                        <a:t>6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i="1" dirty="0">
                          <a:latin typeface="Calibri"/>
                          <a:ea typeface="Times New Roman"/>
                        </a:rPr>
                        <a:t>7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i="1" dirty="0">
                          <a:latin typeface="Calibri"/>
                          <a:ea typeface="Times New Roman"/>
                        </a:rPr>
                        <a:t>8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6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i="1" dirty="0">
                          <a:latin typeface="Calibri"/>
                          <a:ea typeface="Times New Roman"/>
                        </a:rPr>
                        <a:t>Достоверное</a:t>
                      </a:r>
                      <a:endParaRPr lang="ru-RU" sz="1400" b="1" dirty="0"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dirty="0" smtClean="0">
                        <a:latin typeface="Calibri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dirty="0" err="1" smtClean="0">
                          <a:latin typeface="Calibri"/>
                          <a:ea typeface="Times New Roman"/>
                        </a:rPr>
                        <a:t>х</a:t>
                      </a:r>
                      <a:endParaRPr lang="ru-RU" sz="3200" dirty="0"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dirty="0" smtClean="0">
                        <a:latin typeface="Calibri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100" dirty="0" smtClean="0">
                        <a:latin typeface="Calibri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err="1" smtClean="0">
                          <a:latin typeface="Calibri"/>
                          <a:ea typeface="Times New Roman"/>
                        </a:rPr>
                        <a:t>х</a:t>
                      </a:r>
                      <a:endParaRPr lang="ru-RU" sz="3200" dirty="0" smtClean="0"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dirty="0" smtClean="0">
                        <a:latin typeface="Calibri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100" dirty="0" smtClean="0">
                        <a:latin typeface="Calibri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err="1" smtClean="0">
                          <a:latin typeface="Calibri"/>
                          <a:ea typeface="Times New Roman"/>
                        </a:rPr>
                        <a:t>х</a:t>
                      </a:r>
                      <a:endParaRPr lang="ru-RU" sz="3200" dirty="0" smtClean="0"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9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i="1" dirty="0">
                          <a:latin typeface="Calibri"/>
                          <a:ea typeface="Times New Roman"/>
                        </a:rPr>
                        <a:t>Возможное</a:t>
                      </a:r>
                      <a:endParaRPr lang="ru-RU" sz="1400" b="1" dirty="0"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dirty="0" smtClean="0">
                        <a:latin typeface="Calibri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err="1" smtClean="0">
                          <a:latin typeface="Calibri"/>
                          <a:ea typeface="Times New Roman"/>
                        </a:rPr>
                        <a:t>х</a:t>
                      </a:r>
                      <a:endParaRPr lang="ru-RU" sz="3200" dirty="0" smtClean="0">
                        <a:latin typeface="Calibri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dirty="0" smtClean="0">
                        <a:latin typeface="Calibri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err="1" smtClean="0">
                          <a:latin typeface="Calibri"/>
                          <a:ea typeface="Times New Roman"/>
                        </a:rPr>
                        <a:t>х</a:t>
                      </a:r>
                      <a:endParaRPr lang="ru-RU" sz="3200" dirty="0" smtClean="0"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dirty="0" smtClean="0">
                        <a:latin typeface="Calibri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err="1" smtClean="0">
                          <a:latin typeface="Calibri"/>
                          <a:ea typeface="Times New Roman"/>
                        </a:rPr>
                        <a:t>х</a:t>
                      </a:r>
                      <a:endParaRPr lang="ru-RU" sz="3200" dirty="0" smtClean="0">
                        <a:latin typeface="Calibri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2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i="1" dirty="0">
                          <a:latin typeface="Calibri"/>
                          <a:ea typeface="Times New Roman"/>
                        </a:rPr>
                        <a:t>невозможное</a:t>
                      </a:r>
                      <a:endParaRPr lang="ru-RU" sz="1400" b="1" dirty="0"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dirty="0" smtClean="0">
                        <a:latin typeface="Calibri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err="1" smtClean="0">
                          <a:latin typeface="Calibri"/>
                          <a:ea typeface="Times New Roman"/>
                        </a:rPr>
                        <a:t>х</a:t>
                      </a:r>
                      <a:endParaRPr lang="ru-RU" sz="3200" dirty="0" smtClean="0"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dirty="0" smtClean="0">
                        <a:latin typeface="Calibri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dirty="0" err="1" smtClean="0">
                          <a:latin typeface="Calibri"/>
                          <a:ea typeface="Times New Roman"/>
                        </a:rPr>
                        <a:t>х</a:t>
                      </a:r>
                      <a:endParaRPr lang="ru-RU" sz="3200" dirty="0"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4043" name="Рисунок 1" descr="http://festival.1september.ru/articles/419129/image477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44042" name="Рисунок 2" descr="http://festival.1september.ru/articles/419129/image477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44041" name="Рисунок 3" descr="http://festival.1september.ru/articles/419129/image477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44040" name="Рисунок 4" descr="http://festival.1september.ru/articles/419129/image477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44039" name="Рисунок 5" descr="http://festival.1september.ru/articles/419129/image477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44038" name="Рисунок 6" descr="http://festival.1september.ru/articles/419129/image477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44037" name="Рисунок 7" descr="http://festival.1september.ru/articles/419129/image477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44036" name="Рисунок 8" descr="http://festival.1september.ru/articles/419129/image477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24744"/>
            <a:ext cx="8496944" cy="50783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Подведение итогов: </a:t>
            </a:r>
            <a:endParaRPr lang="ru-RU" sz="3600" b="1" i="1" u="sng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такое событие?</a:t>
            </a:r>
            <a:endParaRPr lang="ru-RU" sz="3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Какое событие называют действительным?</a:t>
            </a:r>
            <a:endParaRPr lang="ru-RU" sz="3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Какое событие называют случайным?</a:t>
            </a:r>
            <a:endParaRPr lang="ru-RU" sz="3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Какое событие называют невозможным?</a:t>
            </a:r>
            <a:endParaRPr lang="ru-RU" sz="3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Какие ученые занималась поиском закономерностей в случайных событиях?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251520" y="1243194"/>
            <a:ext cx="8496944" cy="46474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Домашнее задание:</a:t>
            </a:r>
            <a:endParaRPr kumimoji="0" lang="ru-RU" sz="5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1.Составить  2 задачи на вероятность.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2.Написать реферат на одну из тем: 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Даниил Бернулли и его вклад в развитие теории вероятностей.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Гюйгенс и его вклад в развитие теории вероятностей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Блез Паскаль и его вклад в развитие теории вероятностей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Ферма и его вклад в развитие теории вероятностей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539552" y="764704"/>
            <a:ext cx="8064896" cy="51706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Литература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Ю.Н.Макарычев,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Н.Г.Миндюк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Начальные сведения из теории вероятностей в школьном курсе алгебры. “Математика в школе”. № 7. 2004 г. стр. 24.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В.А.Булычев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Е.А.Бунимович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Изучение теории вероятностей и статистики в школьном курсе математики. “Математика в школе”. № 4. 2003 г. стр. 59.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Электронные источники информации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Бунимович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Е.А.,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Булычев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В.А. Вероятность и статистика 5-9. Электронное учебное пособие на CD-ROM. – М.: Дрофа, 2003.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www.teorver.ru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http://ru.wikipedia.org/wiki/Теория_вероятности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 descr="C:\Users\Пользователь\Pictures\теория вероятности картинки\untitled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91680" y="1700808"/>
            <a:ext cx="61206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4896" cy="1512168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i="1" dirty="0" smtClean="0">
                <a:solidFill>
                  <a:schemeClr val="tx1"/>
                </a:solidFill>
              </a:rPr>
              <a:t>Истинная логика нашего мира – правильный подсчет вероятностей</a:t>
            </a:r>
            <a:r>
              <a:rPr lang="ru-RU" sz="2400" i="1" dirty="0" smtClean="0"/>
              <a:t>.</a:t>
            </a:r>
            <a:br>
              <a:rPr lang="ru-RU" sz="2400" i="1" dirty="0" smtClean="0"/>
            </a:b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1800" i="1" dirty="0" smtClean="0">
                <a:solidFill>
                  <a:schemeClr val="tx1"/>
                </a:solidFill>
              </a:rPr>
              <a:t>(</a:t>
            </a:r>
            <a:r>
              <a:rPr lang="ru-RU" sz="1800" b="1" i="1" dirty="0" smtClean="0">
                <a:solidFill>
                  <a:schemeClr val="tx1"/>
                </a:solidFill>
              </a:rPr>
              <a:t>Джеймс Максвелл)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16832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Возникновение первых представлений о шансах, случайности и вероятности, первых элементов статистического анализа традиционно ассоциируют с тремя факторами: распространением азартных игр, развитием астрономических исследований и появлением страхования. Правда, первый точно датированный контракт по страхованию жизни был подписан в Генуе в 1347 г; что же касается азартных игр, то они были широко распространены ещё в Древнем Египте (</a:t>
            </a:r>
            <a:r>
              <a:rPr lang="ru-RU" sz="2000" dirty="0" err="1" smtClean="0"/>
              <a:t>ок</a:t>
            </a:r>
            <a:r>
              <a:rPr lang="ru-RU" sz="2000" dirty="0" smtClean="0"/>
              <a:t>. 3500 г. до н.э.), не говоря уже о Древней Греции и Древнем Риме. Однако первые попытки математического анализа шансов игроков появились лишь в XVI в. и принадлежали Л. </a:t>
            </a:r>
            <a:r>
              <a:rPr lang="ru-RU" sz="2000" dirty="0" err="1" smtClean="0"/>
              <a:t>Пачоли</a:t>
            </a:r>
            <a:r>
              <a:rPr lang="ru-RU" sz="2000" dirty="0" smtClean="0"/>
              <a:t>, Н. Тарталье и Дж. </a:t>
            </a:r>
            <a:r>
              <a:rPr lang="ru-RU" sz="2000" dirty="0" err="1" smtClean="0"/>
              <a:t>Кардано</a:t>
            </a:r>
            <a:r>
              <a:rPr lang="ru-RU" sz="2000" dirty="0" smtClean="0"/>
              <a:t>; так возникла комбинаторика. Её последующее развитие связано с именами Б. Паскаля (“Трактат об арифметическом треугольнике”, 1654 г.), Г.В. Лейбница (“Рассуждение о комбинаторном искусстве”, 1666) и особенно Я. Бернулли (“Искусство предположений”, изд. в 1713 г.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188640"/>
            <a:ext cx="4572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Французский математик, создатель теории чисел и один из основателей математического анализа. Будучи по профессии юристом, состоял на государственной службе: с 1631 по 1648 был уполномоченным по приему прошений, а с 1648 и до конца жизни – советником парламента Тулузы. </a:t>
            </a:r>
          </a:p>
          <a:p>
            <a:pPr algn="ctr"/>
            <a:r>
              <a:rPr lang="ru-RU" dirty="0" smtClean="0"/>
              <a:t>Был известен как знаток классической литературы, лингвист и поэт. </a:t>
            </a:r>
          </a:p>
          <a:p>
            <a:pPr algn="ctr"/>
            <a:r>
              <a:rPr lang="ru-RU" dirty="0" smtClean="0"/>
              <a:t>Математика всегда была для Ферма лишь увлечением, и тем не менее он заложил основы многих ее областей: аналитической геометрии, исчисления бесконечно малых, теории вероятностей. Ферма не оставил ни одной законченной работы, и большинство его набросков не было опубликовано при жизни. Ферма переписывался с Р. Декартом по вопросам аналитической геометрии и был первым, кто воспользовался ее методами применительно к трехмерному пространству.</a:t>
            </a:r>
            <a:endParaRPr lang="ru-RU" sz="2000" dirty="0"/>
          </a:p>
        </p:txBody>
      </p:sp>
      <p:pic>
        <p:nvPicPr>
          <p:cNvPr id="1026" name="Picture 2" descr="C:\Users\Пользователь\Pictures\теория вероятности картинки\fer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600400" cy="48245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445224"/>
            <a:ext cx="3779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Ферма Пьер </a:t>
            </a:r>
          </a:p>
          <a:p>
            <a:pPr algn="ctr"/>
            <a:r>
              <a:rPr lang="ru-RU" dirty="0" smtClean="0"/>
              <a:t>(17.8.1601- 12.01.1665), </a:t>
            </a:r>
          </a:p>
          <a:p>
            <a:pPr algn="ctr"/>
            <a:r>
              <a:rPr lang="ru-RU" dirty="0" smtClean="0"/>
              <a:t>французский математик.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148064" y="199887"/>
            <a:ext cx="399593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Христиан Гюйгенс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gnature"/>
                <a:ea typeface="Times New Roman" pitchFamily="18" charset="0"/>
                <a:cs typeface="Times New Roman" pitchFamily="18" charset="0"/>
              </a:rPr>
              <a:t>1629-1695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его работы относятся к механике, физике, математике, астрономии.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gnature"/>
                <a:ea typeface="Times New Roman" pitchFamily="18" charset="0"/>
                <a:cs typeface="Times New Roman" pitchFamily="18" charset="0"/>
              </a:rPr>
              <a:t>1651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году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Гюйгенс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опубликовал работу об определении длины дуг окружности, эллипса и гиперболы. Через три года появился его труд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"Об определении величины окружности"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который способствовал развитию теории определения отношения длины окружности к диаметру (вычисление числа пи). Затем последовал ряд других математических трактатов. Его сочинение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"О расчетах при игре в кости"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опубликованное 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gnature"/>
                <a:ea typeface="Times New Roman" pitchFamily="18" charset="0"/>
                <a:cs typeface="Times New Roman" pitchFamily="18" charset="0"/>
              </a:rPr>
              <a:t>1657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году, является одним из первых исследований в области теории вероятностей.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Пользователь\Pictures\теория вероятности картинки\гюйген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464496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220072" y="404664"/>
            <a:ext cx="3513063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Пьер-Симон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Лаплас (фр.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Pierre-Simon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Laplace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; 23 марта 1749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5 марта 1827)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французский математик и астроном; известен работами в области небесной механики, дифференциальных уравнений, один из создателей теории вероятностей. Заслуги Лапласа в области чистой и прикладной математики и особенно в астрономии громадны: он усовершенствовал почти все отделы этих наук.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C:\Users\Пользователь\Pictures\теория вероятности картинки\lapl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4536504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Пользователь\Pictures\теория вероятности картинки\челбыш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3816424" cy="56166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260648"/>
            <a:ext cx="43204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Во главе русской математики середины и второй половины XIX века стоял </a:t>
            </a:r>
            <a:r>
              <a:rPr lang="ru-RU" sz="2400" dirty="0" err="1" smtClean="0"/>
              <a:t>Пафнутий</a:t>
            </a:r>
            <a:r>
              <a:rPr lang="ru-RU" sz="2400" dirty="0" smtClean="0"/>
              <a:t> Львович Чебышев (1821-1894). Чебышев был воспитанником Московского университета, который он окончил в 1841 году. В этом учебном заведении Чебышев защитил и магистерскую диссертацию </a:t>
            </a:r>
            <a:r>
              <a:rPr lang="ru-RU" sz="2400" i="1" dirty="0" smtClean="0"/>
              <a:t>"Опыт элементарного анализа теории вероятностей"</a:t>
            </a:r>
            <a:r>
              <a:rPr lang="ru-RU" sz="2400" dirty="0" smtClean="0"/>
              <a:t>, и данная область стала одним из основных предметов его научных занятий.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Пользователь\Pictures\теория вероятности картинки\муав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3744416" cy="6048672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355976" y="326553"/>
            <a:ext cx="421196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Муавр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Абрахам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(26.5.1667-27.2.1754)-английский математик. Член Лондонского королевского общества (1697г.). Родился в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Витри-ле-Франсуа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(Франция). Учился у французского математика Ж.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Озанама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Прожил много лет в Лондоне. Труды по теории рядов, теории вероятностей, теории комплексных чисел. В теории вероятностей доказал важную теорему, названную его именем, и включаемую теперь во все учебники по этой теории. В теории комплексных чисел вывел правила возведения в степень и извлечения корня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n-й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степени из комплексных чисел, которые широко применяются в тригонометрии и алгебре при решении двучленных уравнений (формулы Муавра), Иностранный член Парижской и Берлинской Академии Наук.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404664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Байес (Бейес) Томас (1702-7.4. 1761)-английский математик, член Лондонского королевского общества (1742г.). Родился в Лондоне. Получил домашнее образование. Математические исследования Бейеса относятся к теории вероятностей. Поставил и решил одну из основных задач элементарной теории вероятностей (теорема Бейеса). Соответствующая работа была опубликована в 1763г. Формула Бейеса, позволяющая оценить вероятность событий эмпирическим путем, играет важную роль в современной теории вероятностей и математической статистике. Другая его работа "Очерки к решению проблемы доктрины шансов" была опубликована в 1958г. Сохранилась терминология: </a:t>
            </a:r>
            <a:r>
              <a:rPr lang="ru-RU" dirty="0" err="1" smtClean="0"/>
              <a:t>бейесовский</a:t>
            </a:r>
            <a:r>
              <a:rPr lang="ru-RU" dirty="0" smtClean="0"/>
              <a:t> подход к статистическим законам, </a:t>
            </a:r>
            <a:r>
              <a:rPr lang="ru-RU" dirty="0" err="1" smtClean="0"/>
              <a:t>бейесовская</a:t>
            </a:r>
            <a:r>
              <a:rPr lang="ru-RU" dirty="0" smtClean="0"/>
              <a:t> оценка решения и другие. </a:t>
            </a:r>
            <a:endParaRPr lang="ru-RU" dirty="0"/>
          </a:p>
        </p:txBody>
      </p:sp>
      <p:pic>
        <p:nvPicPr>
          <p:cNvPr id="30723" name="Picture 3" descr="C:\Users\Пользователь\Pictures\теория вероятности картинки\bay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3384376" cy="566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392</TotalTime>
  <Words>1735</Words>
  <Application>Microsoft Office PowerPoint</Application>
  <PresentationFormat>Экран (4:3)</PresentationFormat>
  <Paragraphs>186</Paragraphs>
  <Slides>27</Slides>
  <Notes>27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Поток</vt:lpstr>
      <vt:lpstr>Формула</vt:lpstr>
      <vt:lpstr>Microsoft Equation 3.0</vt:lpstr>
      <vt:lpstr>Классическое  определение вероятности</vt:lpstr>
      <vt:lpstr>                            Тема: Классическое определение вероятности  Цель:  -создать условия для осознания и осмысления блока новой учебной информации. Задачи:  -Способствовать запоминанию основной терминологии, умению устанавливать события вероятности;  -формировать умение упорядочить полученные знания для рационального применения; -развитие навыков учащихся в вычислении классической вероятности; -формирование вероятностного мышления;   -способствовать развитию интереса к математике;  -умений применять новый материал на практике и в жизни.  </vt:lpstr>
      <vt:lpstr>Истинная логика нашего мира – правильный подсчет вероятностей.  (Джеймс Максвелл)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Классическая  теория  вероятности</dc:title>
  <dc:creator>Пользователь</dc:creator>
  <cp:lastModifiedBy>Пользователь</cp:lastModifiedBy>
  <cp:revision>79</cp:revision>
  <dcterms:created xsi:type="dcterms:W3CDTF">2011-02-27T06:47:39Z</dcterms:created>
  <dcterms:modified xsi:type="dcterms:W3CDTF">2011-03-28T19:11:03Z</dcterms:modified>
</cp:coreProperties>
</file>