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033C-7DD6-4CC1-AB9A-151D75D64FE5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5352-57EA-4CC4-97CF-8DE72B88B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033C-7DD6-4CC1-AB9A-151D75D64FE5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5352-57EA-4CC4-97CF-8DE72B88B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033C-7DD6-4CC1-AB9A-151D75D64FE5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5352-57EA-4CC4-97CF-8DE72B88B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033C-7DD6-4CC1-AB9A-151D75D64FE5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5352-57EA-4CC4-97CF-8DE72B88B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033C-7DD6-4CC1-AB9A-151D75D64FE5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5352-57EA-4CC4-97CF-8DE72B88B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033C-7DD6-4CC1-AB9A-151D75D64FE5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5352-57EA-4CC4-97CF-8DE72B88B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033C-7DD6-4CC1-AB9A-151D75D64FE5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5352-57EA-4CC4-97CF-8DE72B88B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033C-7DD6-4CC1-AB9A-151D75D64FE5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925352-57EA-4CC4-97CF-8DE72B88B4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033C-7DD6-4CC1-AB9A-151D75D64FE5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5352-57EA-4CC4-97CF-8DE72B88B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033C-7DD6-4CC1-AB9A-151D75D64FE5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7925352-57EA-4CC4-97CF-8DE72B88B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1E7033C-7DD6-4CC1-AB9A-151D75D64FE5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5352-57EA-4CC4-97CF-8DE72B88B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1E7033C-7DD6-4CC1-AB9A-151D75D64FE5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7925352-57EA-4CC4-97CF-8DE72B88B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358246" cy="3857652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dirty="0" smtClean="0">
                <a:solidFill>
                  <a:srgbClr val="FFFF00"/>
                </a:solidFill>
              </a:rPr>
              <a:t>Профориентационная работа с учащимися во взаимодействии с социумом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4754" name="Picture 2" descr="http://www.pravmir.ru/wp-content/uploads/2011/12/vybor_professii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4894">
            <a:off x="4138867" y="3026059"/>
            <a:ext cx="4563121" cy="32520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«Кем я хочу стать?»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 </a:t>
            </a:r>
            <a:endParaRPr lang="ru-RU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345638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40768"/>
            <a:ext cx="3789679" cy="505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Организация </a:t>
            </a: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классных </a:t>
            </a: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часов</a:t>
            </a:r>
            <a:b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Кл.час</a:t>
            </a: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«Познай себя»</a:t>
            </a:r>
            <a:b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«Юные профессионалы»</a:t>
            </a:r>
            <a:endParaRPr lang="ru-RU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76872"/>
            <a:ext cx="6034617" cy="416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«Дерево профессий моих родных»</a:t>
            </a:r>
            <a:endParaRPr lang="ru-RU" dirty="0"/>
          </a:p>
        </p:txBody>
      </p:sp>
      <p:pic>
        <p:nvPicPr>
          <p:cNvPr id="6146" name="Picture 2" descr="D:\Фотографии\Новая папка (3)\DSC064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6048672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Организация уголка в классе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6802" name="Picture 2" descr="http://www.new-work.com.ua/sites/default/files/profesii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71612"/>
            <a:ext cx="60960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857364"/>
            <a:ext cx="7467600" cy="452596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 !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4525963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«Существуют тысячи профессий. Хочешь выбрать ту, которая лучше всего подходит именно для тебя? Постарайся познакомиться с максимальным их количеством. Трудно сделать выбор, если не знаешь, из чего!»</a:t>
            </a:r>
          </a:p>
          <a:p>
            <a:pPr algn="r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А.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Грецов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5778" name="Picture 2" descr="http://www.proza.ru/pics/2012/04/19/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214686"/>
            <a:ext cx="3500462" cy="3357586"/>
          </a:xfrm>
          <a:prstGeom prst="roundRect">
            <a:avLst>
              <a:gd name="adj" fmla="val 388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071546"/>
            <a:ext cx="7467600" cy="4525963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Цель профориентационной работы в начальной школе: расширение знаний о мире профессий и формирование интереса к познанию и миру труда.</a:t>
            </a:r>
            <a:endParaRPr lang="ru-RU" sz="40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-142900"/>
            <a:ext cx="7467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Задачи: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401080" cy="5929330"/>
          </a:xfrm>
        </p:spPr>
        <p:txBody>
          <a:bodyPr>
            <a:normAutofit fontScale="400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/>
            <a:r>
              <a:rPr lang="ru-RU" sz="5000" b="1" i="1" dirty="0" smtClean="0">
                <a:ln/>
                <a:solidFill>
                  <a:schemeClr val="accent3"/>
                </a:solidFill>
              </a:rPr>
              <a:t>Расширение интересов и способностей детей в учебном процессе через организацию разнообразной </a:t>
            </a:r>
            <a:r>
              <a:rPr lang="ru-RU" sz="5000" b="1" i="1" dirty="0" err="1" smtClean="0">
                <a:ln/>
                <a:solidFill>
                  <a:schemeClr val="accent3"/>
                </a:solidFill>
              </a:rPr>
              <a:t>досуговой</a:t>
            </a:r>
            <a:r>
              <a:rPr lang="ru-RU" sz="5000" b="1" i="1" dirty="0" smtClean="0">
                <a:ln/>
                <a:solidFill>
                  <a:schemeClr val="accent3"/>
                </a:solidFill>
              </a:rPr>
              <a:t> и исследовательской деятельности.</a:t>
            </a:r>
          </a:p>
          <a:p>
            <a:pPr lvl="0"/>
            <a:r>
              <a:rPr lang="ru-RU" sz="5000" b="1" i="1" dirty="0" smtClean="0">
                <a:ln/>
                <a:solidFill>
                  <a:schemeClr val="accent3"/>
                </a:solidFill>
              </a:rPr>
              <a:t>Расширение первоначальных представлений о роли труда в жизни людей, о мире профессий и предоставление возможности учащимся «примерить на себя различные профессии» в игровой ситуации. </a:t>
            </a:r>
          </a:p>
          <a:p>
            <a:pPr lvl="0"/>
            <a:r>
              <a:rPr lang="ru-RU" sz="5000" b="1" i="1" dirty="0" smtClean="0">
                <a:ln/>
                <a:solidFill>
                  <a:schemeClr val="accent3"/>
                </a:solidFill>
              </a:rPr>
              <a:t>Развитие мотивации к учебе и труду через систему активных методов познавательной и профориентационной игры. </a:t>
            </a:r>
          </a:p>
          <a:p>
            <a:pPr lvl="0"/>
            <a:r>
              <a:rPr lang="ru-RU" sz="5000" b="1" i="1" dirty="0" smtClean="0">
                <a:ln/>
                <a:solidFill>
                  <a:schemeClr val="accent3"/>
                </a:solidFill>
              </a:rPr>
              <a:t>Выявление общих тенденций в развитии способностей ребенка в совместной деятельности с родителями и педагогами. </a:t>
            </a:r>
          </a:p>
          <a:p>
            <a:pPr lvl="0"/>
            <a:r>
              <a:rPr lang="ru-RU" sz="5000" b="1" i="1" dirty="0" smtClean="0">
                <a:ln/>
                <a:solidFill>
                  <a:schemeClr val="accent3"/>
                </a:solidFill>
              </a:rPr>
              <a:t>Развитие творческих способностей детей в процессе знакомства с профессиями.</a:t>
            </a:r>
          </a:p>
          <a:p>
            <a:pPr lvl="0"/>
            <a:r>
              <a:rPr lang="ru-RU" sz="5000" b="1" i="1" dirty="0" smtClean="0">
                <a:ln/>
                <a:solidFill>
                  <a:schemeClr val="accent3"/>
                </a:solidFill>
              </a:rPr>
              <a:t>Побуждение школьников к выработке индивидуальных способов продуктивной деятельности, самооценке, приобретению опыта общения.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2800" b="1" dirty="0" smtClean="0">
                <a:ln/>
                <a:solidFill>
                  <a:schemeClr val="accent3"/>
                </a:solidFill>
              </a:rPr>
            </a:br>
            <a:endParaRPr lang="ru-RU" sz="3200" b="1" i="1" dirty="0" smtClean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467600" cy="93978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Принципы работы: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786874" cy="5857916"/>
          </a:xfrm>
        </p:spPr>
        <p:txBody>
          <a:bodyPr>
            <a:normAutofit fontScale="850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i="1" dirty="0" smtClean="0">
                <a:ln/>
                <a:solidFill>
                  <a:schemeClr val="accent3"/>
                </a:solidFill>
              </a:rPr>
              <a:t>Систематичность и преемственность – </a:t>
            </a:r>
            <a:r>
              <a:rPr lang="ru-RU" b="1" i="1" dirty="0" err="1" smtClean="0">
                <a:ln/>
                <a:solidFill>
                  <a:schemeClr val="accent3"/>
                </a:solidFill>
              </a:rPr>
              <a:t>профориентационная</a:t>
            </a:r>
            <a:r>
              <a:rPr lang="ru-RU" b="1" i="1" dirty="0" smtClean="0">
                <a:ln/>
                <a:solidFill>
                  <a:schemeClr val="accent3"/>
                </a:solidFill>
              </a:rPr>
              <a:t> работа не должна ограничиваться работой только со старшими учащимися начальной школы. Эта работа ведется с первого по четвертый класс. </a:t>
            </a:r>
          </a:p>
          <a:p>
            <a:r>
              <a:rPr lang="ru-RU" b="1" i="1" dirty="0" smtClean="0">
                <a:ln/>
                <a:solidFill>
                  <a:schemeClr val="accent3"/>
                </a:solidFill>
              </a:rPr>
              <a:t>Дифференцированный и индивидуальный подход к учащимся в зависимости от возраста и уровня </a:t>
            </a:r>
            <a:r>
              <a:rPr lang="ru-RU" b="1" i="1" dirty="0" err="1" smtClean="0">
                <a:ln/>
                <a:solidFill>
                  <a:schemeClr val="accent3"/>
                </a:solidFill>
              </a:rPr>
              <a:t>сформированности</a:t>
            </a:r>
            <a:r>
              <a:rPr lang="ru-RU" b="1" i="1" dirty="0" smtClean="0">
                <a:ln/>
                <a:solidFill>
                  <a:schemeClr val="accent3"/>
                </a:solidFill>
              </a:rPr>
              <a:t> их интересов, от различий в ценностных ориентациях и жизненных планах, от уровня успеваемости. </a:t>
            </a:r>
          </a:p>
          <a:p>
            <a:r>
              <a:rPr lang="ru-RU" b="1" i="1" dirty="0" smtClean="0">
                <a:ln/>
                <a:solidFill>
                  <a:schemeClr val="accent3"/>
                </a:solidFill>
              </a:rPr>
              <a:t>Оптимальное сочетание массовых, групповых и индивидуальных форм профориентационной работы с учащимися и родителями. </a:t>
            </a:r>
          </a:p>
          <a:p>
            <a:r>
              <a:rPr lang="ru-RU" b="1" i="1" dirty="0" smtClean="0">
                <a:ln/>
                <a:solidFill>
                  <a:schemeClr val="accent3"/>
                </a:solidFill>
              </a:rPr>
              <a:t>Связь профориентации с жизнью (органическое единство с </a:t>
            </a:r>
            <a:br>
              <a:rPr lang="ru-RU" b="1" i="1" dirty="0" smtClean="0">
                <a:ln/>
                <a:solidFill>
                  <a:schemeClr val="accent3"/>
                </a:solidFill>
              </a:rPr>
            </a:br>
            <a:r>
              <a:rPr lang="ru-RU" b="1" i="1" dirty="0" smtClean="0">
                <a:ln/>
                <a:solidFill>
                  <a:schemeClr val="accent3"/>
                </a:solidFill>
              </a:rPr>
              <a:t>потребностями общества в кадрах). 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endParaRPr lang="ru-RU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786874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стадии становления профессионального самосознания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857364"/>
            <a:ext cx="8858312" cy="4525963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608076" indent="-571500">
              <a:buAutoNum type="romanUcPeriod"/>
            </a:pPr>
            <a:r>
              <a:rPr lang="ru-RU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Стадия конкретно-наглядных представлений о мире профессий.</a:t>
            </a:r>
          </a:p>
          <a:p>
            <a:pPr marL="608076" indent="-571500">
              <a:buAutoNum type="romanUcPeriod"/>
            </a:pPr>
            <a:r>
              <a:rPr lang="ru-RU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Стадия профессионального самопознания. </a:t>
            </a:r>
          </a:p>
          <a:p>
            <a:pPr marL="608076" indent="-571500">
              <a:buAutoNum type="romanUcPeriod"/>
            </a:pPr>
            <a:r>
              <a:rPr lang="ru-RU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Стадия профессионального самоопределения.</a:t>
            </a:r>
            <a:endParaRPr lang="ru-RU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Организация экскурсий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мастер-классах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124744"/>
            <a:ext cx="4982485" cy="34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67317"/>
            <a:ext cx="4787577" cy="359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611616" cy="1431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Игровая </a:t>
            </a:r>
            <a:r>
              <a:rPr lang="ru-RU" dirty="0" smtClean="0"/>
              <a:t>программа «А ну- </a:t>
            </a:r>
            <a:r>
              <a:rPr lang="ru-RU" dirty="0" err="1" smtClean="0"/>
              <a:t>ка</a:t>
            </a:r>
            <a:r>
              <a:rPr lang="ru-RU" dirty="0" smtClean="0"/>
              <a:t>, девочки!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484784"/>
            <a:ext cx="7467600" cy="4641379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92D050"/>
                </a:solidFill>
              </a:rPr>
              <a:t>Применяем </a:t>
            </a:r>
            <a:r>
              <a:rPr lang="ru-RU" dirty="0" smtClean="0">
                <a:solidFill>
                  <a:srgbClr val="92D050"/>
                </a:solidFill>
              </a:rPr>
              <a:t>полученные знания на </a:t>
            </a:r>
            <a:r>
              <a:rPr lang="ru-RU" dirty="0" smtClean="0">
                <a:solidFill>
                  <a:srgbClr val="92D050"/>
                </a:solidFill>
              </a:rPr>
              <a:t>практике.</a:t>
            </a:r>
          </a:p>
          <a:p>
            <a:pPr algn="ctr">
              <a:buNone/>
            </a:pP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555022"/>
            <a:ext cx="4643312" cy="430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239</TotalTime>
  <Words>170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 Профориентационная работа с учащимися во взаимодействии с социумом </vt:lpstr>
      <vt:lpstr>Слайд 2</vt:lpstr>
      <vt:lpstr>Слайд 3</vt:lpstr>
      <vt:lpstr>Задачи:</vt:lpstr>
      <vt:lpstr>Принципы работы:</vt:lpstr>
      <vt:lpstr>Основные стадии становления профессионального самосознания </vt:lpstr>
      <vt:lpstr>Организация экскурсий</vt:lpstr>
      <vt:lpstr>Участие в мастер-классах</vt:lpstr>
      <vt:lpstr> Игровая программа «А ну- ка, девочки! </vt:lpstr>
      <vt:lpstr>«Кем я хочу стать?»  </vt:lpstr>
      <vt:lpstr> Организация классных часов Кл.час «Познай себя» «Юные профессионалы»</vt:lpstr>
      <vt:lpstr>«Дерево профессий моих родных»</vt:lpstr>
      <vt:lpstr>Организация уголка в классе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профориентационной работы в начальной школе</dc:title>
  <dc:creator>User</dc:creator>
  <cp:lastModifiedBy>Samsung</cp:lastModifiedBy>
  <cp:revision>27</cp:revision>
  <dcterms:created xsi:type="dcterms:W3CDTF">2013-01-08T17:09:52Z</dcterms:created>
  <dcterms:modified xsi:type="dcterms:W3CDTF">2013-08-27T08:02:09Z</dcterms:modified>
</cp:coreProperties>
</file>