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2214577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Государственное научное учреждение Научно-исследовательский институт сельского хозяйства </a:t>
            </a:r>
            <a:r>
              <a:rPr lang="ru-RU" sz="1400" dirty="0" err="1" smtClean="0">
                <a:solidFill>
                  <a:schemeClr val="bg1"/>
                </a:solidFill>
              </a:rPr>
              <a:t>Юго-Востока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Россельхозакадемии</a:t>
            </a:r>
            <a:r>
              <a:rPr lang="ru-RU" sz="1400" dirty="0" smtClean="0">
                <a:solidFill>
                  <a:schemeClr val="bg1"/>
                </a:solidFill>
              </a:rPr>
              <a:t> является одним из крупнейших ведущих научных заведений агропромышленного комплекса Саратовской губернии, Поволжского региона и других субъектов Российской Федерации. Он был организован в 1910 году. В сеть института входит 3 опытных станции, государственное опытно-конструкторское бюро (</a:t>
            </a:r>
            <a:r>
              <a:rPr lang="ru-RU" sz="1400" dirty="0" err="1" smtClean="0">
                <a:solidFill>
                  <a:schemeClr val="bg1"/>
                </a:solidFill>
              </a:rPr>
              <a:t>ГОКБ</a:t>
            </a:r>
            <a:r>
              <a:rPr lang="ru-RU" sz="1400" dirty="0" smtClean="0">
                <a:solidFill>
                  <a:schemeClr val="bg1"/>
                </a:solidFill>
              </a:rPr>
              <a:t>) и 9 опытно-производственных </a:t>
            </a:r>
            <a:r>
              <a:rPr lang="ru-RU" sz="1400" dirty="0" smtClean="0">
                <a:solidFill>
                  <a:schemeClr val="bg1"/>
                </a:solidFill>
              </a:rPr>
              <a:t>хозяйств . </a:t>
            </a:r>
            <a:r>
              <a:rPr lang="ru-RU" sz="1400" dirty="0" smtClean="0">
                <a:solidFill>
                  <a:schemeClr val="bg1"/>
                </a:solidFill>
              </a:rPr>
              <a:t>Научная библиотека института насчитывает 1,5 млн. экземпляров книг. Подготовка кадров высшей квалификации ведется через аспирантуру (по 9 специальностям). Функционирует специализированный диссертационный советов по защите диссертаций на соискание степеней кандидата и доктора наук. В 2010 году исполнилось 100 лет, как был образован </a:t>
            </a:r>
            <a:r>
              <a:rPr lang="ru-RU" sz="1400" dirty="0" err="1" smtClean="0">
                <a:solidFill>
                  <a:schemeClr val="bg1"/>
                </a:solidFill>
              </a:rPr>
              <a:t>НИИСХ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Юго-Востока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86058"/>
            <a:ext cx="8143932" cy="379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en-US" sz="11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/>
              <a:t> </a:t>
            </a:r>
            <a:r>
              <a:rPr lang="ru-RU" sz="1600" b="1" dirty="0" smtClean="0"/>
              <a:t>За последние годы в лаборатории проводились исследования по определению эффективности методов оценки качества зерна, их унификации. Изучались </a:t>
            </a:r>
            <a:r>
              <a:rPr lang="ru-RU" sz="1600" b="1" dirty="0" err="1" smtClean="0"/>
              <a:t>лимитированность</a:t>
            </a:r>
            <a:r>
              <a:rPr lang="ru-RU" sz="1600" b="1" dirty="0" smtClean="0"/>
              <a:t>, информативность, </a:t>
            </a:r>
            <a:r>
              <a:rPr lang="ru-RU" sz="1600" b="1" dirty="0" err="1" smtClean="0"/>
              <a:t>модификационная</a:t>
            </a:r>
            <a:r>
              <a:rPr lang="ru-RU" sz="1600" b="1" dirty="0" smtClean="0"/>
              <a:t> изменчивость и генотипическая обусловленность целого комплекса показателей качества зерна. В работе по изучению состояния белково-протеиназного и углеводно-амилазного комплексов эндосперма зерновых культур в лаборатории привлекаются такие методы исследования как </a:t>
            </a:r>
            <a:r>
              <a:rPr lang="ru-RU" sz="1600" b="1" dirty="0" err="1" smtClean="0"/>
              <a:t>седиментационный</a:t>
            </a:r>
            <a:r>
              <a:rPr lang="ru-RU" sz="1600" b="1" dirty="0" smtClean="0"/>
              <a:t>, спектрофотометрический, </a:t>
            </a:r>
            <a:r>
              <a:rPr lang="ru-RU" sz="1600" b="1" dirty="0" err="1" smtClean="0"/>
              <a:t>вискозиметрический</a:t>
            </a:r>
            <a:r>
              <a:rPr lang="ru-RU" sz="1600" b="1" dirty="0" smtClean="0"/>
              <a:t>, электрофоретический и др. Современное оборудование позволяет выполнять поставленные задачи на высоком методическом уровне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50768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601188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ru-RU" sz="2200" b="1" dirty="0" smtClean="0"/>
              <a:t>Сорта созданные в ГНУ </a:t>
            </a:r>
            <a:r>
              <a:rPr lang="ru-RU" sz="2200" b="1" dirty="0" err="1" smtClean="0"/>
              <a:t>НИИСХ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Юго-Востока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Озимая мягкая пшеница (</a:t>
            </a:r>
            <a: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Яровая мягкая пшеница 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Яровая твердая пшеница 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Озимая рожь </a:t>
            </a:r>
            <a: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Яровой ячмень </a:t>
            </a:r>
            <a: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Просо 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Нут 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Соя </a:t>
            </a:r>
            <a: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Подсолнечник 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Сорго зерновое 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Суданская трава 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Кукуруза </a:t>
            </a:r>
            <a: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Люцерна изменчивая 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Люцерна синяя 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Эспарцет </a:t>
            </a:r>
            <a: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Овсяница луговая 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др. .</a:t>
            </a:r>
            <a: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de-DE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endParaRPr lang="ru-RU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D:\Документы\Мои рисунки\Фото дети\P10100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71934" y="2500306"/>
            <a:ext cx="4476404" cy="335834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Autofit/>
          </a:bodyPr>
          <a:lstStyle/>
          <a:p>
            <a:r>
              <a:rPr lang="ru-RU" sz="1600" b="1" i="1" dirty="0" smtClean="0"/>
              <a:t>История современной лаборатории качества зерна начинается в первой половине </a:t>
            </a:r>
            <a:r>
              <a:rPr lang="ru-RU" sz="1600" b="1" i="1" dirty="0" err="1" smtClean="0"/>
              <a:t>ХХ</a:t>
            </a:r>
            <a:r>
              <a:rPr lang="ru-RU" sz="1600" b="1" i="1" dirty="0" smtClean="0"/>
              <a:t> века. В это время на Саратовской селекционной станции возникают два параллельных направления научных исследований, связанных с качеством зерна. Первое (биохимическое) получило свое развитие с образованием в 1916 году лаборатории биохимии под руководством Н.Н. Ермолаева. Второе (технологическое) возникло в конце 1929 года с образованием группы для изучения мукомольно-хлебопекарных свойств зерна, под руководством П.Н. Шибаева, </a:t>
            </a:r>
            <a:r>
              <a:rPr lang="ru-RU" sz="1600" b="1" i="1" dirty="0" err="1" smtClean="0"/>
              <a:t>рый</a:t>
            </a:r>
            <a:r>
              <a:rPr lang="ru-RU" sz="1600" b="1" i="1" dirty="0" smtClean="0"/>
              <a:t> возглавлял эти работы до 1936 года. С 1936 по 1977 год лабораторию технологической оценки зерна возглавлял д-р с.-х. наук </a:t>
            </a:r>
            <a:endParaRPr lang="ru-RU" sz="1600" b="1" i="1" dirty="0"/>
          </a:p>
        </p:txBody>
      </p:sp>
      <p:pic>
        <p:nvPicPr>
          <p:cNvPr id="1026" name="Picture 2" descr="D:\Документы\Мои рисунки\Фото дети\P10105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00496" y="2857496"/>
            <a:ext cx="4605251" cy="3453938"/>
          </a:xfrm>
          <a:prstGeom prst="rect">
            <a:avLst/>
          </a:prstGeom>
          <a:noFill/>
        </p:spPr>
      </p:pic>
      <p:pic>
        <p:nvPicPr>
          <p:cNvPr id="3" name="Picture 2" descr="D:\Документы\Мои рисунки\Фото дети\P1010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143248"/>
            <a:ext cx="3557324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_Romanus" pitchFamily="82" charset="-52"/>
              </a:rPr>
              <a:t>Отгадать легко и быстро:</a:t>
            </a:r>
            <a:br>
              <a:rPr lang="ru-RU" sz="3600" b="1" dirty="0" smtClean="0">
                <a:solidFill>
                  <a:srgbClr val="C00000"/>
                </a:solidFill>
                <a:latin typeface="a_Romanus" pitchFamily="82" charset="-52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_Romanus" pitchFamily="82" charset="-52"/>
              </a:rPr>
              <a:t>Мягкий, пышный и душистый,</a:t>
            </a:r>
            <a:br>
              <a:rPr lang="ru-RU" sz="3600" b="1" dirty="0" smtClean="0">
                <a:solidFill>
                  <a:srgbClr val="C00000"/>
                </a:solidFill>
                <a:latin typeface="a_Romanus" pitchFamily="82" charset="-52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_Romanus" pitchFamily="82" charset="-52"/>
              </a:rPr>
              <a:t>Он и чёрный ,он и белый,</a:t>
            </a:r>
            <a:br>
              <a:rPr lang="ru-RU" sz="3600" b="1" dirty="0" smtClean="0">
                <a:solidFill>
                  <a:srgbClr val="C00000"/>
                </a:solidFill>
                <a:latin typeface="a_Romanus" pitchFamily="82" charset="-52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_Romanus" pitchFamily="82" charset="-52"/>
              </a:rPr>
              <a:t>А бывает подгорелый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Документы\Мои рисунки\Фото дети\P10105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4476781" cy="3357586"/>
          </a:xfrm>
          <a:prstGeom prst="rect">
            <a:avLst/>
          </a:prstGeom>
          <a:noFill/>
        </p:spPr>
      </p:pic>
      <p:pic>
        <p:nvPicPr>
          <p:cNvPr id="3" name="Picture 2" descr="D:\Документы\Мои рисунки\Фото дети\P1010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023" y="3214686"/>
            <a:ext cx="4381977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a_Romanus" pitchFamily="82" charset="-52"/>
              </a:rPr>
              <a:t>Хлеб.</a:t>
            </a:r>
            <a:br>
              <a:rPr lang="ru-RU" sz="2800" b="1" i="1" dirty="0" smtClean="0">
                <a:solidFill>
                  <a:srgbClr val="C00000"/>
                </a:solidFill>
                <a:latin typeface="a_Romanus" pitchFamily="82" charset="-52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a_Romanus" pitchFamily="82" charset="-52"/>
              </a:rPr>
              <a:t>Радо солнцу  </a:t>
            </a:r>
            <a:r>
              <a:rPr lang="ru-RU" sz="2800" b="1" i="1" dirty="0" err="1" smtClean="0">
                <a:solidFill>
                  <a:srgbClr val="C00000"/>
                </a:solidFill>
                <a:latin typeface="a_Romanus" pitchFamily="82" charset="-52"/>
              </a:rPr>
              <a:t>небушко</a:t>
            </a:r>
            <a:r>
              <a:rPr lang="ru-RU" sz="2800" b="1" i="1" dirty="0" smtClean="0">
                <a:solidFill>
                  <a:srgbClr val="C00000"/>
                </a:solidFill>
                <a:latin typeface="a_Romanus" pitchFamily="82" charset="-52"/>
              </a:rPr>
              <a:t>,</a:t>
            </a:r>
            <a:br>
              <a:rPr lang="ru-RU" sz="2800" b="1" i="1" dirty="0" smtClean="0">
                <a:solidFill>
                  <a:srgbClr val="C00000"/>
                </a:solidFill>
                <a:latin typeface="a_Romanus" pitchFamily="82" charset="-52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a_Romanus" pitchFamily="82" charset="-52"/>
              </a:rPr>
              <a:t> Полюшко </a:t>
            </a:r>
            <a:r>
              <a:rPr lang="ru-RU" sz="2800" b="1" i="1" dirty="0" err="1" smtClean="0">
                <a:solidFill>
                  <a:srgbClr val="C00000"/>
                </a:solidFill>
                <a:latin typeface="a_Romanus" pitchFamily="82" charset="-52"/>
              </a:rPr>
              <a:t>подсолнышку</a:t>
            </a:r>
            <a:r>
              <a:rPr lang="ru-RU" sz="2800" b="1" i="1" dirty="0" smtClean="0">
                <a:solidFill>
                  <a:srgbClr val="C00000"/>
                </a:solidFill>
                <a:latin typeface="a_Romanus" pitchFamily="82" charset="-52"/>
              </a:rPr>
              <a:t>,</a:t>
            </a:r>
            <a:br>
              <a:rPr lang="ru-RU" sz="2800" b="1" i="1" dirty="0" smtClean="0">
                <a:solidFill>
                  <a:srgbClr val="C00000"/>
                </a:solidFill>
                <a:latin typeface="a_Romanus" pitchFamily="82" charset="-52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a_Romanus" pitchFamily="82" charset="-52"/>
              </a:rPr>
              <a:t>Рада скатерть хлебушку:</a:t>
            </a:r>
            <a:br>
              <a:rPr lang="ru-RU" sz="2800" b="1" i="1" dirty="0" smtClean="0">
                <a:solidFill>
                  <a:srgbClr val="C00000"/>
                </a:solidFill>
                <a:latin typeface="a_Romanus" pitchFamily="82" charset="-52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a_Romanus" pitchFamily="82" charset="-52"/>
              </a:rPr>
              <a:t>Он на ней как солнышко.</a:t>
            </a:r>
            <a:endParaRPr lang="ru-RU" sz="2800" b="1" i="1" dirty="0">
              <a:solidFill>
                <a:srgbClr val="C00000"/>
              </a:solidFill>
              <a:latin typeface="a_Romanus" pitchFamily="82" charset="-52"/>
            </a:endParaRPr>
          </a:p>
        </p:txBody>
      </p:sp>
      <p:pic>
        <p:nvPicPr>
          <p:cNvPr id="1026" name="Picture 2" descr="D:\Документы\Мои рисунки\Фото дети\P10105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714619"/>
            <a:ext cx="5500726" cy="412554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 smtClean="0"/>
              <a:t>Дети с огромным интересом рассматривали лабораторное оборудование .</a:t>
            </a:r>
            <a:endParaRPr lang="ru-RU" sz="3200" b="1" i="1" dirty="0"/>
          </a:p>
        </p:txBody>
      </p:sp>
      <p:pic>
        <p:nvPicPr>
          <p:cNvPr id="1026" name="Picture 2" descr="D:\Документы\Мои рисунки\Фото дети\P10105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114300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Хлеб – всему голова!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Документы\Мои рисунки\Фото дети\P1010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6715172" cy="50358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</TotalTime>
  <Words>227</Words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Государственное научное учреждение Научно-исследовательский институт сельского хозяйства Юго-Востока Россельхозакадемии является одним из крупнейших ведущих научных заведений агропромышленного комплекса Саратовской губернии, Поволжского региона и других субъектов Российской Федерации. Он был организован в 1910 году. В сеть института входит 3 опытных станции, государственное опытно-конструкторское бюро (ГОКБ) и 9 опытно-производственных хозяйств . Научная библиотека института насчитывает 1,5 млн. экземпляров книг. Подготовка кадров высшей квалификации ведется через аспирантуру (по 9 специальностям). Функционирует специализированный диссертационный советов по защите диссертаций на соискание степеней кандидата и доктора наук. В 2010 году исполнилось 100 лет, как был образован НИИСХ Юго-Востока.</vt:lpstr>
      <vt:lpstr>   За последние годы в лаборатории проводились исследования по определению эффективности методов оценки качества зерна, их унификации. Изучались лимитированность, информативность, модификационная изменчивость и генотипическая обусловленность целого комплекса показателей качества зерна. В работе по изучению состояния белково-протеиназного и углеводно-амилазного комплексов эндосперма зерновых культур в лаборатории привлекаются такие методы исследования как седиментационный, спектрофотометрический, вискозиметрический, электрофоретический и др. Современное оборудование позволяет выполнять поставленные задачи на высоком методическом уровне.</vt:lpstr>
      <vt:lpstr> Сорта созданные в ГНУ НИИСХ Юго-Востока Озимая мягкая пшеница ( Яровая мягкая пшеница   Яровая твердая пшеница   Озимая рожь  Яровой ячмень  Просо   Нут   Соя   Подсолнечник   Сорго зерновое     Суданская трава   Кукуруза  Люцерна изменчивая   Люцерна синяя   Эспарцет  Овсяница луговая  и др. .    </vt:lpstr>
      <vt:lpstr>История современной лаборатории качества зерна начинается в первой половине ХХ века. В это время на Саратовской селекционной станции возникают два параллельных направления научных исследований, связанных с качеством зерна. Первое (биохимическое) получило свое развитие с образованием в 1916 году лаборатории биохимии под руководством Н.Н. Ермолаева. Второе (технологическое) возникло в конце 1929 года с образованием группы для изучения мукомольно-хлебопекарных свойств зерна, под руководством П.Н. Шибаева, рый возглавлял эти работы до 1936 года. С 1936 по 1977 год лабораторию технологической оценки зерна возглавлял д-р с.-х. наук </vt:lpstr>
      <vt:lpstr>Отгадать легко и быстро: Мягкий, пышный и душистый, Он и чёрный ,он и белый, А бывает подгорелый.</vt:lpstr>
      <vt:lpstr>Хлеб. Радо солнцу  небушко,  Полюшко подсолнышку, Рада скатерть хлебушку: Он на ней как солнышко.</vt:lpstr>
      <vt:lpstr>Дети с огромным интересом рассматривали лабораторное оборудование .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Космос</cp:lastModifiedBy>
  <cp:revision>17</cp:revision>
  <dcterms:modified xsi:type="dcterms:W3CDTF">2013-11-05T19:34:52Z</dcterms:modified>
</cp:coreProperties>
</file>