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58" r:id="rId5"/>
    <p:sldId id="262" r:id="rId6"/>
    <p:sldId id="263" r:id="rId7"/>
    <p:sldId id="261" r:id="rId8"/>
    <p:sldId id="273" r:id="rId9"/>
    <p:sldId id="264" r:id="rId10"/>
    <p:sldId id="260" r:id="rId11"/>
    <p:sldId id="259" r:id="rId12"/>
    <p:sldId id="257" r:id="rId13"/>
    <p:sldId id="267" r:id="rId14"/>
    <p:sldId id="268" r:id="rId15"/>
    <p:sldId id="271" r:id="rId16"/>
    <p:sldId id="269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38" d="100"/>
          <a:sy n="38" d="100"/>
        </p:scale>
        <p:origin x="-12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0" y="404664"/>
            <a:ext cx="9144000" cy="612068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663300"/>
                </a:solidFill>
              </a:rPr>
              <a:t/>
            </a:r>
            <a:br>
              <a:rPr lang="ru-RU" sz="4800" b="1" dirty="0" smtClean="0">
                <a:solidFill>
                  <a:srgbClr val="663300"/>
                </a:solidFill>
              </a:rPr>
            </a:br>
            <a:r>
              <a:rPr lang="ru-RU" sz="4800" b="1" dirty="0" smtClean="0">
                <a:solidFill>
                  <a:srgbClr val="663300"/>
                </a:solidFill>
              </a:rPr>
              <a:t>Школа- территория здоровья.</a:t>
            </a:r>
            <a:br>
              <a:rPr lang="ru-RU" sz="4800" b="1" dirty="0" smtClean="0">
                <a:solidFill>
                  <a:srgbClr val="663300"/>
                </a:solidFill>
              </a:rPr>
            </a:br>
            <a:r>
              <a:rPr lang="ru-RU" sz="4800" b="1" dirty="0">
                <a:solidFill>
                  <a:srgbClr val="663300"/>
                </a:solidFill>
              </a:rPr>
              <a:t/>
            </a:r>
            <a:br>
              <a:rPr lang="ru-RU" sz="4800" b="1" dirty="0">
                <a:solidFill>
                  <a:srgbClr val="663300"/>
                </a:solidFill>
              </a:rPr>
            </a:br>
            <a:r>
              <a:rPr lang="ru-RU" sz="4800" b="1" dirty="0" smtClean="0">
                <a:solidFill>
                  <a:srgbClr val="663300"/>
                </a:solidFill>
              </a:rPr>
              <a:t/>
            </a:r>
            <a:br>
              <a:rPr lang="ru-RU" sz="4800" b="1" dirty="0" smtClean="0">
                <a:solidFill>
                  <a:srgbClr val="663300"/>
                </a:solidFill>
              </a:rPr>
            </a:br>
            <a:r>
              <a:rPr lang="ru-RU" sz="4800" b="1" dirty="0" smtClean="0">
                <a:solidFill>
                  <a:srgbClr val="663300"/>
                </a:solidFill>
              </a:rPr>
              <a:t/>
            </a:r>
            <a:br>
              <a:rPr lang="ru-RU" sz="4800" b="1" dirty="0" smtClean="0">
                <a:solidFill>
                  <a:srgbClr val="663300"/>
                </a:solidFill>
              </a:rPr>
            </a:br>
            <a:r>
              <a:rPr lang="ru-RU" sz="4800" b="1" dirty="0" smtClean="0">
                <a:solidFill>
                  <a:srgbClr val="663300"/>
                </a:solidFill>
              </a:rPr>
              <a:t>Беседа: </a:t>
            </a:r>
            <a:r>
              <a:rPr lang="ru-RU" sz="4800" b="1" smtClean="0">
                <a:solidFill>
                  <a:srgbClr val="663300"/>
                </a:solidFill>
              </a:rPr>
              <a:t>1 </a:t>
            </a:r>
            <a:r>
              <a:rPr lang="ru-RU" sz="4800" b="1" smtClean="0">
                <a:solidFill>
                  <a:srgbClr val="663300"/>
                </a:solidFill>
              </a:rPr>
              <a:t>класс</a:t>
            </a:r>
            <a:r>
              <a:rPr lang="ru-RU" sz="4800" b="1" dirty="0" smtClean="0">
                <a:solidFill>
                  <a:srgbClr val="663300"/>
                </a:solidFill>
              </a:rPr>
              <a:t>.</a:t>
            </a:r>
            <a:br>
              <a:rPr lang="ru-RU" sz="4800" b="1" dirty="0" smtClean="0">
                <a:solidFill>
                  <a:srgbClr val="663300"/>
                </a:solidFill>
              </a:rPr>
            </a:br>
            <a:r>
              <a:rPr lang="ru-RU" sz="2400" b="1" i="1" u="sng" dirty="0" smtClean="0">
                <a:solidFill>
                  <a:srgbClr val="663300"/>
                </a:solidFill>
              </a:rPr>
              <a:t>Кл. руководитель: </a:t>
            </a:r>
            <a:r>
              <a:rPr lang="ru-RU" sz="2400" b="1" dirty="0" smtClean="0">
                <a:solidFill>
                  <a:srgbClr val="663300"/>
                </a:solidFill>
              </a:rPr>
              <a:t>Кондратьева Мария Владимировна</a:t>
            </a:r>
            <a:endParaRPr lang="es-ES" sz="88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438039" cy="457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3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892480" cy="5937523"/>
          </a:xfrm>
        </p:spPr>
        <p:txBody>
          <a:bodyPr/>
          <a:lstStyle/>
          <a:p>
            <a:r>
              <a:rPr lang="ru-RU" sz="2800" i="1" u="sng" dirty="0" smtClean="0"/>
              <a:t>Дешевая </a:t>
            </a:r>
            <a:r>
              <a:rPr lang="ru-RU" sz="2800" i="1" u="sng" dirty="0"/>
              <a:t>колбаса и сосиски </a:t>
            </a:r>
            <a:r>
              <a:rPr lang="ru-RU" sz="2800" dirty="0"/>
              <a:t>– содержит опаснейший для здоровья нитрат натрия, который в организме превращается в сильнейший канцероген, способный вызвать рак кишечника; </a:t>
            </a:r>
          </a:p>
          <a:p>
            <a:r>
              <a:rPr lang="ru-RU" sz="2800" dirty="0" smtClean="0"/>
              <a:t> </a:t>
            </a:r>
            <a:r>
              <a:rPr lang="ru-RU" sz="2800" i="1" u="sng" dirty="0"/>
              <a:t>Маргарин</a:t>
            </a:r>
            <a:r>
              <a:rPr lang="ru-RU" sz="2800" dirty="0"/>
              <a:t> </a:t>
            </a:r>
            <a:r>
              <a:rPr lang="ru-RU" sz="2800" dirty="0" smtClean="0"/>
              <a:t>– также </a:t>
            </a:r>
            <a:r>
              <a:rPr lang="ru-RU" sz="2800" dirty="0"/>
              <a:t>опасен не только для здоровья, но и для жизни, так как его систематическое употребление приводит к развитию сосудистых заболеваний и рака. Большое его количество содержится в магазинной выпечке. </a:t>
            </a:r>
          </a:p>
        </p:txBody>
      </p:sp>
    </p:spTree>
    <p:extLst>
      <p:ext uri="{BB962C8B-B14F-4D97-AF65-F5344CB8AC3E}">
        <p14:creationId xmlns:p14="http://schemas.microsoft.com/office/powerpoint/2010/main" val="39689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769889" cy="453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593752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Закуски на любой </a:t>
            </a:r>
            <a:r>
              <a:rPr lang="ru-RU" b="1" dirty="0" smtClean="0">
                <a:solidFill>
                  <a:srgbClr val="FF0000"/>
                </a:solidFill>
              </a:rPr>
              <a:t>случай: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1800" dirty="0"/>
              <a:t>Вкусовые пристрастия ребенка могут меняться, но важно, чтобы он всегда употреблял здоровую пищу. Предлагаем вам разнообразить рацион ребенка следующими закусками.</a:t>
            </a:r>
            <a:br>
              <a:rPr lang="ru-RU" sz="1800" dirty="0"/>
            </a:br>
            <a:r>
              <a:rPr lang="ru-RU" sz="2400" b="1" dirty="0"/>
              <a:t>Напитки</a:t>
            </a:r>
            <a:r>
              <a:rPr lang="ru-RU" sz="2400" dirty="0"/>
              <a:t>: холодное обезжиренное или маложирное молоко, минеральная вода с лаймом, охлажденный овощной сок, фруктовый сок (яблочный, виноградный, </a:t>
            </a:r>
            <a:r>
              <a:rPr lang="ru-RU" sz="2400" dirty="0" smtClean="0"/>
              <a:t>грейпфрутовый</a:t>
            </a:r>
            <a:r>
              <a:rPr lang="ru-RU" sz="2400" dirty="0"/>
              <a:t>, апельсиновый, ананасовый, малиновый).</a:t>
            </a:r>
            <a:br>
              <a:rPr lang="ru-RU" sz="2400" dirty="0"/>
            </a:br>
            <a:r>
              <a:rPr lang="ru-RU" sz="2400" b="1" dirty="0"/>
              <a:t>Фруктовые коктейли:</a:t>
            </a:r>
            <a:r>
              <a:rPr lang="ru-RU" sz="2400" dirty="0"/>
              <a:t> из йогурта, бананов, папайи, манго, заварного крема, творога. (Рецепт фруктового коктейля: смешайте в блендере стакан обезжиренного молока, три кубика льда, ваш любимый фрукт, щепотку ванили, корицы </a:t>
            </a:r>
            <a:r>
              <a:rPr lang="ru-RU" sz="2400" dirty="0" smtClean="0"/>
              <a:t>или мускатного </a:t>
            </a:r>
            <a:r>
              <a:rPr lang="ru-RU" sz="2400" dirty="0"/>
              <a:t>ореха).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99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5865515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u="sng" dirty="0"/>
              <a:t>Хрустящие снеки:</a:t>
            </a:r>
            <a:r>
              <a:rPr lang="ru-RU" sz="2400" i="1" u="sng" dirty="0"/>
              <a:t> </a:t>
            </a:r>
            <a:r>
              <a:rPr lang="ru-RU" sz="2400" dirty="0"/>
              <a:t>сырые овощи (спаржа, болгарский перец, брокколи, белокочанная и цветная капуста, морковь, сельдерей, зелень, </a:t>
            </a:r>
            <a:r>
              <a:rPr lang="ru-RU" sz="2400" dirty="0" err="1"/>
              <a:t>цукини</a:t>
            </a:r>
            <a:r>
              <a:rPr lang="ru-RU" sz="2400" dirty="0"/>
              <a:t>), яблоки, кукуруза в початках, попкорн без добавления масла, пирожные с воздушным рисом, пшеничные крекеры.</a:t>
            </a:r>
            <a:br>
              <a:rPr lang="ru-RU" sz="2400" dirty="0"/>
            </a:br>
            <a:r>
              <a:rPr lang="ru-RU" sz="2400" b="1" u="sng" dirty="0"/>
              <a:t>Свежие фрукты</a:t>
            </a:r>
            <a:r>
              <a:rPr lang="ru-RU" sz="2400" u="sng" dirty="0"/>
              <a:t>: </a:t>
            </a:r>
            <a:r>
              <a:rPr lang="ru-RU" sz="2400" dirty="0"/>
              <a:t>ягоды, мускусная дыня, виноград, грейпфруты, киви, нектарины, апельсины, персики, сливы, дыни, фруктовый лед, груши.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u="sng" dirty="0">
                <a:solidFill>
                  <a:srgbClr val="FF0000"/>
                </a:solidFill>
              </a:rPr>
              <a:t>Сытные перекусы: </a:t>
            </a:r>
            <a:r>
              <a:rPr lang="ru-RU" sz="2400" dirty="0"/>
              <a:t>сваренные вкрутую яйца, мюсли, бутерброды, хлопья с молоком, кексы с отрубями, хлеб или крекеры с арахисовым маслом, орехи, сыр.</a:t>
            </a:r>
          </a:p>
        </p:txBody>
      </p:sp>
    </p:spTree>
    <p:extLst>
      <p:ext uri="{BB962C8B-B14F-4D97-AF65-F5344CB8AC3E}">
        <p14:creationId xmlns:p14="http://schemas.microsoft.com/office/powerpoint/2010/main" val="35849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601692" cy="358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6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7" y="332656"/>
            <a:ext cx="4770661" cy="477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1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721499"/>
          </a:xfrm>
        </p:spPr>
        <p:txBody>
          <a:bodyPr/>
          <a:lstStyle/>
          <a:p>
            <a:r>
              <a:rPr lang="ru-RU" dirty="0"/>
              <a:t>Правильное, здоровое питание – одна из главных составляющих хорошего самочувствия ребенка, его успешной учебы в школе. Ежедневно ребенок нуждается в питательных веществах, витаминах, минералах. Школьные нагрузки требуют полной отдачи сил, колоссальных затрат энергии, которые нужно правильно восполнять. </a:t>
            </a:r>
          </a:p>
        </p:txBody>
      </p:sp>
    </p:spTree>
    <p:extLst>
      <p:ext uri="{BB962C8B-B14F-4D97-AF65-F5344CB8AC3E}">
        <p14:creationId xmlns:p14="http://schemas.microsoft.com/office/powerpoint/2010/main" val="386372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Здоровое питание.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 мнению врачей-диетологов существуют пять самых полезных и пять самых вредных для малышей продуктов питания. </a:t>
            </a:r>
          </a:p>
        </p:txBody>
      </p:sp>
    </p:spTree>
    <p:extLst>
      <p:ext uri="{BB962C8B-B14F-4D97-AF65-F5344CB8AC3E}">
        <p14:creationId xmlns:p14="http://schemas.microsoft.com/office/powerpoint/2010/main" val="21236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712968" cy="5865515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Полезные продукты питания: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i="1" u="sng" dirty="0"/>
              <a:t>Плоды и корнеплоды</a:t>
            </a:r>
            <a:r>
              <a:rPr lang="ru-RU" dirty="0"/>
              <a:t>, содержащие пектин (например, яблоки) – благотворно влияют на процесс пищеварения, препятствуют развитию гнилостных бактерий, выводит из организма радиоактивные элементы и другие вредные вещества, улучшает кровообращение и снижает уровень холестерина; </a:t>
            </a:r>
          </a:p>
        </p:txBody>
      </p:sp>
    </p:spTree>
    <p:extLst>
      <p:ext uri="{BB962C8B-B14F-4D97-AF65-F5344CB8AC3E}">
        <p14:creationId xmlns:p14="http://schemas.microsoft.com/office/powerpoint/2010/main" val="13939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103555" cy="45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4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466997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• </a:t>
            </a:r>
            <a:r>
              <a:rPr lang="ru-RU" sz="2400" i="1" u="sng" dirty="0"/>
              <a:t>Морковь, брокколи </a:t>
            </a:r>
            <a:r>
              <a:rPr lang="ru-RU" sz="2400" dirty="0"/>
              <a:t>– продукты обязательные для детского рациона, содержат необходимые для растущего организма компоненты, здоровое питание для детей без этих продуктов невозможно;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• </a:t>
            </a:r>
            <a:r>
              <a:rPr lang="ru-RU" sz="2400" i="1" u="sng" dirty="0"/>
              <a:t>Лук, чеснок </a:t>
            </a:r>
            <a:r>
              <a:rPr lang="ru-RU" sz="2400" dirty="0"/>
              <a:t>– повышает иммунитет, обладает глистогонным эффектом;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• </a:t>
            </a:r>
            <a:r>
              <a:rPr lang="ru-RU" sz="2400" i="1" u="sng" dirty="0"/>
              <a:t>Каши – крупы </a:t>
            </a:r>
            <a:r>
              <a:rPr lang="ru-RU" sz="2400" dirty="0"/>
              <a:t>содержат полезные вещества, необходимые для хорошей работы желудочно-кишечного тракта, а также других органов и систем;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• </a:t>
            </a:r>
            <a:r>
              <a:rPr lang="ru-RU" sz="2400" i="1" u="sng" dirty="0"/>
              <a:t>Молочные и кисломолочные продукты </a:t>
            </a:r>
            <a:r>
              <a:rPr lang="ru-RU" sz="2400" dirty="0"/>
              <a:t>– нормализуют микрофлору кишечника, кроме этого имеют особую ценность для костей и зубов </a:t>
            </a:r>
            <a:r>
              <a:rPr lang="ru-RU" sz="2400" dirty="0" smtClean="0"/>
              <a:t>детей. 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123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5865515"/>
          </a:xfrm>
        </p:spPr>
        <p:txBody>
          <a:bodyPr/>
          <a:lstStyle/>
          <a:p>
            <a:r>
              <a:rPr lang="ru-RU" i="1" dirty="0">
                <a:solidFill>
                  <a:srgbClr val="FF0000"/>
                </a:solidFill>
              </a:rPr>
              <a:t>Вредные продукты, несовместимые с правильным питанием детей</a:t>
            </a:r>
            <a:r>
              <a:rPr lang="ru-RU" i="1" dirty="0" smtClean="0">
                <a:solidFill>
                  <a:srgbClr val="FF0000"/>
                </a:solidFill>
              </a:rPr>
              <a:t>:</a:t>
            </a:r>
            <a:endParaRPr lang="ru-RU" i="1" dirty="0">
              <a:solidFill>
                <a:srgbClr val="FF0000"/>
              </a:solidFill>
            </a:endParaRPr>
          </a:p>
          <a:p>
            <a:r>
              <a:rPr lang="ru-RU" sz="2400" i="1" u="sng" dirty="0"/>
              <a:t>Кока-кола </a:t>
            </a:r>
            <a:r>
              <a:rPr lang="ru-RU" sz="2400" dirty="0"/>
              <a:t>– содержит в составе сильнейшую ортофосфорную кислоту, которая разъедает даже ржавчину с металлических предметов, остается только представить, что она делает с детскими желудками. Кроме этого содержание сахарного песка в ней очень велико, что вызывает резкие скачки уровня сахара. Таким образом, врачи-диетологи предупреждают, что употребление этого напитка может спровоцировать развитие таких опаснейших заболеваний, как сахарный диабет, ожирение и язва желудка;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6097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64704"/>
            <a:ext cx="3561515" cy="373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32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93507"/>
          </a:xfrm>
        </p:spPr>
        <p:txBody>
          <a:bodyPr/>
          <a:lstStyle/>
          <a:p>
            <a:r>
              <a:rPr lang="ru-RU" i="1" u="sng" dirty="0"/>
              <a:t>Сладкая газированная вода </a:t>
            </a:r>
            <a:r>
              <a:rPr lang="ru-RU" dirty="0"/>
              <a:t>– в ней также содержатся опасные вещества, способные вызвать развитие цирроза печени, болезни Паркинсона, а также других заболеваний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i="1" u="sng" dirty="0" smtClean="0"/>
              <a:t>Картофельные </a:t>
            </a:r>
            <a:r>
              <a:rPr lang="ru-RU" i="1" u="sng" dirty="0"/>
              <a:t>чипсы </a:t>
            </a:r>
            <a:r>
              <a:rPr lang="ru-RU" dirty="0"/>
              <a:t>– они просто «напичканы» веществами, которые являются непосредственной угрозой здоровью желудочно-кишечного тракта; </a:t>
            </a:r>
          </a:p>
        </p:txBody>
      </p:sp>
    </p:spTree>
    <p:extLst>
      <p:ext uri="{BB962C8B-B14F-4D97-AF65-F5344CB8AC3E}">
        <p14:creationId xmlns:p14="http://schemas.microsoft.com/office/powerpoint/2010/main" val="328923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4999</TotalTime>
  <Words>428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Diseño predeterminado</vt:lpstr>
      <vt:lpstr> Школа- территория здоровья.    Беседа: 1 класс. Кл. руководитель: Кондратьева Мария Владимировна</vt:lpstr>
      <vt:lpstr>Презентация PowerPoint</vt:lpstr>
      <vt:lpstr>Здоровое питание.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Sony</cp:lastModifiedBy>
  <cp:revision>731</cp:revision>
  <dcterms:created xsi:type="dcterms:W3CDTF">2010-05-23T14:28:12Z</dcterms:created>
  <dcterms:modified xsi:type="dcterms:W3CDTF">2013-11-07T16:17:45Z</dcterms:modified>
</cp:coreProperties>
</file>