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3"/>
  </p:notesMasterIdLst>
  <p:sldIdLst>
    <p:sldId id="261" r:id="rId2"/>
    <p:sldId id="262" r:id="rId3"/>
    <p:sldId id="263" r:id="rId4"/>
    <p:sldId id="264" r:id="rId5"/>
    <p:sldId id="256" r:id="rId6"/>
    <p:sldId id="257" r:id="rId7"/>
    <p:sldId id="258" r:id="rId8"/>
    <p:sldId id="259" r:id="rId9"/>
    <p:sldId id="260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BF6AD-B69C-425A-81FD-3069FEE7D21F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D2D25-1D14-4AA0-969D-6A8C99DEB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D2D25-1D14-4AA0-969D-6A8C99DEB2F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5ADC-8471-46BA-BD1B-207E06F37C77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47F2E4-6CA7-48F6-81D7-7EC8902859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5ADC-8471-46BA-BD1B-207E06F37C77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F2E4-6CA7-48F6-81D7-7EC890285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5ADC-8471-46BA-BD1B-207E06F37C77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F2E4-6CA7-48F6-81D7-7EC890285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D955ADC-8471-46BA-BD1B-207E06F37C77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147F2E4-6CA7-48F6-81D7-7EC8902859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5ADC-8471-46BA-BD1B-207E06F37C77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F2E4-6CA7-48F6-81D7-7EC8902859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5ADC-8471-46BA-BD1B-207E06F37C77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F2E4-6CA7-48F6-81D7-7EC8902859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F2E4-6CA7-48F6-81D7-7EC8902859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5ADC-8471-46BA-BD1B-207E06F37C77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5ADC-8471-46BA-BD1B-207E06F37C77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F2E4-6CA7-48F6-81D7-7EC8902859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5ADC-8471-46BA-BD1B-207E06F37C77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F2E4-6CA7-48F6-81D7-7EC890285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D955ADC-8471-46BA-BD1B-207E06F37C77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147F2E4-6CA7-48F6-81D7-7EC8902859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5ADC-8471-46BA-BD1B-207E06F37C77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47F2E4-6CA7-48F6-81D7-7EC8902859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D955ADC-8471-46BA-BD1B-207E06F37C77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147F2E4-6CA7-48F6-81D7-7EC8902859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«Разминка для мозгов».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Математику уже затем учить надо, что она ум в порядок приводит.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М. В. Ломоносов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Спасибо за работу! </a:t>
            </a:r>
          </a:p>
          <a:p>
            <a:r>
              <a:rPr lang="ru-RU" dirty="0" smtClean="0"/>
              <a:t>Молодцы!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0_2248d_42f7c012_L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7000" y="1928802"/>
            <a:ext cx="6350000" cy="45005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  25: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latin typeface="Calibri" pitchFamily="34" charset="0"/>
              </a:rPr>
              <a:t>32 *25=</a:t>
            </a:r>
          </a:p>
          <a:p>
            <a:r>
              <a:rPr lang="ru-RU" dirty="0" smtClean="0">
                <a:latin typeface="Calibri" pitchFamily="34" charset="0"/>
              </a:rPr>
              <a:t>2,4*25=</a:t>
            </a:r>
          </a:p>
          <a:p>
            <a:r>
              <a:rPr lang="ru-RU" dirty="0" smtClean="0">
                <a:latin typeface="Calibri" pitchFamily="34" charset="0"/>
              </a:rPr>
              <a:t>3,6*2,5=</a:t>
            </a:r>
          </a:p>
          <a:p>
            <a:r>
              <a:rPr lang="ru-RU" dirty="0" smtClean="0">
                <a:latin typeface="Calibri" pitchFamily="34" charset="0"/>
              </a:rPr>
              <a:t>33*25=</a:t>
            </a:r>
          </a:p>
          <a:p>
            <a:r>
              <a:rPr lang="ru-RU" dirty="0" smtClean="0">
                <a:latin typeface="Calibri" pitchFamily="34" charset="0"/>
              </a:rPr>
              <a:t>23*2,5=</a:t>
            </a:r>
          </a:p>
          <a:p>
            <a:r>
              <a:rPr lang="ru-RU" dirty="0" smtClean="0">
                <a:latin typeface="Calibri" pitchFamily="34" charset="0"/>
              </a:rPr>
              <a:t>1,3*2,5=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Calibri" pitchFamily="34" charset="0"/>
              </a:rPr>
              <a:t>16*125=</a:t>
            </a:r>
          </a:p>
          <a:p>
            <a:r>
              <a:rPr lang="ru-RU" sz="2400" dirty="0" smtClean="0">
                <a:latin typeface="Calibri" pitchFamily="34" charset="0"/>
              </a:rPr>
              <a:t>3,2*125=</a:t>
            </a:r>
          </a:p>
          <a:p>
            <a:r>
              <a:rPr lang="ru-RU" sz="2400" dirty="0" smtClean="0">
                <a:latin typeface="Calibri" pitchFamily="34" charset="0"/>
              </a:rPr>
              <a:t>6,4*12,5=</a:t>
            </a:r>
          </a:p>
          <a:p>
            <a:r>
              <a:rPr lang="ru-RU" sz="2400" dirty="0" smtClean="0">
                <a:latin typeface="Calibri" pitchFamily="34" charset="0"/>
              </a:rPr>
              <a:t>0,24*12,5=</a:t>
            </a:r>
          </a:p>
          <a:p>
            <a:r>
              <a:rPr lang="ru-RU" sz="2400" dirty="0" smtClean="0">
                <a:latin typeface="Calibri" pitchFamily="34" charset="0"/>
              </a:rPr>
              <a:t>48*1,25=</a:t>
            </a:r>
          </a:p>
          <a:p>
            <a:r>
              <a:rPr lang="ru-RU" sz="2400" dirty="0" smtClean="0">
                <a:latin typeface="Calibri" pitchFamily="34" charset="0"/>
              </a:rPr>
              <a:t>56*125=</a:t>
            </a:r>
          </a:p>
          <a:p>
            <a:r>
              <a:rPr lang="ru-RU" sz="2400" dirty="0" smtClean="0">
                <a:latin typeface="Calibri" pitchFamily="34" charset="0"/>
              </a:rPr>
              <a:t>7,2*1,25=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Умножение на 25, на 125.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ru-RU" dirty="0" smtClean="0"/>
              <a:t>НА  125: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928794" y="221455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Calibri" pitchFamily="34" charset="0"/>
              </a:rPr>
              <a:t>800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1670" y="271462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Calibri" pitchFamily="34" charset="0"/>
              </a:rPr>
              <a:t>60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3108" y="314324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Calibri" pitchFamily="34" charset="0"/>
              </a:rPr>
              <a:t>9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00232" y="364331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Calibri" pitchFamily="34" charset="0"/>
              </a:rPr>
              <a:t>825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71670" y="4143380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Calibri" pitchFamily="34" charset="0"/>
              </a:rPr>
              <a:t>5,75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14546" y="4643446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Calibri" pitchFamily="34" charset="0"/>
              </a:rPr>
              <a:t>3,25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86512" y="2214554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Calibri" pitchFamily="34" charset="0"/>
              </a:rPr>
              <a:t>2000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29388" y="264318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Calibri" pitchFamily="34" charset="0"/>
              </a:rPr>
              <a:t>400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00826" y="307181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Calibri" pitchFamily="34" charset="0"/>
              </a:rPr>
              <a:t>80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72264" y="350043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Calibri" pitchFamily="34" charset="0"/>
              </a:rPr>
              <a:t>3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57950" y="392906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Calibri" pitchFamily="34" charset="0"/>
              </a:rPr>
              <a:t>60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15074" y="4429132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Calibri" pitchFamily="34" charset="0"/>
              </a:rPr>
              <a:t>7000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57950" y="485776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Calibri" pitchFamily="34" charset="0"/>
              </a:rPr>
              <a:t>9</a:t>
            </a:r>
            <a:endParaRPr lang="ru-RU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4" grpId="0"/>
      <p:bldP spid="5" grpId="0"/>
      <p:bldP spid="6" grpId="0"/>
      <p:bldP spid="7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Calibri" pitchFamily="34" charset="0"/>
              </a:rPr>
              <a:t>32*11 = </a:t>
            </a:r>
          </a:p>
          <a:p>
            <a:pPr algn="ctr"/>
            <a:r>
              <a:rPr lang="ru-RU" sz="2800" dirty="0" smtClean="0">
                <a:latin typeface="Calibri" pitchFamily="34" charset="0"/>
              </a:rPr>
              <a:t>27*11= </a:t>
            </a:r>
          </a:p>
          <a:p>
            <a:pPr algn="ctr"/>
            <a:r>
              <a:rPr lang="ru-RU" sz="2800" dirty="0" smtClean="0">
                <a:latin typeface="Calibri" pitchFamily="34" charset="0"/>
              </a:rPr>
              <a:t>45*11=</a:t>
            </a:r>
          </a:p>
          <a:p>
            <a:pPr algn="ctr"/>
            <a:r>
              <a:rPr lang="ru-RU" sz="2800" dirty="0" smtClean="0">
                <a:latin typeface="Calibri" pitchFamily="34" charset="0"/>
              </a:rPr>
              <a:t>43*11=</a:t>
            </a:r>
          </a:p>
          <a:p>
            <a:pPr algn="ctr"/>
            <a:r>
              <a:rPr lang="ru-RU" sz="2800" dirty="0" smtClean="0">
                <a:latin typeface="Calibri" pitchFamily="34" charset="0"/>
              </a:rPr>
              <a:t>8,1*11=</a:t>
            </a:r>
          </a:p>
          <a:p>
            <a:pPr algn="ctr"/>
            <a:r>
              <a:rPr lang="ru-RU" sz="2800" dirty="0" smtClean="0">
                <a:latin typeface="Calibri" pitchFamily="34" charset="0"/>
              </a:rPr>
              <a:t>2,6*1,1=</a:t>
            </a:r>
          </a:p>
          <a:p>
            <a:pPr algn="ctr"/>
            <a:r>
              <a:rPr lang="ru-RU" sz="2800" dirty="0" smtClean="0">
                <a:latin typeface="Calibri" pitchFamily="34" charset="0"/>
              </a:rPr>
              <a:t>5,6*11=</a:t>
            </a:r>
          </a:p>
          <a:p>
            <a:pPr algn="ctr"/>
            <a:r>
              <a:rPr lang="ru-RU" sz="2800" dirty="0" smtClean="0">
                <a:latin typeface="Calibri" pitchFamily="34" charset="0"/>
              </a:rPr>
              <a:t>7,8*1,1=</a:t>
            </a:r>
          </a:p>
          <a:p>
            <a:endParaRPr lang="ru-RU" sz="2800" dirty="0" smtClean="0">
              <a:latin typeface="Calibri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Умножение на 11: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357818" y="1500174"/>
            <a:ext cx="6891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352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357818" y="2071678"/>
            <a:ext cx="648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297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429256" y="2500306"/>
            <a:ext cx="6541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495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357818" y="3071810"/>
            <a:ext cx="632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473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357818" y="3571876"/>
            <a:ext cx="692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89,1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429256" y="4071942"/>
            <a:ext cx="744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2,86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286380" y="4572008"/>
            <a:ext cx="692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61,6</a:t>
            </a:r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357818" y="5072074"/>
            <a:ext cx="739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8,58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32 * 0,5 =</a:t>
            </a:r>
          </a:p>
          <a:p>
            <a:r>
              <a:rPr lang="ru-RU" sz="3200" dirty="0" smtClean="0"/>
              <a:t>124 * 0,5 =</a:t>
            </a:r>
          </a:p>
          <a:p>
            <a:r>
              <a:rPr lang="ru-RU" sz="3200" dirty="0" smtClean="0"/>
              <a:t>248 * 0,5 =</a:t>
            </a:r>
          </a:p>
          <a:p>
            <a:r>
              <a:rPr lang="ru-RU" sz="3200" dirty="0" smtClean="0"/>
              <a:t>84 * 0,5 =</a:t>
            </a:r>
          </a:p>
          <a:p>
            <a:r>
              <a:rPr lang="ru-RU" sz="3200" dirty="0" smtClean="0"/>
              <a:t>18 * 0,5 =</a:t>
            </a:r>
          </a:p>
          <a:p>
            <a:r>
              <a:rPr lang="ru-RU" sz="3200" dirty="0" smtClean="0"/>
              <a:t>488 * 0,5 =</a:t>
            </a:r>
          </a:p>
          <a:p>
            <a:r>
              <a:rPr lang="ru-RU" sz="3200" dirty="0" smtClean="0"/>
              <a:t>126 * 0,5=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Умножение на 0,5: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57488" y="1571612"/>
            <a:ext cx="5357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16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786050" y="2071678"/>
            <a:ext cx="6002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62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857488" y="2714620"/>
            <a:ext cx="7296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124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643174" y="3286124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42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643174" y="3714752"/>
            <a:ext cx="184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9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786050" y="4429132"/>
            <a:ext cx="8194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244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643174" y="4929198"/>
            <a:ext cx="5909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63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Назвать углы.</a:t>
            </a:r>
            <a:endParaRPr lang="ru-RU" sz="2400" dirty="0"/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Углы. Прямой и развернутый углы.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857224" y="1857364"/>
            <a:ext cx="2857520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 flipV="1">
            <a:off x="928662" y="1857364"/>
            <a:ext cx="2786082" cy="16430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2500298" y="3857628"/>
            <a:ext cx="28575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929058" y="5286388"/>
            <a:ext cx="28575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4714876" y="1928802"/>
            <a:ext cx="3214710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6215074" y="2643182"/>
            <a:ext cx="2428892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750067" y="4464851"/>
            <a:ext cx="1785950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 flipH="1" flipV="1">
            <a:off x="1821637" y="4179099"/>
            <a:ext cx="1571636" cy="1357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85786" y="24288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3571868" y="178592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1142976" y="335756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4714876" y="221455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7929586" y="171448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7929586" y="192880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7000892" y="435769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6286512" y="528638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3714744" y="535782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3643306" y="2428868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3214678" y="407194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1928794" y="557214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1142976" y="385762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2" grpId="0"/>
      <p:bldP spid="33" grpId="0"/>
      <p:bldP spid="34" grpId="0"/>
      <p:bldP spid="35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Содержимое 14"/>
          <p:cNvGraphicFramePr>
            <a:graphicFrameLocks/>
          </p:cNvGraphicFramePr>
          <p:nvPr>
            <p:ph idx="1"/>
          </p:nvPr>
        </p:nvGraphicFramePr>
        <p:xfrm>
          <a:off x="1524000" y="1778000"/>
          <a:ext cx="6096000" cy="4064000"/>
        </p:xfrm>
        <a:graphic>
          <a:graphicData uri="http://schemas.openxmlformats.org/presentationml/2006/ole">
            <p:oleObj spid="_x0000_s1026" name="Формула" r:id="rId4" imgW="0" imgH="0" progId="Equation.3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Назвать все углы на рисунке.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2285984" y="1857364"/>
            <a:ext cx="3643338" cy="2214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285984" y="4071942"/>
            <a:ext cx="5214974" cy="1428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2285984" y="3571876"/>
            <a:ext cx="4857784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43108" y="407194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429256" y="1714488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215206" y="550070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786578" y="328612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1071538" y="5500702"/>
            <a:ext cx="485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Углы СРМ, СРК, МРК   или</a:t>
            </a:r>
            <a:endParaRPr lang="ru-RU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5857892"/>
            <a:ext cx="2857520" cy="4762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Прямой угол.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-107189" y="3893347"/>
            <a:ext cx="27860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285852" y="5286388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285852" y="5143512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1428728" y="521495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00100" y="250030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928662" y="51435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286248" y="528638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857884" y="3714752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-прямой.</a:t>
            </a:r>
            <a:endParaRPr lang="ru-RU" sz="2400" b="1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3786190"/>
            <a:ext cx="1643074" cy="3791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ChangeAspect="1"/>
          </p:cNvGraphicFramePr>
          <p:nvPr>
            <p:ph idx="1"/>
          </p:nvPr>
        </p:nvGraphicFramePr>
        <p:xfrm>
          <a:off x="3678238" y="3143250"/>
          <a:ext cx="214312" cy="214313"/>
        </p:xfrm>
        <a:graphic>
          <a:graphicData uri="http://schemas.openxmlformats.org/presentationml/2006/ole">
            <p:oleObj spid="_x0000_s19459" name="Формула" r:id="rId3" imgW="114120" imgH="114120" progId="Equation.3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Развернутый угол.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786182" y="3214686"/>
            <a:ext cx="28575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>
            <a:off x="928662" y="3214686"/>
            <a:ext cx="27860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57224" y="328612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643306" y="335756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429388" y="328612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571868" y="4857760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-развернутый</a:t>
            </a:r>
            <a:endParaRPr lang="ru-RU" sz="2400" dirty="0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4929198"/>
            <a:ext cx="642942" cy="50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  <p:bldP spid="14" grpId="0"/>
      <p:bldP spid="1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Какая </a:t>
            </a:r>
            <a:r>
              <a:rPr lang="ru-RU" dirty="0" smtClean="0"/>
              <a:t>фигура называется углом?</a:t>
            </a:r>
          </a:p>
          <a:p>
            <a:r>
              <a:rPr lang="ru-RU" dirty="0" smtClean="0"/>
              <a:t>Углом называется фигура , состоящая из двух РАЗЛИЧНЫХ лучей , исходящих из одной точки.</a:t>
            </a:r>
          </a:p>
          <a:p>
            <a:r>
              <a:rPr lang="ru-RU" dirty="0" smtClean="0"/>
              <a:t>Два луча , образующие одну прямую, составляют</a:t>
            </a:r>
          </a:p>
          <a:p>
            <a:r>
              <a:rPr lang="ru-RU" dirty="0" smtClean="0"/>
              <a:t>развернутый угол.</a:t>
            </a:r>
          </a:p>
          <a:p>
            <a:r>
              <a:rPr lang="ru-RU" dirty="0" smtClean="0"/>
              <a:t>Какие углы называются равными?</a:t>
            </a:r>
          </a:p>
          <a:p>
            <a:r>
              <a:rPr lang="ru-RU" dirty="0" smtClean="0"/>
              <a:t>Которые совпадают при наложении.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Теория!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257</TotalTime>
  <Words>250</Words>
  <Application>Microsoft Office PowerPoint</Application>
  <PresentationFormat>Экран (4:3)</PresentationFormat>
  <Paragraphs>104</Paragraphs>
  <Slides>11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Бумажная</vt:lpstr>
      <vt:lpstr>Формула</vt:lpstr>
      <vt:lpstr>«Разминка для мозгов».</vt:lpstr>
      <vt:lpstr>Умножение на 25, на 125.</vt:lpstr>
      <vt:lpstr>Умножение на 11:</vt:lpstr>
      <vt:lpstr>Умножение на 0,5:</vt:lpstr>
      <vt:lpstr>Углы. Прямой и развернутый углы.</vt:lpstr>
      <vt:lpstr>Назвать все углы на рисунке.</vt:lpstr>
      <vt:lpstr>Прямой угол.</vt:lpstr>
      <vt:lpstr>Развернутый угол.</vt:lpstr>
      <vt:lpstr>Теория!</vt:lpstr>
      <vt:lpstr>Математику уже затем учить надо, что она ум в порядок приводит.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Углы. Прямой и развернутый углы.</dc:title>
  <dc:creator>Admin</dc:creator>
  <cp:lastModifiedBy>Admin</cp:lastModifiedBy>
  <cp:revision>26</cp:revision>
  <dcterms:created xsi:type="dcterms:W3CDTF">2011-04-29T15:58:28Z</dcterms:created>
  <dcterms:modified xsi:type="dcterms:W3CDTF">2012-05-12T17:48:10Z</dcterms:modified>
</cp:coreProperties>
</file>