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191C-B3C4-4884-B1DF-DDA175F8088B}" type="datetimeFigureOut">
              <a:rPr lang="ru-RU" smtClean="0"/>
              <a:t>25.12.2011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1C0B30-F9A8-4DF2-A356-2D9F6572423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191C-B3C4-4884-B1DF-DDA175F8088B}" type="datetimeFigureOut">
              <a:rPr lang="ru-RU" smtClean="0"/>
              <a:t>25.12.2011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0B30-F9A8-4DF2-A356-2D9F657242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191C-B3C4-4884-B1DF-DDA175F8088B}" type="datetimeFigureOut">
              <a:rPr lang="ru-RU" smtClean="0"/>
              <a:t>25.12.2011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0B30-F9A8-4DF2-A356-2D9F657242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191C-B3C4-4884-B1DF-DDA175F8088B}" type="datetimeFigureOut">
              <a:rPr lang="ru-RU" smtClean="0"/>
              <a:t>25.12.2011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0B30-F9A8-4DF2-A356-2D9F657242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191C-B3C4-4884-B1DF-DDA175F8088B}" type="datetimeFigureOut">
              <a:rPr lang="ru-RU" smtClean="0"/>
              <a:t>25.12.2011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0B30-F9A8-4DF2-A356-2D9F657242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191C-B3C4-4884-B1DF-DDA175F8088B}" type="datetimeFigureOut">
              <a:rPr lang="ru-RU" smtClean="0"/>
              <a:t>25.12.2011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0B30-F9A8-4DF2-A356-2D9F6572423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191C-B3C4-4884-B1DF-DDA175F8088B}" type="datetimeFigureOut">
              <a:rPr lang="ru-RU" smtClean="0"/>
              <a:t>25.12.2011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0B30-F9A8-4DF2-A356-2D9F6572423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191C-B3C4-4884-B1DF-DDA175F8088B}" type="datetimeFigureOut">
              <a:rPr lang="ru-RU" smtClean="0"/>
              <a:t>25.12.2011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0B30-F9A8-4DF2-A356-2D9F657242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191C-B3C4-4884-B1DF-DDA175F8088B}" type="datetimeFigureOut">
              <a:rPr lang="ru-RU" smtClean="0"/>
              <a:t>25.12.2011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0B30-F9A8-4DF2-A356-2D9F657242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191C-B3C4-4884-B1DF-DDA175F8088B}" type="datetimeFigureOut">
              <a:rPr lang="ru-RU" smtClean="0"/>
              <a:t>25.12.2011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0B30-F9A8-4DF2-A356-2D9F657242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4191C-B3C4-4884-B1DF-DDA175F8088B}" type="datetimeFigureOut">
              <a:rPr lang="ru-RU" smtClean="0"/>
              <a:t>25.12.2011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C0B30-F9A8-4DF2-A356-2D9F657242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BA84191C-B3C4-4884-B1DF-DDA175F8088B}" type="datetimeFigureOut">
              <a:rPr lang="ru-RU" smtClean="0"/>
              <a:t>25.12.2011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B1C0B30-F9A8-4DF2-A356-2D9F65724238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12.png"/><Relationship Id="rId7" Type="http://schemas.openxmlformats.org/officeDocument/2006/relationships/image" Target="../media/image8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5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6.png"/><Relationship Id="rId5" Type="http://schemas.openxmlformats.org/officeDocument/2006/relationships/image" Target="../media/image6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13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12" Type="http://schemas.openxmlformats.org/officeDocument/2006/relationships/image" Target="../media/image46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Решение дробных рациональных уравнений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Алгебра 8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633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39552" y="404664"/>
                <a:ext cx="463366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b="0" i="1" smtClean="0">
                          <a:latin typeface="Cambria Math"/>
                        </a:rPr>
                        <m:t>2</m:t>
                      </m:r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+5=3</m:t>
                      </m:r>
                      <m:d>
                        <m:d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8−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04664"/>
                <a:ext cx="4633664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23578" y="1556792"/>
                <a:ext cx="4633664" cy="1056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=−3</m:t>
                      </m:r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+19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578" y="1556792"/>
                <a:ext cx="4633664" cy="10567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49250" y="3068960"/>
                <a:ext cx="4633664" cy="10239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−4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+1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−9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250" y="3068960"/>
                <a:ext cx="4633664" cy="102393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755576" y="4725144"/>
            <a:ext cx="7776864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0" cmpd="tri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Левая и правая части каждого равенства являются рациональными выражениями. Такие уравнения называются </a:t>
            </a:r>
            <a:r>
              <a:rPr lang="ru-RU" sz="2400" dirty="0" smtClean="0">
                <a:solidFill>
                  <a:srgbClr val="FF0000"/>
                </a:solidFill>
              </a:rPr>
              <a:t>рациональными уравнениями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57242" y="460355"/>
            <a:ext cx="301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Целое рациональное уравнение</a:t>
            </a:r>
            <a:endParaRPr lang="ru-RU" dirty="0"/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4644008" y="1700808"/>
            <a:ext cx="216024" cy="2520280"/>
          </a:xfrm>
          <a:prstGeom prst="rightBrac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157242" y="2626787"/>
            <a:ext cx="3215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Дробные рациональные уравнения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251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Решим целое уравнение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95536" y="917327"/>
                <a:ext cx="1877565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17327"/>
                <a:ext cx="1877565" cy="61831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41995" y="3298130"/>
                <a:ext cx="200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−3+4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95" y="3298130"/>
                <a:ext cx="2005806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14479" y="3892406"/>
                <a:ext cx="200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79" y="3892406"/>
                <a:ext cx="2005806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14479" y="4509120"/>
                <a:ext cx="9370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79" y="4509120"/>
                <a:ext cx="937051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30388" y="5087371"/>
                <a:ext cx="9851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=1,5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88" y="5087371"/>
                <a:ext cx="98514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30388" y="5711735"/>
            <a:ext cx="2370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1,5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420285" y="915948"/>
            <a:ext cx="144016" cy="61831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627784" y="1180187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∙</a:t>
            </a:r>
            <a:r>
              <a:rPr lang="en-US" dirty="0" smtClean="0"/>
              <a:t> 6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099079" y="1226482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Наименьший общий знаменатель</a:t>
            </a:r>
            <a:endParaRPr lang="ru-RU" sz="1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414479" y="1700808"/>
                <a:ext cx="2743187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ru-RU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6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6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6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79" y="1700808"/>
                <a:ext cx="2743187" cy="61831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14479" y="2630230"/>
                <a:ext cx="21973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</a:rPr>
                        <m:t>3</m:t>
                      </m:r>
                      <m:d>
                        <m:dPr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79" y="2630230"/>
                <a:ext cx="2197396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555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Решим целое уравнение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95536" y="917327"/>
                <a:ext cx="1877565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17327"/>
                <a:ext cx="1877565" cy="61831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/>
          <p:nvPr/>
        </p:nvCxnSpPr>
        <p:spPr>
          <a:xfrm flipH="1">
            <a:off x="2483768" y="917327"/>
            <a:ext cx="144016" cy="61831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627784" y="122648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∙</a:t>
            </a:r>
            <a:r>
              <a:rPr lang="en-US" dirty="0" smtClean="0"/>
              <a:t> 6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43966" y="1772816"/>
                <a:ext cx="2743187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ru-RU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6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6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ru-RU" b="0" i="1" smtClean="0">
                          <a:latin typeface="Cambria Math"/>
                          <a:ea typeface="Cambria Math"/>
                        </a:rPr>
                        <m:t>6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966" y="1772816"/>
                <a:ext cx="2743187" cy="61831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30388" y="2616349"/>
                <a:ext cx="21973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</a:rPr>
                        <m:t>3</m:t>
                      </m:r>
                      <m:d>
                        <m:dPr>
                          <m:ctrlPr>
                            <a:rPr lang="ru-RU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88" y="2616349"/>
                <a:ext cx="2197396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41995" y="3298130"/>
                <a:ext cx="200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−3+4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95" y="3298130"/>
                <a:ext cx="2005806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14479" y="3892406"/>
                <a:ext cx="200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79" y="3892406"/>
                <a:ext cx="2005806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14479" y="4509120"/>
                <a:ext cx="9370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479" y="4509120"/>
                <a:ext cx="937051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30388" y="5087371"/>
                <a:ext cx="9851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=1,5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88" y="5087371"/>
                <a:ext cx="985141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372158" y="332656"/>
            <a:ext cx="4728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Решим дробное рациональное  уравнение</a:t>
            </a:r>
            <a:endParaRPr lang="ru-RU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087153" y="188640"/>
            <a:ext cx="0" cy="6408712"/>
          </a:xfrm>
          <a:prstGeom prst="straightConnector1">
            <a:avLst/>
          </a:prstGeom>
          <a:ln w="28575" cmpd="tri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3372158" y="917326"/>
                <a:ext cx="2347053" cy="657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158" y="917326"/>
                <a:ext cx="2347053" cy="65755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единительная линия 16"/>
          <p:cNvCxnSpPr/>
          <p:nvPr/>
        </p:nvCxnSpPr>
        <p:spPr>
          <a:xfrm flipH="1">
            <a:off x="5736275" y="920580"/>
            <a:ext cx="144016" cy="61831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5908270" y="1172648"/>
                <a:ext cx="12141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8270" y="1172648"/>
                <a:ext cx="1214179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372158" y="1596980"/>
                <a:ext cx="30708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+1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158" y="1596980"/>
                <a:ext cx="3070841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3372158" y="2057057"/>
                <a:ext cx="26723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−5=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158" y="2057057"/>
                <a:ext cx="2672398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3397476" y="2432348"/>
                <a:ext cx="29481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−5−5=</m:t>
                    </m:r>
                  </m:oMath>
                </a14:m>
                <a:r>
                  <a:rPr lang="en-US" dirty="0" smtClean="0"/>
                  <a:t>0</a:t>
                </a:r>
                <a:endParaRPr lang="ru-RU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7476" y="2432348"/>
                <a:ext cx="2948115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r="-82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3384163" y="2801680"/>
                <a:ext cx="18601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−10=</m:t>
                    </m:r>
                  </m:oMath>
                </a14:m>
                <a:r>
                  <a:rPr lang="en-US" dirty="0" smtClean="0"/>
                  <a:t>0</a:t>
                </a:r>
                <a:endParaRPr lang="ru-RU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4163" y="2801680"/>
                <a:ext cx="1860125" cy="369332"/>
              </a:xfrm>
              <a:prstGeom prst="rect">
                <a:avLst/>
              </a:prstGeom>
              <a:blipFill rotWithShape="1">
                <a:blip r:embed="rId14"/>
                <a:stretch>
                  <a:fillRect t="-8333" r="-19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3372158" y="3171012"/>
                <a:ext cx="43111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𝐷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−4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∙1∙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−10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=9+40=49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2158" y="3171012"/>
                <a:ext cx="4311117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3397476" y="3540344"/>
                <a:ext cx="3406382" cy="673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3+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49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3+7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7476" y="3540344"/>
                <a:ext cx="3406382" cy="673261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3275856" y="4172489"/>
                <a:ext cx="3799376" cy="673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3−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49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3−7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4172489"/>
                <a:ext cx="3799376" cy="673261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3397476" y="5087371"/>
            <a:ext cx="4990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</a:t>
            </a:r>
            <a:r>
              <a:rPr lang="en-US" dirty="0" smtClean="0"/>
              <a:t> x</a:t>
            </a:r>
            <a:r>
              <a:rPr lang="ru-RU" dirty="0" smtClean="0"/>
              <a:t>=</a:t>
            </a:r>
            <a:r>
              <a:rPr lang="en-US" dirty="0" smtClean="0"/>
              <a:t> </a:t>
            </a:r>
            <a:r>
              <a:rPr lang="ru-RU" dirty="0" smtClean="0"/>
              <a:t>5, то 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4939072" y="5087371"/>
                <a:ext cx="15347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ru-RU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9072" y="5087371"/>
                <a:ext cx="1534779" cy="36933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3397476" y="5465106"/>
            <a:ext cx="4990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</a:t>
            </a:r>
            <a:r>
              <a:rPr lang="en-US" dirty="0" smtClean="0"/>
              <a:t> x</a:t>
            </a:r>
            <a:r>
              <a:rPr lang="ru-RU" dirty="0" smtClean="0"/>
              <a:t>=</a:t>
            </a:r>
            <a:r>
              <a:rPr lang="en-US" dirty="0" smtClean="0"/>
              <a:t> - 2</a:t>
            </a:r>
            <a:r>
              <a:rPr lang="ru-RU" dirty="0" smtClean="0"/>
              <a:t>, то 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5091472" y="5470940"/>
                <a:ext cx="15347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ru-RU" i="1"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ru-RU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1472" y="5470940"/>
                <a:ext cx="1534779" cy="369332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3491880" y="609329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- 2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230075" y="5711735"/>
            <a:ext cx="2370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1,5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646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0160" y="32618"/>
            <a:ext cx="28776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Решим дробное рациональное  уравнение</a:t>
            </a:r>
            <a:endParaRPr lang="ru-RU" sz="1050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4211960" y="159576"/>
            <a:ext cx="0" cy="6408712"/>
          </a:xfrm>
          <a:prstGeom prst="straightConnector1">
            <a:avLst/>
          </a:prstGeom>
          <a:ln w="28575" cmpd="tri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15069" y="293114"/>
                <a:ext cx="2347053" cy="657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69" y="293114"/>
                <a:ext cx="2347053" cy="65755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единительная линия 16"/>
          <p:cNvCxnSpPr/>
          <p:nvPr/>
        </p:nvCxnSpPr>
        <p:spPr>
          <a:xfrm flipH="1">
            <a:off x="2290114" y="349756"/>
            <a:ext cx="144016" cy="61831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2362122" y="626641"/>
                <a:ext cx="12141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122" y="626641"/>
                <a:ext cx="1214179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110160" y="1035757"/>
                <a:ext cx="30708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+1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60" y="1035757"/>
                <a:ext cx="307084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110160" y="1405089"/>
                <a:ext cx="26723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−5=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60" y="1405089"/>
                <a:ext cx="2672398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110160" y="1774363"/>
                <a:ext cx="29481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−5−5=</m:t>
                    </m:r>
                  </m:oMath>
                </a14:m>
                <a:r>
                  <a:rPr lang="en-US" dirty="0" smtClean="0"/>
                  <a:t>0</a:t>
                </a:r>
                <a:endParaRPr lang="ru-RU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60" y="1774363"/>
                <a:ext cx="2948115" cy="369332"/>
              </a:xfrm>
              <a:prstGeom prst="rect">
                <a:avLst/>
              </a:prstGeom>
              <a:blipFill rotWithShape="1">
                <a:blip r:embed="rId6"/>
                <a:stretch>
                  <a:fillRect t="-8197" r="-826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110160" y="2143695"/>
                <a:ext cx="18601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−10=</m:t>
                    </m:r>
                  </m:oMath>
                </a14:m>
                <a:r>
                  <a:rPr lang="en-US" dirty="0" smtClean="0"/>
                  <a:t>0</a:t>
                </a:r>
                <a:endParaRPr lang="ru-RU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60" y="2143695"/>
                <a:ext cx="1860125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333" r="-1967" b="-26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0" y="2420888"/>
                <a:ext cx="431111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𝐷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−4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∙1∙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−10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=9+40=49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420888"/>
                <a:ext cx="4311117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-8906" y="2738281"/>
                <a:ext cx="3406382" cy="673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3+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49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3+7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906" y="2738281"/>
                <a:ext cx="3406382" cy="67326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0" y="3411542"/>
                <a:ext cx="3799376" cy="673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3−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49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3−7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11542"/>
                <a:ext cx="3799376" cy="67326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-8906" y="4093180"/>
            <a:ext cx="4990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</a:t>
            </a:r>
            <a:r>
              <a:rPr lang="en-US" dirty="0" smtClean="0"/>
              <a:t> x</a:t>
            </a:r>
            <a:r>
              <a:rPr lang="ru-RU" dirty="0" smtClean="0"/>
              <a:t>=</a:t>
            </a:r>
            <a:r>
              <a:rPr lang="en-US" dirty="0" smtClean="0"/>
              <a:t> </a:t>
            </a:r>
            <a:r>
              <a:rPr lang="ru-RU" dirty="0" smtClean="0"/>
              <a:t>5, то 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1584217" y="4110610"/>
                <a:ext cx="15347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ru-RU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4217" y="4110610"/>
                <a:ext cx="1534779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9893" y="4494862"/>
            <a:ext cx="4990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Если</a:t>
            </a:r>
            <a:r>
              <a:rPr lang="en-US" dirty="0" smtClean="0"/>
              <a:t> x</a:t>
            </a:r>
            <a:r>
              <a:rPr lang="ru-RU" dirty="0" smtClean="0"/>
              <a:t>=</a:t>
            </a:r>
            <a:r>
              <a:rPr lang="en-US" dirty="0" smtClean="0"/>
              <a:t> - 2</a:t>
            </a:r>
            <a:r>
              <a:rPr lang="ru-RU" dirty="0" smtClean="0"/>
              <a:t>, то 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1737977" y="4518803"/>
                <a:ext cx="15347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−5</m:t>
                          </m:r>
                        </m:e>
                      </m:d>
                      <m:r>
                        <a:rPr lang="ru-RU" i="1">
                          <a:latin typeface="Cambria Math"/>
                          <a:ea typeface="Cambria Math"/>
                        </a:rPr>
                        <m:t>≠</m:t>
                      </m:r>
                      <m:r>
                        <a:rPr lang="ru-RU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7977" y="4518803"/>
                <a:ext cx="1534779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76884" y="4909775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- 2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48814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Алгоритм решения дробно-рационального уравнения: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518248" y="1395798"/>
            <a:ext cx="4572000" cy="1117229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1600" b="1" dirty="0" smtClean="0">
                <a:solidFill>
                  <a:schemeClr val="bg2"/>
                </a:solidFill>
              </a:rPr>
              <a:t>1)</a:t>
            </a:r>
            <a:r>
              <a:rPr lang="en-US" sz="2000" b="1" dirty="0" smtClean="0">
                <a:solidFill>
                  <a:schemeClr val="bg2"/>
                </a:solidFill>
              </a:rPr>
              <a:t> </a:t>
            </a:r>
            <a:r>
              <a:rPr lang="ru-RU" dirty="0" smtClean="0">
                <a:solidFill>
                  <a:schemeClr val="bg2"/>
                </a:solidFill>
              </a:rPr>
              <a:t>найти общий знаменатель дробей, входящих в уравнение;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 b="1" dirty="0" smtClean="0">
                <a:solidFill>
                  <a:schemeClr val="bg2"/>
                </a:solidFill>
              </a:rPr>
              <a:t>2)</a:t>
            </a:r>
            <a:r>
              <a:rPr lang="ru-RU" dirty="0" smtClean="0">
                <a:solidFill>
                  <a:schemeClr val="bg2"/>
                </a:solidFill>
              </a:rPr>
              <a:t> умножить обе части уравнения на общий знаменатель;</a:t>
            </a:r>
            <a:endParaRPr lang="ru-RU" dirty="0" smtClean="0">
              <a:solidFill>
                <a:schemeClr val="bg2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521425" y="3157241"/>
            <a:ext cx="4572000" cy="590931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1600" b="1" dirty="0" smtClean="0">
                <a:solidFill>
                  <a:schemeClr val="bg2"/>
                </a:solidFill>
              </a:rPr>
              <a:t>3)</a:t>
            </a:r>
            <a:r>
              <a:rPr lang="ru-RU" dirty="0" smtClean="0">
                <a:solidFill>
                  <a:schemeClr val="bg2"/>
                </a:solidFill>
              </a:rPr>
              <a:t> решить получившееся целое уравнение;</a:t>
            </a:r>
            <a:endParaRPr lang="ru-RU" dirty="0" smtClean="0">
              <a:solidFill>
                <a:schemeClr val="bg2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518248" y="4167046"/>
            <a:ext cx="4572000" cy="590931"/>
          </a:xfrm>
          <a:prstGeom prst="rect">
            <a:avLst/>
          </a:prstGeom>
          <a:solidFill>
            <a:schemeClr val="tx1"/>
          </a:solidFill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1600" b="1" dirty="0" smtClean="0">
                <a:solidFill>
                  <a:schemeClr val="bg2"/>
                </a:solidFill>
              </a:rPr>
              <a:t>4)</a:t>
            </a:r>
            <a:r>
              <a:rPr lang="ru-RU" dirty="0" smtClean="0">
                <a:solidFill>
                  <a:schemeClr val="bg2"/>
                </a:solidFill>
              </a:rPr>
              <a:t> исключить из его корней те, которые обращают в нуль общий знаменатель.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10160" y="286534"/>
            <a:ext cx="3466141" cy="749223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10159" y="1047538"/>
            <a:ext cx="4101801" cy="3119508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74126" y="4192080"/>
            <a:ext cx="3466141" cy="1087027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 стрелкой 38"/>
          <p:cNvCxnSpPr>
            <a:stCxn id="18" idx="1"/>
            <a:endCxn id="35" idx="3"/>
          </p:cNvCxnSpPr>
          <p:nvPr/>
        </p:nvCxnSpPr>
        <p:spPr>
          <a:xfrm flipH="1" flipV="1">
            <a:off x="3576301" y="661146"/>
            <a:ext cx="941947" cy="129326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26" idx="1"/>
            <a:endCxn id="36" idx="3"/>
          </p:cNvCxnSpPr>
          <p:nvPr/>
        </p:nvCxnSpPr>
        <p:spPr>
          <a:xfrm flipH="1" flipV="1">
            <a:off x="4211960" y="2607292"/>
            <a:ext cx="309465" cy="84541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27" idx="1"/>
            <a:endCxn id="37" idx="3"/>
          </p:cNvCxnSpPr>
          <p:nvPr/>
        </p:nvCxnSpPr>
        <p:spPr>
          <a:xfrm flipH="1">
            <a:off x="3540267" y="4462512"/>
            <a:ext cx="977981" cy="27308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06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8" grpId="0" animBg="1"/>
      <p:bldP spid="26" grpId="0" animBg="1"/>
      <p:bldP spid="27" grpId="0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6012160" y="2408921"/>
            <a:ext cx="2952328" cy="2376264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ru-RU" sz="1200" b="1" dirty="0" smtClean="0">
                <a:solidFill>
                  <a:srgbClr val="FF0000"/>
                </a:solidFill>
              </a:rPr>
              <a:t>Алгоритм решения дробно-рационального уравнения: </a:t>
            </a:r>
            <a:endParaRPr lang="en-US" sz="12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ru-RU" sz="1200" b="1" dirty="0" smtClean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1200" b="1" dirty="0" smtClean="0">
                <a:solidFill>
                  <a:schemeClr val="bg2"/>
                </a:solidFill>
              </a:rPr>
              <a:t>1</a:t>
            </a:r>
            <a:r>
              <a:rPr lang="ru-RU" sz="1200" b="1" dirty="0">
                <a:solidFill>
                  <a:schemeClr val="bg2"/>
                </a:solidFill>
              </a:rPr>
              <a:t>)</a:t>
            </a:r>
            <a:r>
              <a:rPr lang="en-US" sz="1200" b="1" dirty="0" smtClean="0">
                <a:solidFill>
                  <a:schemeClr val="bg2"/>
                </a:solidFill>
              </a:rPr>
              <a:t> </a:t>
            </a:r>
            <a:r>
              <a:rPr lang="ru-RU" sz="1200" dirty="0" smtClean="0">
                <a:solidFill>
                  <a:schemeClr val="bg2"/>
                </a:solidFill>
              </a:rPr>
              <a:t>найти общий знаменатель дробей, входящих в уравнение;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200" b="1" dirty="0" smtClean="0">
                <a:solidFill>
                  <a:schemeClr val="bg2"/>
                </a:solidFill>
              </a:rPr>
              <a:t>2</a:t>
            </a:r>
            <a:r>
              <a:rPr lang="ru-RU" sz="1200" b="1" dirty="0">
                <a:solidFill>
                  <a:schemeClr val="bg2"/>
                </a:solidFill>
              </a:rPr>
              <a:t>)</a:t>
            </a:r>
            <a:r>
              <a:rPr lang="ru-RU" sz="1200" dirty="0" smtClean="0">
                <a:solidFill>
                  <a:schemeClr val="bg2"/>
                </a:solidFill>
              </a:rPr>
              <a:t> умножить обе части уравнения на общий знаменатель;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200" b="1" dirty="0" smtClean="0">
                <a:solidFill>
                  <a:schemeClr val="bg2"/>
                </a:solidFill>
              </a:rPr>
              <a:t>3</a:t>
            </a:r>
            <a:r>
              <a:rPr lang="ru-RU" sz="1200" b="1" dirty="0">
                <a:solidFill>
                  <a:schemeClr val="bg2"/>
                </a:solidFill>
              </a:rPr>
              <a:t>)</a:t>
            </a:r>
            <a:r>
              <a:rPr lang="ru-RU" sz="1200" dirty="0" smtClean="0">
                <a:solidFill>
                  <a:schemeClr val="bg2"/>
                </a:solidFill>
              </a:rPr>
              <a:t> решить получившееся целое уравнение;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200" b="1" dirty="0" smtClean="0">
                <a:solidFill>
                  <a:schemeClr val="bg2"/>
                </a:solidFill>
              </a:rPr>
              <a:t>4</a:t>
            </a:r>
            <a:r>
              <a:rPr lang="ru-RU" sz="1200" b="1" dirty="0">
                <a:solidFill>
                  <a:schemeClr val="bg2"/>
                </a:solidFill>
              </a:rPr>
              <a:t>)</a:t>
            </a:r>
            <a:r>
              <a:rPr lang="ru-RU" sz="1200" dirty="0" smtClean="0">
                <a:solidFill>
                  <a:schemeClr val="bg2"/>
                </a:solidFill>
              </a:rPr>
              <a:t> исключить из его корней те, которые обращают в нуль общий знаменатель.</a:t>
            </a:r>
            <a:endParaRPr lang="ru-RU" sz="1200" dirty="0">
              <a:solidFill>
                <a:schemeClr val="bg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8864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Пример. 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07504" y="692696"/>
                <a:ext cx="3028778" cy="6173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−4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692696"/>
                <a:ext cx="3028778" cy="61734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39882" y="1483675"/>
                <a:ext cx="3990580" cy="6519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d>
                            <m:d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  <m:d>
                            <m:dPr>
                              <m:ctrlPr>
                                <a:rPr lang="ru-RU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+2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+2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882" y="1483675"/>
                <a:ext cx="3990580" cy="65197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/>
          <p:cNvCxnSpPr/>
          <p:nvPr/>
        </p:nvCxnSpPr>
        <p:spPr>
          <a:xfrm flipH="1">
            <a:off x="4130462" y="1535638"/>
            <a:ext cx="144016" cy="61831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274478" y="1784617"/>
                <a:ext cx="19401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+2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478" y="1784617"/>
                <a:ext cx="194014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93304" y="2276872"/>
                <a:ext cx="33906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−1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4−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04" y="2276872"/>
                <a:ext cx="339067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93304" y="2708920"/>
                <a:ext cx="33350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−2=4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−8−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04" y="2708920"/>
                <a:ext cx="3335016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90001" y="3096784"/>
                <a:ext cx="37389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−4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−2+8=0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001" y="3096784"/>
                <a:ext cx="3738972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71894" y="3466116"/>
                <a:ext cx="18601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+6=0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894" y="3466116"/>
                <a:ext cx="1860125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93304" y="3835448"/>
                <a:ext cx="38181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𝐷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−4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∙1∙6=25−24=1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04" y="3835448"/>
                <a:ext cx="3818161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93304" y="4213605"/>
                <a:ext cx="3233256" cy="6741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5+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5+1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04" y="4213605"/>
                <a:ext cx="3233256" cy="67415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07504" y="4887764"/>
                <a:ext cx="3476472" cy="686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5−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5−1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887764"/>
                <a:ext cx="3476472" cy="68608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44760" y="5661248"/>
                <a:ext cx="37152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Если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=3 то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≠0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760" y="5661248"/>
                <a:ext cx="3715248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231270" y="6030580"/>
                <a:ext cx="37152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0" i="1" smtClean="0">
                          <a:latin typeface="Cambria Math"/>
                        </a:rPr>
                        <m:t>Если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=2 то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270" y="6030580"/>
                <a:ext cx="3715248" cy="369332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4644008" y="5852343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594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7315200" cy="1154097"/>
          </a:xfrm>
        </p:spPr>
        <p:txBody>
          <a:bodyPr/>
          <a:lstStyle/>
          <a:p>
            <a:r>
              <a:rPr lang="ru-RU" dirty="0" smtClean="0"/>
              <a:t>Решите в тетради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708920"/>
            <a:ext cx="3312368" cy="3539527"/>
          </a:xfrm>
        </p:spPr>
        <p:txBody>
          <a:bodyPr/>
          <a:lstStyle/>
          <a:p>
            <a:r>
              <a:rPr lang="ru-RU" dirty="0" smtClean="0"/>
              <a:t>№ 600 (а, в, д, з)</a:t>
            </a:r>
          </a:p>
          <a:p>
            <a:r>
              <a:rPr lang="ru-RU" dirty="0" smtClean="0"/>
              <a:t>№ 601 (а, в, з)</a:t>
            </a:r>
            <a:endParaRPr lang="ru-RU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84168" y="2348880"/>
            <a:ext cx="2952328" cy="2376264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ru-RU" sz="1200" b="1" dirty="0" smtClean="0">
                <a:solidFill>
                  <a:srgbClr val="FF0000"/>
                </a:solidFill>
              </a:rPr>
              <a:t>Алгоритм решения дробно-рационального уравнения: </a:t>
            </a:r>
            <a:endParaRPr lang="en-US" sz="12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ru-RU" sz="1200" b="1" dirty="0" smtClean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1200" b="1" dirty="0" smtClean="0">
                <a:solidFill>
                  <a:schemeClr val="bg2"/>
                </a:solidFill>
              </a:rPr>
              <a:t>1</a:t>
            </a:r>
            <a:r>
              <a:rPr lang="ru-RU" sz="1200" b="1" dirty="0">
                <a:solidFill>
                  <a:schemeClr val="bg2"/>
                </a:solidFill>
              </a:rPr>
              <a:t>)</a:t>
            </a:r>
            <a:r>
              <a:rPr lang="en-US" sz="1200" b="1" dirty="0" smtClean="0">
                <a:solidFill>
                  <a:schemeClr val="bg2"/>
                </a:solidFill>
              </a:rPr>
              <a:t> </a:t>
            </a:r>
            <a:r>
              <a:rPr lang="ru-RU" sz="1200" dirty="0" smtClean="0">
                <a:solidFill>
                  <a:schemeClr val="bg2"/>
                </a:solidFill>
              </a:rPr>
              <a:t>найти общий знаменатель дробей, входящих в уравнение;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200" b="1" dirty="0" smtClean="0">
                <a:solidFill>
                  <a:schemeClr val="bg2"/>
                </a:solidFill>
              </a:rPr>
              <a:t>2</a:t>
            </a:r>
            <a:r>
              <a:rPr lang="ru-RU" sz="1200" b="1" dirty="0">
                <a:solidFill>
                  <a:schemeClr val="bg2"/>
                </a:solidFill>
              </a:rPr>
              <a:t>)</a:t>
            </a:r>
            <a:r>
              <a:rPr lang="ru-RU" sz="1200" dirty="0" smtClean="0">
                <a:solidFill>
                  <a:schemeClr val="bg2"/>
                </a:solidFill>
              </a:rPr>
              <a:t> умножить обе части уравнения на общий знаменатель;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200" b="1" dirty="0" smtClean="0">
                <a:solidFill>
                  <a:schemeClr val="bg2"/>
                </a:solidFill>
              </a:rPr>
              <a:t>3</a:t>
            </a:r>
            <a:r>
              <a:rPr lang="ru-RU" sz="1200" b="1" dirty="0">
                <a:solidFill>
                  <a:schemeClr val="bg2"/>
                </a:solidFill>
              </a:rPr>
              <a:t>)</a:t>
            </a:r>
            <a:r>
              <a:rPr lang="ru-RU" sz="1200" dirty="0" smtClean="0">
                <a:solidFill>
                  <a:schemeClr val="bg2"/>
                </a:solidFill>
              </a:rPr>
              <a:t> решить получившееся целое уравнение;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200" b="1" dirty="0" smtClean="0">
                <a:solidFill>
                  <a:schemeClr val="bg2"/>
                </a:solidFill>
              </a:rPr>
              <a:t>4</a:t>
            </a:r>
            <a:r>
              <a:rPr lang="ru-RU" sz="1200" b="1" dirty="0">
                <a:solidFill>
                  <a:schemeClr val="bg2"/>
                </a:solidFill>
              </a:rPr>
              <a:t>)</a:t>
            </a:r>
            <a:r>
              <a:rPr lang="ru-RU" sz="1200" dirty="0" smtClean="0">
                <a:solidFill>
                  <a:schemeClr val="bg2"/>
                </a:solidFill>
              </a:rPr>
              <a:t> исключить из его корней те, которые обращают в нуль общий знаменатель.</a:t>
            </a:r>
            <a:endParaRPr lang="ru-RU"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90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П. 25</a:t>
            </a:r>
          </a:p>
          <a:p>
            <a:r>
              <a:rPr lang="ru-RU" dirty="0" smtClean="0"/>
              <a:t>№ 600 (б, г, е), 601 (б, ж)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229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Ю.Н. Макарычев и др. Алгебра 8, учебник. М.: «Просвещение», 2009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689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177</TotalTime>
  <Words>1057</Words>
  <Application>Microsoft Office PowerPoint</Application>
  <PresentationFormat>Экран (4:3)</PresentationFormat>
  <Paragraphs>98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Перспектива</vt:lpstr>
      <vt:lpstr>Решение дробных рациональных уравнений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Решите в тетради</vt:lpstr>
      <vt:lpstr>Домашнее задание</vt:lpstr>
      <vt:lpstr>Источники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дробных рациональных уравнений</dc:title>
  <dc:creator>User</dc:creator>
  <cp:lastModifiedBy>User</cp:lastModifiedBy>
  <cp:revision>15</cp:revision>
  <dcterms:created xsi:type="dcterms:W3CDTF">2011-12-25T07:28:18Z</dcterms:created>
  <dcterms:modified xsi:type="dcterms:W3CDTF">2011-12-25T10:25:51Z</dcterms:modified>
</cp:coreProperties>
</file>