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 id="2147483780" r:id="rId4"/>
    <p:sldMasterId id="2147483792" r:id="rId5"/>
    <p:sldMasterId id="2147483804" r:id="rId6"/>
    <p:sldMasterId id="2147483816" r:id="rId7"/>
    <p:sldMasterId id="2147483828" r:id="rId8"/>
    <p:sldMasterId id="2147483840" r:id="rId9"/>
    <p:sldMasterId id="2147483852" r:id="rId10"/>
    <p:sldMasterId id="2147483864" r:id="rId11"/>
    <p:sldMasterId id="2147483876" r:id="rId12"/>
  </p:sldMasterIdLst>
  <p:sldIdLst>
    <p:sldId id="256" r:id="rId13"/>
    <p:sldId id="257" r:id="rId14"/>
    <p:sldId id="258" r:id="rId15"/>
    <p:sldId id="259" r:id="rId16"/>
    <p:sldId id="261" r:id="rId17"/>
    <p:sldId id="263" r:id="rId18"/>
    <p:sldId id="264" r:id="rId19"/>
    <p:sldId id="265" r:id="rId20"/>
    <p:sldId id="266" r:id="rId21"/>
    <p:sldId id="267" r:id="rId22"/>
    <p:sldId id="268" r:id="rId23"/>
    <p:sldId id="269" r:id="rId24"/>
    <p:sldId id="270" r:id="rId25"/>
    <p:sldId id="271" r:id="rId26"/>
    <p:sldId id="272" r:id="rId27"/>
    <p:sldId id="27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56885AEA-ABD5-44C9-AAF1-4031529852AF}" type="datetimeFigureOut">
              <a:rPr lang="ru-RU" smtClean="0"/>
              <a:t>21.10.2012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6885AEA-ABD5-44C9-AAF1-4031529852AF}" type="datetimeFigureOut">
              <a:rPr lang="ru-RU" smtClean="0"/>
              <a:t>21.10.2012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822483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677050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474895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0755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844258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2220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275526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767742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830157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5336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6885AEA-ABD5-44C9-AAF1-4031529852AF}" type="datetimeFigureOut">
              <a:rPr lang="ru-RU" smtClean="0"/>
              <a:t>21.10.2012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513567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661909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947732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868218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817404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524912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132424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383983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496584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9654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380788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352393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963202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709197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799899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48407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247941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796304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277280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455582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69192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101473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111899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075289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48947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0123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40504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0851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1471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38359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9879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6885AEA-ABD5-44C9-AAF1-4031529852AF}" type="datetimeFigureOut">
              <a:rPr lang="ru-RU" smtClean="0"/>
              <a:t>21.10.2012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22310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60499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4382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0444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23097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03091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24806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78558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57659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9775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885AEA-ABD5-44C9-AAF1-4031529852AF}" type="datetimeFigureOut">
              <a:rPr lang="ru-RU" smtClean="0"/>
              <a:t>21.10.2012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97466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7174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01798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42110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93115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90442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47711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58776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26909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3644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6885AEA-ABD5-44C9-AAF1-4031529852AF}" type="datetimeFigureOut">
              <a:rPr lang="ru-RU" smtClean="0"/>
              <a:t>21.10.2012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71868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35573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32936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75500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1025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7771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96104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88256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464698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1002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6885AEA-ABD5-44C9-AAF1-4031529852AF}" type="datetimeFigureOut">
              <a:rPr lang="ru-RU" smtClean="0"/>
              <a:t>21.10.2012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72850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08718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59571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22536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49825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94751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95042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211288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42887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695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6885AEA-ABD5-44C9-AAF1-4031529852AF}" type="datetimeFigureOut">
              <a:rPr lang="ru-RU" smtClean="0"/>
              <a:t>21.10.2012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05365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15688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284719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40992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79680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69640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85885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4166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7720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6932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85AEA-ABD5-44C9-AAF1-4031529852AF}" type="datetimeFigureOut">
              <a:rPr lang="ru-RU" smtClean="0"/>
              <a:t>21.10.2012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63631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57057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82841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549469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215598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58348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494854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492338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60643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8304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885AEA-ABD5-44C9-AAF1-4031529852AF}" type="datetimeFigureOut">
              <a:rPr lang="ru-RU" smtClean="0"/>
              <a:t>21.10.2012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4B5FAE-EBF2-4950-A74A-D8649FA882ED}"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417550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179242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63593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749171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91142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304234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801793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967521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55075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A0530-870C-4B42-BC28-550CB587F15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1727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885AEA-ABD5-44C9-AAF1-4031529852AF}" type="datetimeFigureOut">
              <a:rPr lang="ru-RU" smtClean="0"/>
              <a:t>21.10.2012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4B5FAE-EBF2-4950-A74A-D8649FA882ED}"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535354-6E13-41F5-8A7F-9ED89A1B129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078438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2A7F7-FAC6-40CC-BC81-1831D630B0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19865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09ACDC-D2AE-4DFB-A8EE-DA68D345EA9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454562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E61F947-70BF-4431-AD7A-1D46124FAC8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379731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483E6E-ED48-4133-8684-A4E70BF9E1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618980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A0C74C-2BFC-4A93-8621-FD9BE6D9E7E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285027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5CB654-1CC7-4AEF-8826-47A6157ED6B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094859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BCF9A-B476-4C97-B3E5-5397029DB70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217508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17158-2A64-4DF9-9796-11B9FDB1D30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67947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142400-AB44-4DA8-A22A-5CB5F76791F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4169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56885AEA-ABD5-44C9-AAF1-4031529852AF}" type="datetimeFigureOut">
              <a:rPr lang="ru-RU" smtClean="0"/>
              <a:t>21.10.2012</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64B5FAE-EBF2-4950-A74A-D8649FA882ED}"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4405544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246658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39609325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9638297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80621756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7272932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6366819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60881660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40327112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17534469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74F4434-954C-47A7-9A55-0F63DA78D175}"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49830854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dsmatrix.ru/goods/h/4009900392983.html" TargetMode="Externa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hyperlink" Target="http://www.goodsmatrix.ru/goods/h/40099484.html" TargetMode="External"/><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40.xml"/><Relationship Id="rId6" Type="http://schemas.openxmlformats.org/officeDocument/2006/relationships/hyperlink" Target="http://www.goodsmatrix.ru/goods/h/46057877.html" TargetMode="External"/><Relationship Id="rId11" Type="http://schemas.openxmlformats.org/officeDocument/2006/relationships/image" Target="../media/image11.jpeg"/><Relationship Id="rId5" Type="http://schemas.openxmlformats.org/officeDocument/2006/relationships/image" Target="../media/image8.jpeg"/><Relationship Id="rId10" Type="http://schemas.openxmlformats.org/officeDocument/2006/relationships/hyperlink" Target="http://www.goodsmatrix.ru/goods/h/80720133.html" TargetMode="External"/><Relationship Id="rId4" Type="http://schemas.openxmlformats.org/officeDocument/2006/relationships/image" Target="../media/image7.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40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FF"/>
            </a:gs>
            <a:gs pos="100000">
              <a:schemeClr val="bg1"/>
            </a:gs>
          </a:gsLst>
          <a:lin ang="5400000" scaled="1"/>
        </a:gradFill>
        <a:effectLst/>
      </p:bgPr>
    </p:bg>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304800" y="0"/>
            <a:ext cx="8382000" cy="1447800"/>
          </a:xfrm>
          <a:prstGeom prst="rect">
            <a:avLst/>
          </a:prstGeom>
        </p:spPr>
        <p:txBody>
          <a:bodyPr wrap="none" fromWordArt="1">
            <a:prstTxWarp prst="textDeflateTop">
              <a:avLst>
                <a:gd name="adj" fmla="val 31796"/>
              </a:avLst>
            </a:prstTxWarp>
          </a:bodyPr>
          <a:lstStyle/>
          <a:p>
            <a:pPr algn="ctr" fontAlgn="base">
              <a:spcBef>
                <a:spcPct val="0"/>
              </a:spcBef>
              <a:spcAft>
                <a:spcPct val="0"/>
              </a:spcAft>
            </a:pPr>
            <a:r>
              <a:rPr lang="ru-RU" sz="3600" kern="10">
                <a:ln w="9525">
                  <a:solidFill>
                    <a:srgbClr val="FF0066"/>
                  </a:solidFill>
                  <a:round/>
                  <a:headEnd/>
                  <a:tailEnd/>
                </a:ln>
                <a:solidFill>
                  <a:srgbClr val="000000"/>
                </a:solidFill>
                <a:latin typeface="Times New Roman"/>
                <a:cs typeface="Times New Roman"/>
              </a:rPr>
              <a:t>Миф третий: жевательная</a:t>
            </a:r>
          </a:p>
          <a:p>
            <a:pPr algn="ctr" fontAlgn="base">
              <a:spcBef>
                <a:spcPct val="0"/>
              </a:spcBef>
              <a:spcAft>
                <a:spcPct val="0"/>
              </a:spcAft>
            </a:pPr>
            <a:r>
              <a:rPr lang="ru-RU" sz="3600" kern="10">
                <a:ln w="9525">
                  <a:solidFill>
                    <a:srgbClr val="FF0066"/>
                  </a:solidFill>
                  <a:round/>
                  <a:headEnd/>
                  <a:tailEnd/>
                </a:ln>
                <a:solidFill>
                  <a:srgbClr val="000000"/>
                </a:solidFill>
                <a:latin typeface="Times New Roman"/>
                <a:cs typeface="Times New Roman"/>
              </a:rPr>
              <a:t>резинка очищает зубы,</a:t>
            </a:r>
          </a:p>
          <a:p>
            <a:pPr algn="ctr" fontAlgn="base">
              <a:spcBef>
                <a:spcPct val="0"/>
              </a:spcBef>
              <a:spcAft>
                <a:spcPct val="0"/>
              </a:spcAft>
            </a:pPr>
            <a:r>
              <a:rPr lang="ru-RU" sz="3600" kern="10">
                <a:ln w="9525">
                  <a:solidFill>
                    <a:srgbClr val="FF0066"/>
                  </a:solidFill>
                  <a:round/>
                  <a:headEnd/>
                  <a:tailEnd/>
                </a:ln>
                <a:solidFill>
                  <a:srgbClr val="000000"/>
                </a:solidFill>
                <a:latin typeface="Times New Roman"/>
                <a:cs typeface="Times New Roman"/>
              </a:rPr>
              <a:t>спасает их от кариеса</a:t>
            </a:r>
          </a:p>
        </p:txBody>
      </p:sp>
      <p:sp>
        <p:nvSpPr>
          <p:cNvPr id="11267" name="Text Box 5"/>
          <p:cNvSpPr txBox="1">
            <a:spLocks noChangeArrowheads="1"/>
          </p:cNvSpPr>
          <p:nvPr/>
        </p:nvSpPr>
        <p:spPr bwMode="auto">
          <a:xfrm>
            <a:off x="13652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a:solidFill>
                <a:srgbClr val="000000"/>
              </a:solidFill>
            </a:endParaRPr>
          </a:p>
        </p:txBody>
      </p:sp>
      <p:sp>
        <p:nvSpPr>
          <p:cNvPr id="11268" name="Text Box 7"/>
          <p:cNvSpPr txBox="1">
            <a:spLocks noChangeArrowheads="1"/>
          </p:cNvSpPr>
          <p:nvPr/>
        </p:nvSpPr>
        <p:spPr bwMode="auto">
          <a:xfrm>
            <a:off x="365125" y="1789113"/>
            <a:ext cx="847407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sz="2800" b="1">
                <a:solidFill>
                  <a:srgbClr val="990099"/>
                </a:solidFill>
                <a:latin typeface="Monotype Corsiva" pitchFamily="66" charset="0"/>
              </a:rPr>
              <a:t>Так ли это? Жвачка никогда не являлась и не является эффективным средством борьбы с кариесом, как  это утверждает реклама «Орбита» без сахара. Зубная эмаль людей очень разная. Химические элементы, входящие в состав резинки, влияют на зубы неодинаково. Еще одно замечание: жевать резинку могут позволить себе люди с очень крепкими, здоровыми зубами. А таковых , увы, немного.</a:t>
            </a:r>
          </a:p>
        </p:txBody>
      </p:sp>
      <p:pic>
        <p:nvPicPr>
          <p:cNvPr id="16393" name="Picture 9" descr="im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876800"/>
            <a:ext cx="4962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90747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diamond(in)">
                                      <p:cBhvr>
                                        <p:cTn id="7" dur="3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CCFF"/>
            </a:gs>
          </a:gsLst>
          <a:path path="rect">
            <a:fillToRect l="100000" b="100000"/>
          </a:path>
        </a:gradFill>
        <a:effectLst/>
      </p:bgPr>
    </p:bg>
    <p:spTree>
      <p:nvGrpSpPr>
        <p:cNvPr id="1" name=""/>
        <p:cNvGrpSpPr/>
        <p:nvPr/>
      </p:nvGrpSpPr>
      <p:grpSpPr>
        <a:xfrm>
          <a:off x="0" y="0"/>
          <a:ext cx="0" cy="0"/>
          <a:chOff x="0" y="0"/>
          <a:chExt cx="0" cy="0"/>
        </a:xfrm>
      </p:grpSpPr>
      <p:sp>
        <p:nvSpPr>
          <p:cNvPr id="12290" name="WordArt 5"/>
          <p:cNvSpPr>
            <a:spLocks noChangeArrowheads="1" noChangeShapeType="1" noTextEdit="1"/>
          </p:cNvSpPr>
          <p:nvPr/>
        </p:nvSpPr>
        <p:spPr bwMode="auto">
          <a:xfrm>
            <a:off x="762000" y="228600"/>
            <a:ext cx="7419975" cy="10477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a:rPr>
              <a:t>Миф четвертый: жвачка устраняет</a:t>
            </a:r>
          </a:p>
          <a:p>
            <a:pPr algn="ctr" fontAlgn="base">
              <a:spcBef>
                <a:spcPct val="0"/>
              </a:spcBef>
              <a:spcAft>
                <a:spcPct val="0"/>
              </a:spcAft>
            </a:pPr>
            <a:r>
              <a:rPr lang="ru-RU"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a:rPr>
              <a:t>непрятный запах изо рта</a:t>
            </a:r>
          </a:p>
        </p:txBody>
      </p:sp>
      <p:sp>
        <p:nvSpPr>
          <p:cNvPr id="12291" name="Text Box 6"/>
          <p:cNvSpPr txBox="1">
            <a:spLocks noChangeArrowheads="1"/>
          </p:cNvSpPr>
          <p:nvPr/>
        </p:nvSpPr>
        <p:spPr bwMode="auto">
          <a:xfrm>
            <a:off x="288925" y="1408113"/>
            <a:ext cx="8550275"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sz="2800" b="1">
                <a:solidFill>
                  <a:srgbClr val="800000"/>
                </a:solidFill>
                <a:latin typeface="Monotype Corsiva" pitchFamily="66" charset="0"/>
              </a:rPr>
              <a:t>Да, наверное. Но лишь на какое-то время, а потом надо брать новую пластинку резинки и жевать. И так целый день. А все потому, что неприятный запах- это лишь следствие неполадок в организме. Чтобы избавиться от запаха навсегда, надо, во- первых, установить его причину, а во- вторых, устранить ее. Возможно, не в порядке желудок или зубы, а беретесь за сладкую резинку, хотя сахар- враг зубов.</a:t>
            </a:r>
          </a:p>
        </p:txBody>
      </p:sp>
      <p:pic>
        <p:nvPicPr>
          <p:cNvPr id="17415" name="Picture 7" descr="img4"/>
          <p:cNvPicPr>
            <a:picLocks noChangeAspect="1" noChangeArrowheads="1"/>
          </p:cNvPicPr>
          <p:nvPr/>
        </p:nvPicPr>
        <p:blipFill>
          <a:blip r:embed="rId2">
            <a:lum bright="-8000" contrast="12000"/>
            <a:extLst>
              <a:ext uri="{28A0092B-C50C-407E-A947-70E740481C1C}">
                <a14:useLocalDpi xmlns:a14="http://schemas.microsoft.com/office/drawing/2010/main" val="0"/>
              </a:ext>
            </a:extLst>
          </a:blip>
          <a:srcRect/>
          <a:stretch>
            <a:fillRect/>
          </a:stretch>
        </p:blipFill>
        <p:spPr bwMode="auto">
          <a:xfrm>
            <a:off x="3048000" y="4495800"/>
            <a:ext cx="34194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4086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amond(in)">
                                      <p:cBhvr>
                                        <p:cTn id="7"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folHlink"/>
            </a:gs>
          </a:gsLst>
          <a:lin ang="5400000" scaled="1"/>
        </a:gradFill>
        <a:effectLst/>
      </p:bgPr>
    </p:bg>
    <p:spTree>
      <p:nvGrpSpPr>
        <p:cNvPr id="1" name=""/>
        <p:cNvGrpSpPr/>
        <p:nvPr/>
      </p:nvGrpSpPr>
      <p:grpSpPr>
        <a:xfrm>
          <a:off x="0" y="0"/>
          <a:ext cx="0" cy="0"/>
          <a:chOff x="0" y="0"/>
          <a:chExt cx="0" cy="0"/>
        </a:xfrm>
      </p:grpSpPr>
      <p:pic>
        <p:nvPicPr>
          <p:cNvPr id="18440" name="Picture 8" descr="Pict0005"/>
          <p:cNvPicPr>
            <a:picLocks noChangeAspect="1" noChangeArrowheads="1"/>
          </p:cNvPicPr>
          <p:nvPr/>
        </p:nvPicPr>
        <p:blipFill>
          <a:blip r:embed="rId2">
            <a:extLst>
              <a:ext uri="{28A0092B-C50C-407E-A947-70E740481C1C}">
                <a14:useLocalDpi xmlns:a14="http://schemas.microsoft.com/office/drawing/2010/main" val="0"/>
              </a:ext>
            </a:extLst>
          </a:blip>
          <a:srcRect l="51678" t="51398" r="22081" b="12849"/>
          <a:stretch>
            <a:fillRect/>
          </a:stretch>
        </p:blipFill>
        <p:spPr bwMode="auto">
          <a:xfrm>
            <a:off x="0" y="0"/>
            <a:ext cx="4114800" cy="536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4"/>
          <p:cNvSpPr>
            <a:spLocks noChangeArrowheads="1" noChangeShapeType="1" noTextEdit="1"/>
          </p:cNvSpPr>
          <p:nvPr/>
        </p:nvSpPr>
        <p:spPr bwMode="auto">
          <a:xfrm>
            <a:off x="4648200" y="228600"/>
            <a:ext cx="4343400" cy="1416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1023"/>
              </a:avLst>
            </a:prstTxWarp>
          </a:bodyPr>
          <a:lstStyle/>
          <a:p>
            <a:pPr algn="ctr" fontAlgn="base">
              <a:spcBef>
                <a:spcPct val="0"/>
              </a:spcBef>
              <a:spcAft>
                <a:spcPct val="0"/>
              </a:spcAft>
            </a:pPr>
            <a:r>
              <a:rPr lang="ru-RU" sz="3600" kern="10">
                <a:solidFill>
                  <a:srgbClr val="660033"/>
                </a:solidFill>
                <a:effectLst>
                  <a:outerShdw dist="53882" dir="2700000" algn="ctr" rotWithShape="0">
                    <a:srgbClr val="C0C0C0">
                      <a:alpha val="79999"/>
                    </a:srgbClr>
                  </a:outerShdw>
                </a:effectLst>
                <a:latin typeface="Times New Roman"/>
                <a:cs typeface="Times New Roman"/>
              </a:rPr>
              <a:t>Миф пятый: резинка </a:t>
            </a:r>
          </a:p>
          <a:p>
            <a:pPr algn="ctr" fontAlgn="base">
              <a:spcBef>
                <a:spcPct val="0"/>
              </a:spcBef>
              <a:spcAft>
                <a:spcPct val="0"/>
              </a:spcAft>
            </a:pPr>
            <a:r>
              <a:rPr lang="ru-RU" sz="3600" kern="10">
                <a:solidFill>
                  <a:srgbClr val="660033"/>
                </a:solidFill>
                <a:effectLst>
                  <a:outerShdw dist="53882" dir="2700000" algn="ctr" rotWithShape="0">
                    <a:srgbClr val="C0C0C0">
                      <a:alpha val="79999"/>
                    </a:srgbClr>
                  </a:outerShdw>
                </a:effectLst>
                <a:latin typeface="Times New Roman"/>
                <a:cs typeface="Times New Roman"/>
              </a:rPr>
              <a:t>развивает челюсть</a:t>
            </a:r>
          </a:p>
        </p:txBody>
      </p:sp>
      <p:sp>
        <p:nvSpPr>
          <p:cNvPr id="13316" name="Text Box 5"/>
          <p:cNvSpPr txBox="1">
            <a:spLocks noChangeArrowheads="1"/>
          </p:cNvSpPr>
          <p:nvPr/>
        </p:nvSpPr>
        <p:spPr bwMode="auto">
          <a:xfrm>
            <a:off x="457200" y="2819400"/>
            <a:ext cx="84740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sz="3200" b="1">
                <a:solidFill>
                  <a:srgbClr val="000099"/>
                </a:solidFill>
                <a:latin typeface="Monotype Corsiva" pitchFamily="66" charset="0"/>
              </a:rPr>
              <a:t>Нет, лучше всего развивают челюсть, массируют десны, излечивают воспалительные процессы самые обыкновенные сырые овощи. Вот их пережевывать как раз и полезно, и приятно.</a:t>
            </a:r>
          </a:p>
        </p:txBody>
      </p:sp>
      <p:pic>
        <p:nvPicPr>
          <p:cNvPr id="18438" name="Picture 6" descr="Wrigley представит жевательную резинку в новой упаковк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745038"/>
            <a:ext cx="220980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6404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3000"/>
                                        <p:tgtEl>
                                          <p:spTgt spid="18438"/>
                                        </p:tgtEl>
                                      </p:cBhvr>
                                    </p:animEffect>
                                    <p:anim calcmode="lin" valueType="num">
                                      <p:cBhvr>
                                        <p:cTn id="8" dur="3000" fill="hold"/>
                                        <p:tgtEl>
                                          <p:spTgt spid="18438"/>
                                        </p:tgtEl>
                                        <p:attrNameLst>
                                          <p:attrName>style.rotation</p:attrName>
                                        </p:attrNameLst>
                                      </p:cBhvr>
                                      <p:tavLst>
                                        <p:tav tm="0">
                                          <p:val>
                                            <p:fltVal val="720"/>
                                          </p:val>
                                        </p:tav>
                                        <p:tav tm="100000">
                                          <p:val>
                                            <p:fltVal val="0"/>
                                          </p:val>
                                        </p:tav>
                                      </p:tavLst>
                                    </p:anim>
                                    <p:anim calcmode="lin" valueType="num">
                                      <p:cBhvr>
                                        <p:cTn id="9" dur="3000" fill="hold"/>
                                        <p:tgtEl>
                                          <p:spTgt spid="18438"/>
                                        </p:tgtEl>
                                        <p:attrNameLst>
                                          <p:attrName>ppt_h</p:attrName>
                                        </p:attrNameLst>
                                      </p:cBhvr>
                                      <p:tavLst>
                                        <p:tav tm="0">
                                          <p:val>
                                            <p:fltVal val="0"/>
                                          </p:val>
                                        </p:tav>
                                        <p:tav tm="100000">
                                          <p:val>
                                            <p:strVal val="#ppt_h"/>
                                          </p:val>
                                        </p:tav>
                                      </p:tavLst>
                                    </p:anim>
                                    <p:anim calcmode="lin" valueType="num">
                                      <p:cBhvr>
                                        <p:cTn id="10" dur="3000" fill="hold"/>
                                        <p:tgtEl>
                                          <p:spTgt spid="1843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8440"/>
                                        </p:tgtEl>
                                        <p:attrNameLst>
                                          <p:attrName>style.visibility</p:attrName>
                                        </p:attrNameLst>
                                      </p:cBhvr>
                                      <p:to>
                                        <p:strVal val="visible"/>
                                      </p:to>
                                    </p:set>
                                    <p:animEffect transition="in" filter="diamond(in)">
                                      <p:cBhvr>
                                        <p:cTn id="15" dur="2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14338" name="WordArt 4"/>
          <p:cNvSpPr>
            <a:spLocks noChangeArrowheads="1" noChangeShapeType="1" noTextEdit="1"/>
          </p:cNvSpPr>
          <p:nvPr/>
        </p:nvSpPr>
        <p:spPr bwMode="auto">
          <a:xfrm>
            <a:off x="228600" y="0"/>
            <a:ext cx="8915400" cy="1447800"/>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ru-RU"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cs typeface="Arial"/>
              </a:rPr>
              <a:t>Миф шестой: резинка способствует пищеварению,</a:t>
            </a:r>
          </a:p>
          <a:p>
            <a:pPr algn="ctr" fontAlgn="base">
              <a:spcBef>
                <a:spcPct val="0"/>
              </a:spcBef>
              <a:spcAft>
                <a:spcPct val="0"/>
              </a:spcAft>
            </a:pPr>
            <a:r>
              <a:rPr lang="ru-RU"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cs typeface="Arial"/>
              </a:rPr>
              <a:t> помогает заглушить чувство голода</a:t>
            </a:r>
          </a:p>
        </p:txBody>
      </p:sp>
      <p:sp>
        <p:nvSpPr>
          <p:cNvPr id="14339" name="Text Box 5"/>
          <p:cNvSpPr txBox="1">
            <a:spLocks noChangeArrowheads="1"/>
          </p:cNvSpPr>
          <p:nvPr/>
        </p:nvSpPr>
        <p:spPr bwMode="auto">
          <a:xfrm>
            <a:off x="136525" y="1408113"/>
            <a:ext cx="8702675"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sz="2800">
                <a:solidFill>
                  <a:srgbClr val="FF0066"/>
                </a:solidFill>
                <a:latin typeface="Monotype Corsiva" pitchFamily="66" charset="0"/>
              </a:rPr>
              <a:t>В состав жевательной резинки входит сахар, ароматизаторы, органические кислоты, возбуждающие аппетит, поэтому активно выделяется желудочный сок. Пищеварительный тракт подготавливается к перевариванию пищи, а пищи- то он не получает. Слизистая оболочка желудка раздражается, поэтому люди рискуют заработать неприятные болезни желудка. Заглушить чувство голода с помощью жвачки невозможно. Как раз тогда, когда организм готовится получить порцию еды, его держат на голодном пайке. Лишь незначительное количество сахара, красителей и других компонентов- вот и весь обед.</a:t>
            </a:r>
          </a:p>
        </p:txBody>
      </p:sp>
      <p:pic>
        <p:nvPicPr>
          <p:cNvPr id="19462" name="GoodsDG__ctl4_Img1" descr="Жевательная резинка &quot;Eclipse - Нежная Свежесть&quot;, 420г.">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943600"/>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378053"/>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5000" fill="hold"/>
                                        <p:tgtEl>
                                          <p:spTgt spid="19462"/>
                                        </p:tgtEl>
                                        <p:attrNameLst>
                                          <p:attrName>ppt_w</p:attrName>
                                        </p:attrNameLst>
                                      </p:cBhvr>
                                      <p:tavLst>
                                        <p:tav tm="0">
                                          <p:val>
                                            <p:fltVal val="0"/>
                                          </p:val>
                                        </p:tav>
                                        <p:tav tm="100000">
                                          <p:val>
                                            <p:strVal val="#ppt_w"/>
                                          </p:val>
                                        </p:tav>
                                      </p:tavLst>
                                    </p:anim>
                                    <p:anim calcmode="lin" valueType="num">
                                      <p:cBhvr>
                                        <p:cTn id="8" dur="5000" fill="hold"/>
                                        <p:tgtEl>
                                          <p:spTgt spid="19462"/>
                                        </p:tgtEl>
                                        <p:attrNameLst>
                                          <p:attrName>ppt_h</p:attrName>
                                        </p:attrNameLst>
                                      </p:cBhvr>
                                      <p:tavLst>
                                        <p:tav tm="0">
                                          <p:val>
                                            <p:fltVal val="0"/>
                                          </p:val>
                                        </p:tav>
                                        <p:tav tm="100000">
                                          <p:val>
                                            <p:strVal val="#ppt_h"/>
                                          </p:val>
                                        </p:tav>
                                      </p:tavLst>
                                    </p:anim>
                                    <p:anim calcmode="lin" valueType="num">
                                      <p:cBhvr>
                                        <p:cTn id="9" dur="5000" fill="hold"/>
                                        <p:tgtEl>
                                          <p:spTgt spid="19462"/>
                                        </p:tgtEl>
                                        <p:attrNameLst>
                                          <p:attrName>style.rotation</p:attrName>
                                        </p:attrNameLst>
                                      </p:cBhvr>
                                      <p:tavLst>
                                        <p:tav tm="0">
                                          <p:val>
                                            <p:fltVal val="360"/>
                                          </p:val>
                                        </p:tav>
                                        <p:tav tm="100000">
                                          <p:val>
                                            <p:fltVal val="0"/>
                                          </p:val>
                                        </p:tav>
                                      </p:tavLst>
                                    </p:anim>
                                    <p:animEffect transition="in" filter="fade">
                                      <p:cBhvr>
                                        <p:cTn id="10" dur="5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жевательная резин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4"/>
          <p:cNvSpPr>
            <a:spLocks noChangeArrowheads="1" noChangeShapeType="1" noTextEdit="1"/>
          </p:cNvSpPr>
          <p:nvPr/>
        </p:nvSpPr>
        <p:spPr bwMode="auto">
          <a:xfrm>
            <a:off x="1219200" y="304800"/>
            <a:ext cx="6324600" cy="523875"/>
          </a:xfrm>
          <a:prstGeom prst="rect">
            <a:avLst/>
          </a:prstGeom>
        </p:spPr>
        <p:txBody>
          <a:bodyPr wrap="none" fromWordArt="1">
            <a:prstTxWarp prst="textPlain">
              <a:avLst>
                <a:gd name="adj" fmla="val 50000"/>
              </a:avLst>
            </a:prstTxWarp>
          </a:bodyPr>
          <a:lstStyle/>
          <a:p>
            <a:pPr algn="ctr"/>
            <a:r>
              <a:rPr lang="ru-RU" sz="3600" i="1" kern="10">
                <a:ln w="9525">
                  <a:solidFill>
                    <a:srgbClr val="000000"/>
                  </a:solidFill>
                  <a:round/>
                  <a:headEnd/>
                  <a:tailEnd/>
                </a:ln>
                <a:solidFill>
                  <a:schemeClr val="hlink"/>
                </a:solidFill>
                <a:effectLst>
                  <a:outerShdw dist="35921" dir="2700000" algn="ctr" rotWithShape="0">
                    <a:srgbClr val="808080">
                      <a:alpha val="79999"/>
                    </a:srgbClr>
                  </a:outerShdw>
                </a:effectLst>
                <a:latin typeface="Arial"/>
                <a:cs typeface="Arial"/>
              </a:rPr>
              <a:t>Несколько слов об эстетике</a:t>
            </a:r>
          </a:p>
        </p:txBody>
      </p:sp>
      <p:sp>
        <p:nvSpPr>
          <p:cNvPr id="16388" name="Text Box 5"/>
          <p:cNvSpPr txBox="1">
            <a:spLocks noChangeArrowheads="1"/>
          </p:cNvSpPr>
          <p:nvPr/>
        </p:nvSpPr>
        <p:spPr bwMode="auto">
          <a:xfrm>
            <a:off x="288925" y="1103313"/>
            <a:ext cx="86264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b="1">
                <a:solidFill>
                  <a:srgbClr val="FF3300"/>
                </a:solidFill>
                <a:latin typeface="Comic Sans MS" pitchFamily="66" charset="0"/>
              </a:rPr>
              <a:t>Наверное, и вас раздражают люди, которые не разбирая ни места, ни времени, работают челюстями даже во время разговора. Есть же определенные эстетические нормы, которые не зависят ни от моды, ни от степени личной свободы, ни от общественного строя, ни от материального положения. Кстати, вы не обратили внимания, что даже в столь надоевших нам американских боевиках жвачку жуют лишь отрицательные персонажи? И уж совершенно недопустимо выдувать пузыри из резины, даже для детей подросткового возраста. Но уж когда видишь дядю или тетю, надувающих это громадное «чудо»- становится как-то неловко.</a:t>
            </a:r>
          </a:p>
        </p:txBody>
      </p:sp>
    </p:spTree>
    <p:extLst>
      <p:ext uri="{BB962C8B-B14F-4D97-AF65-F5344CB8AC3E}">
        <p14:creationId xmlns:p14="http://schemas.microsoft.com/office/powerpoint/2010/main" val="158625897"/>
      </p:ext>
    </p:extLst>
  </p:cSld>
  <p:clrMapOvr>
    <a:masterClrMapping/>
  </p:clrMapOvr>
  <p:transition spd="med">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m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04800" y="2971800"/>
            <a:ext cx="8839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ru-RU" sz="2800" b="1">
                <a:solidFill>
                  <a:srgbClr val="FF0066"/>
                </a:solidFill>
                <a:latin typeface="Comic Sans MS" pitchFamily="66" charset="0"/>
              </a:rPr>
              <a:t>* Жевать после еды не более 10 минут. </a:t>
            </a:r>
          </a:p>
          <a:p>
            <a:pPr fontAlgn="base">
              <a:spcBef>
                <a:spcPct val="0"/>
              </a:spcBef>
              <a:spcAft>
                <a:spcPct val="0"/>
              </a:spcAft>
            </a:pPr>
            <a:r>
              <a:rPr lang="ru-RU" sz="2800" b="1">
                <a:solidFill>
                  <a:srgbClr val="FF0066"/>
                </a:solidFill>
                <a:latin typeface="Comic Sans MS" pitchFamily="66" charset="0"/>
              </a:rPr>
              <a:t>* Не жевать на голодный желудок. </a:t>
            </a:r>
          </a:p>
          <a:p>
            <a:pPr fontAlgn="base">
              <a:spcBef>
                <a:spcPct val="0"/>
              </a:spcBef>
              <a:spcAft>
                <a:spcPct val="0"/>
              </a:spcAft>
            </a:pPr>
            <a:r>
              <a:rPr lang="ru-RU" sz="2800" b="1">
                <a:solidFill>
                  <a:srgbClr val="FF0066"/>
                </a:solidFill>
                <a:latin typeface="Comic Sans MS" pitchFamily="66" charset="0"/>
              </a:rPr>
              <a:t>* Не отказываться от зубной щетки! </a:t>
            </a:r>
          </a:p>
          <a:p>
            <a:pPr fontAlgn="base">
              <a:spcBef>
                <a:spcPct val="0"/>
              </a:spcBef>
              <a:spcAft>
                <a:spcPct val="0"/>
              </a:spcAft>
            </a:pPr>
            <a:r>
              <a:rPr lang="ru-RU" sz="2800" b="1">
                <a:solidFill>
                  <a:srgbClr val="FF0066"/>
                </a:solidFill>
                <a:latin typeface="Comic Sans MS" pitchFamily="66" charset="0"/>
              </a:rPr>
              <a:t>* Предпочитать жвачку с  сахарозаменителями. </a:t>
            </a:r>
          </a:p>
          <a:p>
            <a:pPr fontAlgn="base">
              <a:spcBef>
                <a:spcPct val="0"/>
              </a:spcBef>
              <a:spcAft>
                <a:spcPct val="0"/>
              </a:spcAft>
            </a:pPr>
            <a:r>
              <a:rPr lang="ru-RU" sz="2800" b="1">
                <a:solidFill>
                  <a:srgbClr val="FF0066"/>
                </a:solidFill>
                <a:latin typeface="Comic Sans MS" pitchFamily="66" charset="0"/>
              </a:rPr>
              <a:t>* Не покупать жвачку с красителями</a:t>
            </a:r>
          </a:p>
        </p:txBody>
      </p:sp>
      <p:sp>
        <p:nvSpPr>
          <p:cNvPr id="12294" name="Rectangle 6"/>
          <p:cNvSpPr>
            <a:spLocks noChangeArrowheads="1"/>
          </p:cNvSpPr>
          <p:nvPr/>
        </p:nvSpPr>
        <p:spPr bwMode="auto">
          <a:xfrm>
            <a:off x="3581400" y="304800"/>
            <a:ext cx="480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lang="ru-RU" sz="4000" b="1" dirty="0">
                <a:solidFill>
                  <a:srgbClr val="990099"/>
                </a:solidFill>
                <a:effectLst>
                  <a:outerShdw blurRad="38100" dist="38100" dir="2700000" algn="tl">
                    <a:srgbClr val="C0C0C0"/>
                  </a:outerShdw>
                </a:effectLst>
                <a:latin typeface="Monotype Corsiva" pitchFamily="66" charset="0"/>
              </a:rPr>
              <a:t>Основные правила </a:t>
            </a:r>
          </a:p>
          <a:p>
            <a:pPr fontAlgn="base">
              <a:spcBef>
                <a:spcPct val="0"/>
              </a:spcBef>
              <a:spcAft>
                <a:spcPct val="0"/>
              </a:spcAft>
              <a:defRPr/>
            </a:pPr>
            <a:r>
              <a:rPr lang="ru-RU" sz="4000" b="1" dirty="0">
                <a:solidFill>
                  <a:srgbClr val="990099"/>
                </a:solidFill>
                <a:effectLst>
                  <a:outerShdw blurRad="38100" dist="38100" dir="2700000" algn="tl">
                    <a:srgbClr val="C0C0C0"/>
                  </a:outerShdw>
                </a:effectLst>
                <a:latin typeface="Monotype Corsiva" pitchFamily="66" charset="0"/>
              </a:rPr>
              <a:t>пользования жвачкой:</a:t>
            </a:r>
          </a:p>
        </p:txBody>
      </p:sp>
    </p:spTree>
    <p:extLst>
      <p:ext uri="{BB962C8B-B14F-4D97-AF65-F5344CB8AC3E}">
        <p14:creationId xmlns:p14="http://schemas.microsoft.com/office/powerpoint/2010/main" val="1113082761"/>
      </p:ext>
    </p:extLst>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7" descr="Pict0002"/>
          <p:cNvPicPr>
            <a:picLocks noChangeAspect="1" noChangeArrowheads="1"/>
          </p:cNvPicPr>
          <p:nvPr/>
        </p:nvPicPr>
        <p:blipFill>
          <a:blip r:embed="rId2">
            <a:extLst>
              <a:ext uri="{28A0092B-C50C-407E-A947-70E740481C1C}">
                <a14:useLocalDpi xmlns:a14="http://schemas.microsoft.com/office/drawing/2010/main" val="0"/>
              </a:ext>
            </a:extLst>
          </a:blip>
          <a:srcRect l="23491" t="66817" r="32887" b="5139"/>
          <a:stretch>
            <a:fillRect/>
          </a:stretch>
        </p:blipFill>
        <p:spPr bwMode="auto">
          <a:xfrm>
            <a:off x="0" y="0"/>
            <a:ext cx="41910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WordArt 4"/>
          <p:cNvSpPr>
            <a:spLocks noChangeArrowheads="1" noChangeShapeType="1" noTextEdit="1"/>
          </p:cNvSpPr>
          <p:nvPr/>
        </p:nvSpPr>
        <p:spPr bwMode="auto">
          <a:xfrm>
            <a:off x="4572000" y="0"/>
            <a:ext cx="4572000" cy="762000"/>
          </a:xfrm>
          <a:prstGeom prst="rect">
            <a:avLst/>
          </a:prstGeom>
        </p:spPr>
        <p:txBody>
          <a:bodyPr wrap="none" fromWordArt="1">
            <a:prstTxWarp prst="textDeflate">
              <a:avLst>
                <a:gd name="adj" fmla="val 18750"/>
              </a:avLst>
            </a:prstTxWarp>
          </a:bodyPr>
          <a:lstStyle/>
          <a:p>
            <a:pPr algn="ctr" fontAlgn="base">
              <a:spcBef>
                <a:spcPct val="0"/>
              </a:spcBef>
              <a:spcAft>
                <a:spcPct val="0"/>
              </a:spcAft>
            </a:pPr>
            <a:r>
              <a:rPr lang="ru-RU"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Итак, выводы</a:t>
            </a:r>
          </a:p>
        </p:txBody>
      </p:sp>
      <p:sp>
        <p:nvSpPr>
          <p:cNvPr id="18437" name="Text Box 5"/>
          <p:cNvSpPr txBox="1">
            <a:spLocks noChangeArrowheads="1"/>
          </p:cNvSpPr>
          <p:nvPr/>
        </p:nvSpPr>
        <p:spPr bwMode="auto">
          <a:xfrm>
            <a:off x="441325" y="1447800"/>
            <a:ext cx="84740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sz="2800" b="1" i="1">
                <a:solidFill>
                  <a:srgbClr val="000000"/>
                </a:solidFill>
                <a:latin typeface="Verdana" pitchFamily="34" charset="0"/>
              </a:rPr>
              <a:t>Жевательная резинка- это набор пищевых, химических элементов, не все из которых прошли апробацию и ранее использовались в нашей стране. </a:t>
            </a:r>
          </a:p>
          <a:p>
            <a:pPr eaLnBrk="1" fontAlgn="base" hangingPunct="1">
              <a:spcBef>
                <a:spcPct val="0"/>
              </a:spcBef>
              <a:spcAft>
                <a:spcPct val="0"/>
              </a:spcAft>
            </a:pPr>
            <a:r>
              <a:rPr lang="ru-RU" sz="2800" b="1" i="1">
                <a:solidFill>
                  <a:srgbClr val="000000"/>
                </a:solidFill>
                <a:latin typeface="Verdana" pitchFamily="34" charset="0"/>
              </a:rPr>
              <a:t>Вот и лопнули при ближайшем рассмотрении все мифы вокруг жвачки, точно мыльные пузыри… остались лишь внушительные цены на ярлыке. Так не лучше ли купить на эти деньги яблоки или бананы?</a:t>
            </a:r>
          </a:p>
        </p:txBody>
      </p:sp>
    </p:spTree>
    <p:extLst>
      <p:ext uri="{BB962C8B-B14F-4D97-AF65-F5344CB8AC3E}">
        <p14:creationId xmlns:p14="http://schemas.microsoft.com/office/powerpoint/2010/main" val="385139945"/>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1" y="-2976"/>
            <a:ext cx="9161464" cy="686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32150" y="957545"/>
            <a:ext cx="739305" cy="369332"/>
          </a:xfrm>
          <a:prstGeom prst="rect">
            <a:avLst/>
          </a:prstGeom>
        </p:spPr>
        <p:txBody>
          <a:bodyPr wrap="none">
            <a:spAutoFit/>
          </a:bodyPr>
          <a:lstStyle/>
          <a:p>
            <a:pPr algn="ctr"/>
            <a:r>
              <a:rPr lang="ru-RU" kern="10" dirty="0" smtClean="0">
                <a:ln w="9525">
                  <a:solidFill>
                    <a:srgbClr val="D60093"/>
                  </a:solidFill>
                  <a:round/>
                  <a:headEnd/>
                  <a:tailEnd/>
                </a:ln>
                <a:solidFill>
                  <a:schemeClr val="accent2"/>
                </a:solidFill>
                <a:latin typeface="Times New Roman"/>
                <a:cs typeface="Times New Roman"/>
              </a:rPr>
              <a:t>Цель:</a:t>
            </a:r>
            <a:endParaRPr lang="ru-RU" kern="10" dirty="0">
              <a:ln w="9525">
                <a:solidFill>
                  <a:srgbClr val="D60093"/>
                </a:solidFill>
                <a:round/>
                <a:headEnd/>
                <a:tailEnd/>
              </a:ln>
              <a:solidFill>
                <a:schemeClr val="accent2"/>
              </a:solidFill>
              <a:latin typeface="Times New Roman"/>
              <a:cs typeface="Times New Roman"/>
            </a:endParaRPr>
          </a:p>
        </p:txBody>
      </p:sp>
      <p:sp>
        <p:nvSpPr>
          <p:cNvPr id="3" name="Прямоугольник 2"/>
          <p:cNvSpPr/>
          <p:nvPr/>
        </p:nvSpPr>
        <p:spPr>
          <a:xfrm>
            <a:off x="2195736" y="1412776"/>
            <a:ext cx="4908716" cy="369332"/>
          </a:xfrm>
          <a:prstGeom prst="rect">
            <a:avLst/>
          </a:prstGeom>
        </p:spPr>
        <p:txBody>
          <a:bodyPr wrap="none">
            <a:spAutoFit/>
          </a:bodyPr>
          <a:lstStyle/>
          <a:p>
            <a:r>
              <a:rPr lang="ru-RU" dirty="0" smtClean="0">
                <a:solidFill>
                  <a:srgbClr val="7030A0"/>
                </a:solidFill>
              </a:rPr>
              <a:t>Узнать правду о жевательной </a:t>
            </a:r>
            <a:r>
              <a:rPr lang="ru-RU" dirty="0" smtClean="0"/>
              <a:t>резинке.</a:t>
            </a:r>
            <a:endParaRPr lang="ru-RU" dirty="0"/>
          </a:p>
        </p:txBody>
      </p:sp>
      <p:sp>
        <p:nvSpPr>
          <p:cNvPr id="4" name="Прямоугольник 3"/>
          <p:cNvSpPr/>
          <p:nvPr/>
        </p:nvSpPr>
        <p:spPr>
          <a:xfrm>
            <a:off x="971600" y="2420888"/>
            <a:ext cx="960519" cy="369332"/>
          </a:xfrm>
          <a:prstGeom prst="rect">
            <a:avLst/>
          </a:prstGeom>
        </p:spPr>
        <p:txBody>
          <a:bodyPr wrap="none">
            <a:spAutoFit/>
          </a:bodyPr>
          <a:lstStyle/>
          <a:p>
            <a:r>
              <a:rPr lang="ru-RU" b="1" dirty="0" smtClean="0">
                <a:solidFill>
                  <a:srgbClr val="FF0066"/>
                </a:solidFill>
              </a:rPr>
              <a:t>Задачи</a:t>
            </a:r>
            <a:r>
              <a:rPr lang="ru-RU" dirty="0" smtClean="0"/>
              <a:t>:</a:t>
            </a:r>
            <a:endParaRPr lang="ru-RU" dirty="0"/>
          </a:p>
        </p:txBody>
      </p:sp>
      <p:sp>
        <p:nvSpPr>
          <p:cNvPr id="5" name="Прямоугольник 4"/>
          <p:cNvSpPr/>
          <p:nvPr/>
        </p:nvSpPr>
        <p:spPr>
          <a:xfrm>
            <a:off x="985455" y="2966056"/>
            <a:ext cx="4572000" cy="923330"/>
          </a:xfrm>
          <a:prstGeom prst="rect">
            <a:avLst/>
          </a:prstGeom>
        </p:spPr>
        <p:txBody>
          <a:bodyPr>
            <a:spAutoFit/>
          </a:bodyPr>
          <a:lstStyle/>
          <a:p>
            <a:r>
              <a:rPr lang="ru-RU" dirty="0" smtClean="0">
                <a:solidFill>
                  <a:srgbClr val="7030A0"/>
                </a:solidFill>
              </a:rPr>
              <a:t>1.Определить потенциальную опасность жевательной резинки для здоровья человека;</a:t>
            </a:r>
            <a:endParaRPr lang="ru-RU" dirty="0">
              <a:solidFill>
                <a:srgbClr val="7030A0"/>
              </a:solidFill>
            </a:endParaRPr>
          </a:p>
        </p:txBody>
      </p:sp>
      <p:sp>
        <p:nvSpPr>
          <p:cNvPr id="6" name="Прямоугольник 5"/>
          <p:cNvSpPr/>
          <p:nvPr/>
        </p:nvSpPr>
        <p:spPr>
          <a:xfrm>
            <a:off x="1942107" y="4009681"/>
            <a:ext cx="4627418" cy="646331"/>
          </a:xfrm>
          <a:prstGeom prst="rect">
            <a:avLst/>
          </a:prstGeom>
        </p:spPr>
        <p:txBody>
          <a:bodyPr wrap="square">
            <a:spAutoFit/>
          </a:bodyPr>
          <a:lstStyle/>
          <a:p>
            <a:r>
              <a:rPr lang="ru-RU" dirty="0" smtClean="0">
                <a:solidFill>
                  <a:srgbClr val="7030A0"/>
                </a:solidFill>
              </a:rPr>
              <a:t>2.Информировать о последствиях употребления жевательной резинки</a:t>
            </a:r>
            <a:endParaRPr lang="ru-RU" dirty="0">
              <a:solidFill>
                <a:srgbClr val="7030A0"/>
              </a:solidFill>
            </a:endParaRPr>
          </a:p>
        </p:txBody>
      </p:sp>
    </p:spTree>
    <p:extLst>
      <p:ext uri="{BB962C8B-B14F-4D97-AF65-F5344CB8AC3E}">
        <p14:creationId xmlns:p14="http://schemas.microsoft.com/office/powerpoint/2010/main" val="91733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305342"/>
            <a:ext cx="6552728" cy="4093428"/>
          </a:xfrm>
          <a:prstGeom prst="rect">
            <a:avLst/>
          </a:prstGeom>
        </p:spPr>
        <p:txBody>
          <a:bodyPr wrap="square">
            <a:spAutoFit/>
          </a:bodyPr>
          <a:lstStyle/>
          <a:p>
            <a:r>
              <a:rPr lang="ru-RU" sz="2000" i="1" dirty="0" smtClean="0"/>
              <a:t>Жевательную резинку люди жевали давно. Сначала это была смола мастикового дерева или клейкий сок растения </a:t>
            </a:r>
            <a:r>
              <a:rPr lang="ru-RU" sz="2000" i="1" dirty="0" err="1" smtClean="0"/>
              <a:t>саподиллы</a:t>
            </a:r>
            <a:r>
              <a:rPr lang="ru-RU" sz="2000" i="1" dirty="0" smtClean="0"/>
              <a:t>. В Индии жевали  очищенную от коры веточку, а в Средней Азии и Закавказье- кожу граната после еды. На Руси издавна использовали смолу сосны или ели. И вот в 70-е годы 19 века американец Томас Адамс смешал сок </a:t>
            </a:r>
            <a:r>
              <a:rPr lang="ru-RU" sz="2000" i="1" dirty="0" err="1" smtClean="0"/>
              <a:t>саподиллы</a:t>
            </a:r>
            <a:r>
              <a:rPr lang="ru-RU" sz="2000" i="1" dirty="0" smtClean="0"/>
              <a:t> со смолами некоторых других растений, растопил смесь под давлением пара и очистил от примесей. Всыпал сахарную пудру, патоку, добавил мятного масла, и все это раскатал тонким слоим. Так появилась первая в мире жевательная резинка.</a:t>
            </a:r>
            <a:endParaRPr lang="ru-RU" sz="2000" i="1" dirty="0"/>
          </a:p>
        </p:txBody>
      </p:sp>
      <p:sp>
        <p:nvSpPr>
          <p:cNvPr id="3" name="Прямоугольник 2"/>
          <p:cNvSpPr/>
          <p:nvPr/>
        </p:nvSpPr>
        <p:spPr>
          <a:xfrm>
            <a:off x="2642143" y="692696"/>
            <a:ext cx="2016899" cy="584775"/>
          </a:xfrm>
          <a:prstGeom prst="rect">
            <a:avLst/>
          </a:prstGeom>
        </p:spPr>
        <p:txBody>
          <a:bodyPr wrap="none">
            <a:spAutoFit/>
          </a:bodyPr>
          <a:lstStyle/>
          <a:p>
            <a:r>
              <a:rPr lang="ru-RU" sz="3200" b="1" dirty="0" smtClean="0">
                <a:solidFill>
                  <a:srgbClr val="7030A0"/>
                </a:solidFill>
                <a:latin typeface="Monotype Corsiva" pitchFamily="66" charset="0"/>
              </a:rPr>
              <a:t>Из истории</a:t>
            </a:r>
            <a:endParaRPr lang="ru-RU" sz="3200" b="1" dirty="0">
              <a:solidFill>
                <a:srgbClr val="7030A0"/>
              </a:solidFill>
              <a:latin typeface="Monotype Corsiva" pitchFamily="66" charset="0"/>
            </a:endParaRPr>
          </a:p>
        </p:txBody>
      </p:sp>
    </p:spTree>
    <p:extLst>
      <p:ext uri="{BB962C8B-B14F-4D97-AF65-F5344CB8AC3E}">
        <p14:creationId xmlns:p14="http://schemas.microsoft.com/office/powerpoint/2010/main" val="176053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79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chemeClr val="bg1"/>
            </a:gs>
          </a:gsLst>
          <a:lin ang="18900000" scaled="1"/>
        </a:gradFill>
        <a:effectLst/>
      </p:bgPr>
    </p:bg>
    <p:spTree>
      <p:nvGrpSpPr>
        <p:cNvPr id="1" name=""/>
        <p:cNvGrpSpPr/>
        <p:nvPr/>
      </p:nvGrpSpPr>
      <p:grpSpPr>
        <a:xfrm>
          <a:off x="0" y="0"/>
          <a:ext cx="0" cy="0"/>
          <a:chOff x="0" y="0"/>
          <a:chExt cx="0" cy="0"/>
        </a:xfrm>
      </p:grpSpPr>
      <p:sp>
        <p:nvSpPr>
          <p:cNvPr id="6146" name="AutoShape 4"/>
          <p:cNvSpPr>
            <a:spLocks noChangeArrowheads="1"/>
          </p:cNvSpPr>
          <p:nvPr/>
        </p:nvSpPr>
        <p:spPr bwMode="auto">
          <a:xfrm>
            <a:off x="304800" y="3276600"/>
            <a:ext cx="3810000" cy="13716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ru-RU" sz="3200" b="1" i="1">
                <a:solidFill>
                  <a:srgbClr val="990099"/>
                </a:solidFill>
              </a:rPr>
              <a:t>Педагог</a:t>
            </a:r>
          </a:p>
        </p:txBody>
      </p:sp>
      <p:sp>
        <p:nvSpPr>
          <p:cNvPr id="9221" name="AutoShape 5"/>
          <p:cNvSpPr>
            <a:spLocks noChangeArrowheads="1"/>
          </p:cNvSpPr>
          <p:nvPr/>
        </p:nvSpPr>
        <p:spPr bwMode="auto">
          <a:xfrm>
            <a:off x="4419600" y="1295400"/>
            <a:ext cx="4495800" cy="1676400"/>
          </a:xfrm>
          <a:prstGeom prst="wedgeRectCallout">
            <a:avLst>
              <a:gd name="adj1" fmla="val -58685"/>
              <a:gd name="adj2" fmla="val 105019"/>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ru-RU" sz="1600">
                <a:solidFill>
                  <a:srgbClr val="000000"/>
                </a:solidFill>
              </a:rPr>
              <a:t>Если рот ребенка постоянно занят жевательной резинкой, то речь его, как правило, маловразумительная и малопонятна. Он плохо выговаривает звуки, а следовательно, в дальнейшем могут возникнуть проблемы с речью.</a:t>
            </a:r>
          </a:p>
        </p:txBody>
      </p:sp>
      <p:graphicFrame>
        <p:nvGraphicFramePr>
          <p:cNvPr id="6148" name="Object 7"/>
          <p:cNvGraphicFramePr>
            <a:graphicFrameLocks noChangeAspect="1"/>
          </p:cNvGraphicFramePr>
          <p:nvPr/>
        </p:nvGraphicFramePr>
        <p:xfrm>
          <a:off x="609600" y="457200"/>
          <a:ext cx="3140075" cy="2286000"/>
        </p:xfrm>
        <a:graphic>
          <a:graphicData uri="http://schemas.openxmlformats.org/presentationml/2006/ole">
            <mc:AlternateContent xmlns:mc="http://schemas.openxmlformats.org/markup-compatibility/2006">
              <mc:Choice xmlns:v="urn:schemas-microsoft-com:vml" Requires="v">
                <p:oleObj spid="_x0000_s6147" r:id="rId3" imgW="4540250" imgH="3497263" progId="">
                  <p:embed/>
                </p:oleObj>
              </mc:Choice>
              <mc:Fallback>
                <p:oleObj r:id="rId3" imgW="4540250" imgH="34972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3140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6729682"/>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221"/>
                                        </p:tgtEl>
                                        <p:attrNameLst>
                                          <p:attrName>style.visibility</p:attrName>
                                        </p:attrNameLst>
                                      </p:cBhvr>
                                      <p:to>
                                        <p:strVal val="visible"/>
                                      </p:to>
                                    </p:set>
                                    <p:animEffect transition="in" filter="fade">
                                      <p:cBhvr>
                                        <p:cTn id="7" dur="500"/>
                                        <p:tgtEl>
                                          <p:spTgt spid="9221"/>
                                        </p:tgtEl>
                                      </p:cBhvr>
                                    </p:animEffect>
                                    <p:anim calcmode="lin" valueType="num">
                                      <p:cBhvr>
                                        <p:cTn id="8" dur="500" fill="hold"/>
                                        <p:tgtEl>
                                          <p:spTgt spid="9221"/>
                                        </p:tgtEl>
                                        <p:attrNameLst>
                                          <p:attrName>ppt_w</p:attrName>
                                        </p:attrNameLst>
                                      </p:cBhvr>
                                      <p:tavLst>
                                        <p:tav tm="0" fmla="#ppt_w*sin(2.5*pi*$)">
                                          <p:val>
                                            <p:fltVal val="0"/>
                                          </p:val>
                                        </p:tav>
                                        <p:tav tm="100000">
                                          <p:val>
                                            <p:fltVal val="1"/>
                                          </p:val>
                                        </p:tav>
                                      </p:tavLst>
                                    </p:anim>
                                    <p:anim calcmode="lin" valueType="num">
                                      <p:cBhvr>
                                        <p:cTn id="9" dur="500" fill="hold"/>
                                        <p:tgtEl>
                                          <p:spTgt spid="9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ChangeArrowheads="1"/>
          </p:cNvSpPr>
          <p:nvPr/>
        </p:nvSpPr>
        <p:spPr bwMode="auto">
          <a:xfrm>
            <a:off x="0" y="0"/>
            <a:ext cx="9144000" cy="6858000"/>
          </a:xfrm>
          <a:prstGeom prst="horizontalScroll">
            <a:avLst>
              <a:gd name="adj" fmla="val 12500"/>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a:solidFill>
                <a:srgbClr val="000000"/>
              </a:solidFill>
            </a:endParaRPr>
          </a:p>
        </p:txBody>
      </p:sp>
      <p:sp>
        <p:nvSpPr>
          <p:cNvPr id="10247" name="WordArt 7"/>
          <p:cNvSpPr>
            <a:spLocks noChangeArrowheads="1" noChangeShapeType="1" noTextEdit="1"/>
          </p:cNvSpPr>
          <p:nvPr/>
        </p:nvSpPr>
        <p:spPr bwMode="auto">
          <a:xfrm>
            <a:off x="533400" y="1676400"/>
            <a:ext cx="8305800" cy="2438400"/>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ru-RU" sz="3600" kern="10">
                <a:ln w="12700">
                  <a:solidFill>
                    <a:srgbClr val="B2B2B2"/>
                  </a:solidFill>
                  <a:round/>
                  <a:headEnd/>
                  <a:tailEnd/>
                </a:ln>
                <a:solidFill>
                  <a:srgbClr val="800000"/>
                </a:solidFill>
                <a:effectLst>
                  <a:outerShdw dist="35921" dir="2700000" sy="50000" rotWithShape="0">
                    <a:srgbClr val="875B0D">
                      <a:alpha val="70000"/>
                    </a:srgbClr>
                  </a:outerShdw>
                </a:effectLst>
                <a:cs typeface="Arial"/>
              </a:rPr>
              <a:t>Мифы о жевательной резинке</a:t>
            </a:r>
          </a:p>
        </p:txBody>
      </p:sp>
    </p:spTree>
    <p:extLst>
      <p:ext uri="{BB962C8B-B14F-4D97-AF65-F5344CB8AC3E}">
        <p14:creationId xmlns:p14="http://schemas.microsoft.com/office/powerpoint/2010/main" val="468007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anim calcmode="lin" valueType="num">
                                      <p:cBhvr>
                                        <p:cTn id="8" dur="2000" fill="hold"/>
                                        <p:tgtEl>
                                          <p:spTgt spid="10244"/>
                                        </p:tgtEl>
                                        <p:attrNameLst>
                                          <p:attrName>ppt_w</p:attrName>
                                        </p:attrNameLst>
                                      </p:cBhvr>
                                      <p:tavLst>
                                        <p:tav tm="0" fmla="#ppt_w*sin(2.5*pi*$)">
                                          <p:val>
                                            <p:fltVal val="0"/>
                                          </p:val>
                                        </p:tav>
                                        <p:tav tm="100000">
                                          <p:val>
                                            <p:fltVal val="1"/>
                                          </p:val>
                                        </p:tav>
                                      </p:tavLst>
                                    </p:anim>
                                    <p:anim calcmode="lin" valueType="num">
                                      <p:cBhvr>
                                        <p:cTn id="9" dur="2000" fill="hold"/>
                                        <p:tgtEl>
                                          <p:spTgt spid="1024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247"/>
                                        </p:tgtEl>
                                        <p:attrNameLst>
                                          <p:attrName>style.visibility</p:attrName>
                                        </p:attrNameLst>
                                      </p:cBhvr>
                                      <p:to>
                                        <p:strVal val="visible"/>
                                      </p:to>
                                    </p:set>
                                    <p:animEffect transition="in" filter="wipe(down)">
                                      <p:cBhvr>
                                        <p:cTn id="14"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E7F2"/>
            </a:gs>
            <a:gs pos="9000">
              <a:srgbClr val="FBD49C"/>
            </a:gs>
            <a:gs pos="19501">
              <a:srgbClr val="FBA97D"/>
            </a:gs>
            <a:gs pos="32001">
              <a:srgbClr val="FAC77D"/>
            </a:gs>
            <a:gs pos="41000">
              <a:srgbClr val="FEE7F2"/>
            </a:gs>
            <a:gs pos="50000">
              <a:srgbClr val="FBEAC7"/>
            </a:gs>
            <a:gs pos="59000">
              <a:srgbClr val="FEE7F2"/>
            </a:gs>
            <a:gs pos="67999">
              <a:srgbClr val="FAC77D"/>
            </a:gs>
            <a:gs pos="80499">
              <a:srgbClr val="FBA97D"/>
            </a:gs>
            <a:gs pos="91000">
              <a:srgbClr val="FBD49C"/>
            </a:gs>
            <a:gs pos="100000">
              <a:srgbClr val="FEE7F2"/>
            </a:gs>
          </a:gsLst>
          <a:lin ang="2700000" scaled="1"/>
        </a:gradFill>
        <a:effectLst/>
      </p:bgPr>
    </p:bg>
    <p:spTree>
      <p:nvGrpSpPr>
        <p:cNvPr id="1" name=""/>
        <p:cNvGrpSpPr/>
        <p:nvPr/>
      </p:nvGrpSpPr>
      <p:grpSpPr>
        <a:xfrm>
          <a:off x="0" y="0"/>
          <a:ext cx="0" cy="0"/>
          <a:chOff x="0" y="0"/>
          <a:chExt cx="0" cy="0"/>
        </a:xfrm>
      </p:grpSpPr>
      <p:pic>
        <p:nvPicPr>
          <p:cNvPr id="8194" name="Picture 4" descr="Wrigley представит жевательную резинку в новой упаковк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0"/>
            <a:ext cx="1905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or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190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7"/>
          <p:cNvSpPr>
            <a:spLocks noChangeArrowheads="1"/>
          </p:cNvSpPr>
          <p:nvPr/>
        </p:nvSpPr>
        <p:spPr bwMode="auto">
          <a:xfrm>
            <a:off x="3706813" y="5334000"/>
            <a:ext cx="31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ru-RU">
                <a:solidFill>
                  <a:srgbClr val="000000"/>
                </a:solidFill>
              </a:rPr>
              <a:t>. </a:t>
            </a:r>
          </a:p>
          <a:p>
            <a:pPr algn="ctr" eaLnBrk="0" fontAlgn="base" hangingPunct="0">
              <a:spcBef>
                <a:spcPct val="0"/>
              </a:spcBef>
              <a:spcAft>
                <a:spcPct val="0"/>
              </a:spcAft>
            </a:pPr>
            <a:endParaRPr lang="ru-RU">
              <a:solidFill>
                <a:srgbClr val="000000"/>
              </a:solidFill>
            </a:endParaRPr>
          </a:p>
        </p:txBody>
      </p:sp>
      <p:pic>
        <p:nvPicPr>
          <p:cNvPr id="8197" name="Picture 8" descr="im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381000"/>
            <a:ext cx="4962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img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657600"/>
            <a:ext cx="2581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GoodsDG__ctl12_Img1" descr="Stimorol Ice Вишневый лед">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59436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GoodsDG__ctl6_Img1" descr="Orbit White Классический">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562600"/>
            <a:ext cx="2362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GoodsDG__ctl8_Img1" descr="MENTOS WHITE. Жевательная резинка с ксилитом без сахара (60 г, 40 шт)">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26670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881636"/>
      </p:ext>
    </p:extLst>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FFFFFF"/>
            </a:gs>
          </a:gsLst>
          <a:path path="rect">
            <a:fillToRect l="100000" b="100000"/>
          </a:path>
        </a:gradFill>
        <a:effectLst/>
      </p:bgPr>
    </p:bg>
    <p:spTree>
      <p:nvGrpSpPr>
        <p:cNvPr id="1" name=""/>
        <p:cNvGrpSpPr/>
        <p:nvPr/>
      </p:nvGrpSpPr>
      <p:grpSpPr>
        <a:xfrm>
          <a:off x="0" y="0"/>
          <a:ext cx="0" cy="0"/>
          <a:chOff x="0" y="0"/>
          <a:chExt cx="0" cy="0"/>
        </a:xfrm>
      </p:grpSpPr>
      <p:sp>
        <p:nvSpPr>
          <p:cNvPr id="9218" name="WordArt 6"/>
          <p:cNvSpPr>
            <a:spLocks noChangeArrowheads="1" noChangeShapeType="1" noTextEdit="1"/>
          </p:cNvSpPr>
          <p:nvPr/>
        </p:nvSpPr>
        <p:spPr bwMode="auto">
          <a:xfrm>
            <a:off x="347663" y="228600"/>
            <a:ext cx="8448675" cy="1143000"/>
          </a:xfrm>
          <a:prstGeom prst="rect">
            <a:avLst/>
          </a:prstGeom>
        </p:spPr>
        <p:txBody>
          <a:bodyPr wrap="none" fromWordArt="1">
            <a:prstTxWarp prst="textCascadeUp">
              <a:avLst>
                <a:gd name="adj" fmla="val 44444"/>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ru-RU" sz="3600" kern="10">
                <a:ln w="9525">
                  <a:round/>
                  <a:headEnd/>
                  <a:tailEnd/>
                </a:ln>
                <a:gradFill rotWithShape="1">
                  <a:gsLst>
                    <a:gs pos="0">
                      <a:srgbClr val="FFFFCC"/>
                    </a:gs>
                    <a:gs pos="100000">
                      <a:srgbClr val="FF9999"/>
                    </a:gs>
                  </a:gsLst>
                  <a:lin ang="5400000" scaled="1"/>
                </a:gradFill>
                <a:latin typeface="Times New Roman"/>
                <a:cs typeface="Times New Roman"/>
              </a:rPr>
              <a:t>Миф первый: жевательная резинка полезна</a:t>
            </a:r>
          </a:p>
        </p:txBody>
      </p:sp>
      <p:sp>
        <p:nvSpPr>
          <p:cNvPr id="9219" name="Text Box 7"/>
          <p:cNvSpPr txBox="1">
            <a:spLocks noChangeArrowheads="1"/>
          </p:cNvSpPr>
          <p:nvPr/>
        </p:nvSpPr>
        <p:spPr bwMode="auto">
          <a:xfrm>
            <a:off x="609600" y="1752600"/>
            <a:ext cx="7924800" cy="41179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sz="2400" b="1" i="1">
                <a:solidFill>
                  <a:srgbClr val="660066"/>
                </a:solidFill>
                <a:latin typeface="Monotype Corsiva" pitchFamily="66" charset="0"/>
              </a:rPr>
              <a:t>Раньше основой жвачки был каучук! Теперь его заменили пищевой резиной. До 60 % жвачки- сахар, глюкоза или глюкозный сироп. Чтобы защитить основу от окисления, в состав резинки                                      вводят специальные химические элементы. Кроме того, для привлечения покупателей включают разнообразные красители и душистые вещества- ароматизаторы. Некоторые фирмы, желая создать какой-либо необычный вкус, вводят еще органические кислоты- яблочную, лимонную, винную и другие, а чтобы легче жевать- пищевую целлюлозу. Полный список всех этих компонентов огромен! Теперь судите сами, много ли полезного в жевательной резинке? Одна химия!</a:t>
            </a:r>
          </a:p>
        </p:txBody>
      </p:sp>
      <p:pic>
        <p:nvPicPr>
          <p:cNvPr id="14344" name="Picture 8" descr="or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48640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855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3000"/>
                                        <p:tgtEl>
                                          <p:spTgt spid="14344"/>
                                        </p:tgtEl>
                                      </p:cBhvr>
                                    </p:animEffect>
                                    <p:anim calcmode="lin" valueType="num">
                                      <p:cBhvr>
                                        <p:cTn id="8" dur="3000" fill="hold"/>
                                        <p:tgtEl>
                                          <p:spTgt spid="14344"/>
                                        </p:tgtEl>
                                        <p:attrNameLst>
                                          <p:attrName>style.rotation</p:attrName>
                                        </p:attrNameLst>
                                      </p:cBhvr>
                                      <p:tavLst>
                                        <p:tav tm="0">
                                          <p:val>
                                            <p:fltVal val="720"/>
                                          </p:val>
                                        </p:tav>
                                        <p:tav tm="100000">
                                          <p:val>
                                            <p:fltVal val="0"/>
                                          </p:val>
                                        </p:tav>
                                      </p:tavLst>
                                    </p:anim>
                                    <p:anim calcmode="lin" valueType="num">
                                      <p:cBhvr>
                                        <p:cTn id="9" dur="3000" fill="hold"/>
                                        <p:tgtEl>
                                          <p:spTgt spid="14344"/>
                                        </p:tgtEl>
                                        <p:attrNameLst>
                                          <p:attrName>ppt_h</p:attrName>
                                        </p:attrNameLst>
                                      </p:cBhvr>
                                      <p:tavLst>
                                        <p:tav tm="0">
                                          <p:val>
                                            <p:fltVal val="0"/>
                                          </p:val>
                                        </p:tav>
                                        <p:tav tm="100000">
                                          <p:val>
                                            <p:strVal val="#ppt_h"/>
                                          </p:val>
                                        </p:tav>
                                      </p:tavLst>
                                    </p:anim>
                                    <p:anim calcmode="lin" valueType="num">
                                      <p:cBhvr>
                                        <p:cTn id="10" dur="3000" fill="hold"/>
                                        <p:tgtEl>
                                          <p:spTgt spid="143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chemeClr val="bg1"/>
            </a:gs>
          </a:gsLst>
          <a:lin ang="5400000" scaled="1"/>
        </a:gradFill>
        <a:effectLst/>
      </p:bgPr>
    </p:bg>
    <p:spTree>
      <p:nvGrpSpPr>
        <p:cNvPr id="1" name=""/>
        <p:cNvGrpSpPr/>
        <p:nvPr/>
      </p:nvGrpSpPr>
      <p:grpSpPr>
        <a:xfrm>
          <a:off x="0" y="0"/>
          <a:ext cx="0" cy="0"/>
          <a:chOff x="0" y="0"/>
          <a:chExt cx="0" cy="0"/>
        </a:xfrm>
      </p:grpSpPr>
      <p:sp>
        <p:nvSpPr>
          <p:cNvPr id="10242" name="WordArt 5"/>
          <p:cNvSpPr>
            <a:spLocks noChangeArrowheads="1" noChangeShapeType="1" noTextEdit="1"/>
          </p:cNvSpPr>
          <p:nvPr/>
        </p:nvSpPr>
        <p:spPr bwMode="auto">
          <a:xfrm>
            <a:off x="609600" y="0"/>
            <a:ext cx="8229600" cy="1905000"/>
          </a:xfrm>
          <a:prstGeom prst="rect">
            <a:avLst/>
          </a:prstGeom>
        </p:spPr>
        <p:txBody>
          <a:bodyPr wrap="none" fromWordArt="1">
            <a:prstTxWarp prst="textCascadeUp">
              <a:avLst>
                <a:gd name="adj" fmla="val 44444"/>
              </a:avLst>
            </a:prstTxWarp>
          </a:bodyPr>
          <a:lstStyle/>
          <a:p>
            <a:pPr algn="ctr" fontAlgn="base">
              <a:spcBef>
                <a:spcPct val="0"/>
              </a:spcBef>
              <a:spcAft>
                <a:spcPct val="0"/>
              </a:spcAft>
            </a:pPr>
            <a:r>
              <a:rPr lang="ru-RU" sz="3600" kern="10">
                <a:ln w="9525">
                  <a:solidFill>
                    <a:srgbClr val="3333FF"/>
                  </a:solidFill>
                  <a:round/>
                  <a:headEnd/>
                  <a:tailEnd/>
                </a:ln>
                <a:solidFill>
                  <a:srgbClr val="0000FF"/>
                </a:solidFill>
                <a:latin typeface="Times New Roman"/>
                <a:cs typeface="Times New Roman"/>
              </a:rPr>
              <a:t>Миф второй: есть сорта не слишком</a:t>
            </a:r>
          </a:p>
          <a:p>
            <a:pPr algn="ctr" fontAlgn="base">
              <a:spcBef>
                <a:spcPct val="0"/>
              </a:spcBef>
              <a:spcAft>
                <a:spcPct val="0"/>
              </a:spcAft>
            </a:pPr>
            <a:r>
              <a:rPr lang="ru-RU" sz="3600" kern="10">
                <a:ln w="9525">
                  <a:solidFill>
                    <a:srgbClr val="3333FF"/>
                  </a:solidFill>
                  <a:round/>
                  <a:headEnd/>
                  <a:tailEnd/>
                </a:ln>
                <a:solidFill>
                  <a:srgbClr val="0000FF"/>
                </a:solidFill>
                <a:latin typeface="Times New Roman"/>
                <a:cs typeface="Times New Roman"/>
              </a:rPr>
              <a:t> полезные, но зато другие, дорогостоящие, широко</a:t>
            </a:r>
          </a:p>
          <a:p>
            <a:pPr algn="ctr" fontAlgn="base">
              <a:spcBef>
                <a:spcPct val="0"/>
              </a:spcBef>
              <a:spcAft>
                <a:spcPct val="0"/>
              </a:spcAft>
            </a:pPr>
            <a:r>
              <a:rPr lang="ru-RU" sz="3600" kern="10">
                <a:ln w="9525">
                  <a:solidFill>
                    <a:srgbClr val="3333FF"/>
                  </a:solidFill>
                  <a:round/>
                  <a:headEnd/>
                  <a:tailEnd/>
                </a:ln>
                <a:solidFill>
                  <a:srgbClr val="0000FF"/>
                </a:solidFill>
                <a:latin typeface="Times New Roman"/>
                <a:cs typeface="Times New Roman"/>
              </a:rPr>
              <a:t> рекламируемые, вполне можно употреблять.</a:t>
            </a:r>
          </a:p>
        </p:txBody>
      </p:sp>
      <p:sp>
        <p:nvSpPr>
          <p:cNvPr id="10243" name="Text Box 6"/>
          <p:cNvSpPr txBox="1">
            <a:spLocks noChangeArrowheads="1"/>
          </p:cNvSpPr>
          <p:nvPr/>
        </p:nvSpPr>
        <p:spPr bwMode="auto">
          <a:xfrm>
            <a:off x="304800" y="2209800"/>
            <a:ext cx="8382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ru-RU" sz="2400" b="1" i="1">
                <a:solidFill>
                  <a:srgbClr val="006600"/>
                </a:solidFill>
                <a:latin typeface="Monotype Corsiva" pitchFamily="66" charset="0"/>
              </a:rPr>
              <a:t>Значит, необходимо сориентироваться, какую жвачку выбирать. Для этого нужно узнать, какие компоненты, входящие в состав резинки , разрешены для использования  в России. На любой упаковке жевательной резинки указан состав и в том числе код, состоящий из буквы «Е» и соответствующих цифр. Так вот, при таковых «Е»: Е-121, Е-123, Е-240 жвачки в России к употреблению вообще запрещены. Если встретите резинку с такой маркировкой ни за что ее не покупайте! Не годится так же твердая и ломкая жвачка- у нее, очевидно, истек срок годности. Есть самый простой и надежный способ определения пригодности резинки- требовать сертификат качества. Но кто его нам даст?</a:t>
            </a:r>
          </a:p>
        </p:txBody>
      </p:sp>
    </p:spTree>
    <p:extLst>
      <p:ext uri="{BB962C8B-B14F-4D97-AF65-F5344CB8AC3E}">
        <p14:creationId xmlns:p14="http://schemas.microsoft.com/office/powerpoint/2010/main" val="284853133"/>
      </p:ext>
    </p:extLst>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10.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TC102455519[[fn=Зима]]</Template>
  <TotalTime>24</TotalTime>
  <Words>934</Words>
  <Application>Microsoft Office PowerPoint</Application>
  <PresentationFormat>Экран (4:3)</PresentationFormat>
  <Paragraphs>42</Paragraphs>
  <Slides>16</Slides>
  <Notes>0</Notes>
  <HiddenSlides>0</HiddenSlides>
  <MMClips>0</MMClips>
  <ScaleCrop>false</ScaleCrop>
  <HeadingPairs>
    <vt:vector size="6" baseType="variant">
      <vt:variant>
        <vt:lpstr>Тема</vt:lpstr>
      </vt:variant>
      <vt:variant>
        <vt:i4>12</vt:i4>
      </vt:variant>
      <vt:variant>
        <vt:lpstr>Внедренные серверы OLE</vt:lpstr>
      </vt:variant>
      <vt:variant>
        <vt:i4>0</vt:i4>
      </vt:variant>
      <vt:variant>
        <vt:lpstr>Заголовки слайдов</vt:lpstr>
      </vt:variant>
      <vt:variant>
        <vt:i4>16</vt:i4>
      </vt:variant>
    </vt:vector>
  </HeadingPairs>
  <TitlesOfParts>
    <vt:vector size="28" baseType="lpstr">
      <vt:lpstr>Winter</vt:lpstr>
      <vt:lpstr>Оформление по умолчанию</vt:lpstr>
      <vt:lpstr>1_Оформление по умолчанию</vt:lpstr>
      <vt:lpstr>2_Оформление по умолчанию</vt:lpstr>
      <vt:lpstr>3_Оформление по умолчанию</vt:lpstr>
      <vt:lpstr>4_Оформление по умолчанию</vt:lpstr>
      <vt:lpstr>5_Оформление по умолчанию</vt:lpstr>
      <vt:lpstr>6_Оформление по умолчанию</vt:lpstr>
      <vt:lpstr>7_Оформление по умолчанию</vt:lpstr>
      <vt:lpstr>8_Оформление по умолчанию</vt:lpstr>
      <vt:lpstr>9_Оформление по умолчанию</vt:lpstr>
      <vt:lpstr>10_Оформление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света</dc:creator>
  <cp:lastModifiedBy>света</cp:lastModifiedBy>
  <cp:revision>3</cp:revision>
  <dcterms:created xsi:type="dcterms:W3CDTF">2012-10-21T06:07:18Z</dcterms:created>
  <dcterms:modified xsi:type="dcterms:W3CDTF">2012-10-21T06:32:12Z</dcterms:modified>
</cp:coreProperties>
</file>