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C57C-DB68-4BB4-A0C1-826FCAFD0FCA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8BBB-49B4-4EF3-AE33-0FD164853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3999" cy="68888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28604"/>
            <a:ext cx="5252207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МБОУ Гимназия №16, г. Владикавказ, </a:t>
            </a:r>
            <a:r>
              <a:rPr lang="ru-RU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РСО-Алания</a:t>
            </a:r>
            <a:endParaRPr lang="ru-RU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857364"/>
            <a:ext cx="614366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Times New Roman"/>
              </a:rPr>
              <a:t>Памятка по русскому языку для учащихся начальной школы по теме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Times New Roman"/>
              </a:rPr>
              <a:t>«Склонение имён существительных и прилагательных».</a:t>
            </a:r>
            <a:endParaRPr lang="ru-RU" i="1" dirty="0">
              <a:solidFill>
                <a:schemeClr val="bg1">
                  <a:lumMod val="9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4429132"/>
            <a:ext cx="303192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Составила: Кудряшова Т.А.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у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читель начальных классов,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в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ысшей категории., руководитель школьного МО, городского </a:t>
            </a:r>
            <a:r>
              <a:rPr lang="ru-RU" sz="14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метод.совета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, член методического совета учебно-методического кабинета начального образования СОРИПКРО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"/>
          <a:ext cx="4572000" cy="6839686"/>
        </p:xfrm>
        <a:graphic>
          <a:graphicData uri="http://schemas.openxmlformats.org/drawingml/2006/table">
            <a:tbl>
              <a:tblPr/>
              <a:tblGrid>
                <a:gridCol w="714191"/>
                <a:gridCol w="809417"/>
                <a:gridCol w="775912"/>
                <a:gridCol w="748284"/>
                <a:gridCol w="1524196"/>
              </a:tblGrid>
              <a:tr h="10066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Склонение существительных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7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скл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скл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скл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2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-а, - 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-а, - 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-о, -е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001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23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55" marR="40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85918" y="2000240"/>
            <a:ext cx="171450" cy="138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29058" y="2000240"/>
            <a:ext cx="169863" cy="138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43437" y="71415"/>
          <a:ext cx="4500562" cy="6904841"/>
        </p:xfrm>
        <a:graphic>
          <a:graphicData uri="http://schemas.openxmlformats.org/drawingml/2006/table">
            <a:tbl>
              <a:tblPr/>
              <a:tblGrid>
                <a:gridCol w="1452168"/>
                <a:gridCol w="1524197"/>
                <a:gridCol w="1524197"/>
              </a:tblGrid>
              <a:tr h="445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падежей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Слова-помощники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Падежные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вопросы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Именительный падеж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есть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Кто?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Что?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Родительный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Кого?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Чего?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Дательный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дать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Кому?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Чему?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Винительный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вижу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Кого?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Что?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Творительный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доволен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Кем?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Чем?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70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Предложный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думаю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О чём?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16" marR="39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4572000" cy="6958381"/>
        </p:xfrm>
        <a:graphic>
          <a:graphicData uri="http://schemas.openxmlformats.org/drawingml/2006/table">
            <a:tbl>
              <a:tblPr/>
              <a:tblGrid>
                <a:gridCol w="647181"/>
                <a:gridCol w="1376473"/>
                <a:gridCol w="2548346"/>
              </a:tblGrid>
              <a:tr h="3571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Имя существительное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скл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-а,-я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Предлогов нет!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6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скл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-о, -е, 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 знак на конце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 ч.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ы,-и,-а,-я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ы,-и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до, из, без, у, для, около, с,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из-за, из-под, меж, между,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после, вокруг, позади, впереди, кроме, прежде, возле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60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-а, -я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 ч.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ов,-ев,-ей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-е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К, по,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благодаря, вопреки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8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-у, -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 ч.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-ям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-у, -ю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В, во, 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</a:t>
                      </a:r>
                      <a:r>
                        <a:rPr lang="ru-RU" sz="14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с, 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по, под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через, про,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об, обо,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несмотря на,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сквозь,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5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-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а, -я, -о, -е, 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 знак на конце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 ч.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ы,-и,-а,-я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-ой,-ей (-ёй)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За, над, под, перед, с,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между, согласна с, в связи с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3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ом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-ем (-ём)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 ч.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ами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ями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-е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В, во, о, об, на, при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5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-е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скл.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</a:t>
                      </a: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мн. ч.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-ах, 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ях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49" marR="4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85919" y="3929066"/>
            <a:ext cx="142876" cy="1428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14481" y="2357430"/>
            <a:ext cx="142876" cy="13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43043" y="714356"/>
            <a:ext cx="142876" cy="138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72000" y="1"/>
          <a:ext cx="4572000" cy="7005773"/>
        </p:xfrm>
        <a:graphic>
          <a:graphicData uri="http://schemas.openxmlformats.org/drawingml/2006/table">
            <a:tbl>
              <a:tblPr/>
              <a:tblGrid>
                <a:gridCol w="1573899"/>
                <a:gridCol w="1473904"/>
                <a:gridCol w="1524197"/>
              </a:tblGrid>
              <a:tr h="3536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Имя прилагательное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М.р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Какой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ой,-ый,-ий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7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-ое, -ее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7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Какая?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ая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-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яя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мн. ч.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ые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2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-ого,  -его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2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-ого,  -его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2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-ой, -ей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2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мн. ч.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Каких?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-ых, -их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45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Какому?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-ому, -ему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0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Какому?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-ому, -ему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7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-ой, -ей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4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мн. ч.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-ым. -им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5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-ой, -ый, -ий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0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-ое, -ее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0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Какую?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-ую, -юю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80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мн. 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Какие? Каких?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-ые, ие, -ых, -их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2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Каким?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-ым. - им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7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Каким?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-ым. - им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7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-ой, -ей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4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мн. 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Какими?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-ыми, -ими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-ом, -ем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0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-ом, -ем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4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-ой, -ей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0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мн. ч.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Каких?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ых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-их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2" marR="37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35" y="0"/>
            <a:ext cx="9191535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0"/>
            <a:ext cx="2770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libri"/>
                <a:cs typeface="Times New Roman"/>
              </a:rPr>
              <a:t>Используемые источники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57166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bg1"/>
                </a:solidFill>
                <a:cs typeface="Times New Roman"/>
              </a:rPr>
              <a:t>Шклярова</a:t>
            </a:r>
            <a:r>
              <a:rPr lang="ru-RU" dirty="0" smtClean="0">
                <a:solidFill>
                  <a:schemeClr val="bg1"/>
                </a:solidFill>
                <a:cs typeface="Times New Roman"/>
              </a:rPr>
              <a:t> Т.В.  Справочник для начальных классов.- Грамотей:1999.-128 с.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>
                <a:solidFill>
                  <a:schemeClr val="bg1"/>
                </a:solidFill>
                <a:cs typeface="Times New Roman"/>
              </a:rPr>
              <a:t>Зеленина Л.М., Хохлова Т.Е. Русский язык. </a:t>
            </a:r>
            <a:r>
              <a:rPr lang="ru-RU" dirty="0" smtClean="0">
                <a:solidFill>
                  <a:schemeClr val="bg1"/>
                </a:solidFill>
              </a:rPr>
              <a:t>Учебник для</a:t>
            </a:r>
          </a:p>
          <a:p>
            <a:pPr marL="342900" lvl="0" indent="-342900"/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общеобразовательных </a:t>
            </a:r>
            <a:r>
              <a:rPr lang="ru-RU" dirty="0">
                <a:solidFill>
                  <a:schemeClr val="bg1"/>
                </a:solidFill>
              </a:rPr>
              <a:t>учреждений. В 2 ч. </a:t>
            </a:r>
            <a:r>
              <a:rPr lang="ru-RU" dirty="0" smtClean="0">
                <a:solidFill>
                  <a:schemeClr val="bg1"/>
                </a:solidFill>
              </a:rPr>
              <a:t>Ч.2. 7-е </a:t>
            </a:r>
            <a:r>
              <a:rPr lang="ru-RU" dirty="0">
                <a:solidFill>
                  <a:schemeClr val="bg1"/>
                </a:solidFill>
              </a:rPr>
              <a:t>изд. - М</a:t>
            </a:r>
            <a:r>
              <a:rPr lang="ru-RU" dirty="0" smtClean="0">
                <a:solidFill>
                  <a:schemeClr val="bg1"/>
                </a:solidFill>
              </a:rPr>
              <a:t>.: Просвещение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2010.- 175с</a:t>
            </a:r>
            <a:r>
              <a:rPr lang="ru-RU" dirty="0">
                <a:solidFill>
                  <a:schemeClr val="bg1"/>
                </a:solidFill>
              </a:rPr>
              <a:t>. : ил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/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/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/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/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ru-RU" b="1" dirty="0" smtClean="0">
              <a:cs typeface="Times New Roman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07181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ru-RU" u="sng" dirty="0" smtClean="0">
                <a:solidFill>
                  <a:schemeClr val="bg1"/>
                </a:solidFill>
              </a:rPr>
              <a:t>Рекомендации:  </a:t>
            </a:r>
            <a:r>
              <a:rPr lang="ru-RU" i="1" dirty="0" smtClean="0">
                <a:solidFill>
                  <a:schemeClr val="bg1"/>
                </a:solidFill>
              </a:rPr>
              <a:t>на 2 слайде правую сторону памятки нужно разрезать на 6</a:t>
            </a:r>
          </a:p>
          <a:p>
            <a:pPr marL="342900" lvl="0" indent="-342900"/>
            <a:r>
              <a:rPr lang="ru-RU" i="1" dirty="0" smtClean="0">
                <a:solidFill>
                  <a:schemeClr val="bg1"/>
                </a:solidFill>
              </a:rPr>
              <a:t>                               полосок по падежам. 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Рабочий стол\Памят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714752"/>
            <a:ext cx="3286148" cy="246461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00232" y="6286520"/>
            <a:ext cx="4786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ru-RU" dirty="0" smtClean="0">
                <a:solidFill>
                  <a:schemeClr val="bg1"/>
                </a:solidFill>
              </a:rPr>
              <a:t>На фото изображена памятка в готовом виде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10" name="Picture 3" descr="C:\Documents and Settings\Admin\Рабочий стол\Андре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714752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777</Words>
  <Application>Microsoft Office PowerPoint</Application>
  <PresentationFormat>Экран (4:3)</PresentationFormat>
  <Paragraphs>224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48</cp:revision>
  <dcterms:created xsi:type="dcterms:W3CDTF">2012-04-30T23:03:33Z</dcterms:created>
  <dcterms:modified xsi:type="dcterms:W3CDTF">2012-05-02T06:56:20Z</dcterms:modified>
</cp:coreProperties>
</file>