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B08A-B90F-46E5-870D-117D029D2AB5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EC0A-D429-4E28-B0A4-C41F321760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B08A-B90F-46E5-870D-117D029D2AB5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EC0A-D429-4E28-B0A4-C41F321760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B08A-B90F-46E5-870D-117D029D2AB5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EC0A-D429-4E28-B0A4-C41F321760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B08A-B90F-46E5-870D-117D029D2AB5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EC0A-D429-4E28-B0A4-C41F321760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B08A-B90F-46E5-870D-117D029D2AB5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EC0A-D429-4E28-B0A4-C41F321760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B08A-B90F-46E5-870D-117D029D2AB5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EC0A-D429-4E28-B0A4-C41F321760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B08A-B90F-46E5-870D-117D029D2AB5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EC0A-D429-4E28-B0A4-C41F321760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B08A-B90F-46E5-870D-117D029D2AB5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EC0A-D429-4E28-B0A4-C41F321760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B08A-B90F-46E5-870D-117D029D2AB5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EC0A-D429-4E28-B0A4-C41F321760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B08A-B90F-46E5-870D-117D029D2AB5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EC0A-D429-4E28-B0A4-C41F321760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B08A-B90F-46E5-870D-117D029D2AB5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EC0A-D429-4E28-B0A4-C41F321760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6B08A-B90F-46E5-870D-117D029D2AB5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7EC0A-D429-4E28-B0A4-C41F321760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886094"/>
          </a:xfrm>
        </p:spPr>
        <p:txBody>
          <a:bodyPr>
            <a:normAutofit/>
          </a:bodyPr>
          <a:lstStyle/>
          <a:p>
            <a:r>
              <a:rPr lang="ru-RU" dirty="0" smtClean="0"/>
              <a:t>Слова с непроверяемыми орфограммами</a:t>
            </a:r>
            <a:br>
              <a:rPr lang="ru-RU" dirty="0" smtClean="0"/>
            </a:br>
            <a:r>
              <a:rPr lang="ru-RU" dirty="0" smtClean="0"/>
              <a:t>3 класс</a:t>
            </a:r>
            <a:br>
              <a:rPr lang="ru-RU" dirty="0" smtClean="0"/>
            </a:br>
            <a:r>
              <a:rPr lang="ru-RU" dirty="0" smtClean="0"/>
              <a:t>по программе «Перспектива»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Учитель начальных классов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Лысенко Е. И.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МАОУ гимназия №5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Г. Новороссийск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Синонимы: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Адресовать, направлять, обращать.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dirty="0" smtClean="0"/>
              <a:t>Когда так говорят?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Не по адресу.</a:t>
            </a:r>
          </a:p>
          <a:p>
            <a:pPr>
              <a:buNone/>
            </a:pPr>
            <a:r>
              <a:rPr lang="ru-RU" dirty="0" smtClean="0"/>
              <a:t>(Не туда, куда следует)</a:t>
            </a:r>
          </a:p>
        </p:txBody>
      </p:sp>
      <p:pic>
        <p:nvPicPr>
          <p:cNvPr id="6146" name="Picture 2" descr="C:\Users\Root\Desktop\envelo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357562"/>
            <a:ext cx="3070240" cy="307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Однокоренные слова: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472518" cy="53578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Аккуратность, аккуратист, аккуратистка, аккуратно, неаккуратно.</a:t>
            </a:r>
          </a:p>
          <a:p>
            <a:pPr>
              <a:buNone/>
            </a:pPr>
            <a:r>
              <a:rPr lang="ru-RU" b="1" dirty="0" smtClean="0"/>
              <a:t>Синонимы:</a:t>
            </a:r>
          </a:p>
          <a:p>
            <a:pPr>
              <a:buNone/>
            </a:pPr>
            <a:r>
              <a:rPr lang="ru-RU" dirty="0" smtClean="0"/>
              <a:t>Чистоплотный, опрятный.</a:t>
            </a:r>
          </a:p>
          <a:p>
            <a:pPr>
              <a:buNone/>
            </a:pPr>
            <a:r>
              <a:rPr lang="ru-RU" b="1" dirty="0" smtClean="0"/>
              <a:t>Антонимы:</a:t>
            </a:r>
          </a:p>
          <a:p>
            <a:pPr>
              <a:buNone/>
            </a:pPr>
            <a:r>
              <a:rPr lang="ru-RU" dirty="0" smtClean="0"/>
              <a:t>Неопрятный, неаккуратный, неряшливый.</a:t>
            </a:r>
          </a:p>
          <a:p>
            <a:pPr>
              <a:buNone/>
            </a:pPr>
            <a:r>
              <a:rPr lang="ru-RU" b="1" dirty="0" smtClean="0"/>
              <a:t>Сочетаемость слов:</a:t>
            </a:r>
          </a:p>
          <a:p>
            <a:pPr>
              <a:buNone/>
            </a:pPr>
            <a:r>
              <a:rPr lang="ru-RU" dirty="0" smtClean="0"/>
              <a:t>Аккуратно посещать что-либо, писать кому-либо, одеваться, причёсываться.</a:t>
            </a:r>
          </a:p>
          <a:p>
            <a:pPr>
              <a:buNone/>
            </a:pPr>
            <a:r>
              <a:rPr lang="ru-RU" dirty="0" smtClean="0"/>
              <a:t>Аккуратная причёска, работа.</a:t>
            </a:r>
            <a:endParaRPr lang="ru-RU" dirty="0"/>
          </a:p>
        </p:txBody>
      </p:sp>
      <p:pic>
        <p:nvPicPr>
          <p:cNvPr id="2051" name="Picture 3" descr="C:\Users\Root\Desktop\Ucheni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428736"/>
            <a:ext cx="1500198" cy="229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Пословицы, поговорки: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Где аккуратность, там и опрятность.</a:t>
            </a:r>
          </a:p>
          <a:p>
            <a:r>
              <a:rPr lang="ru-RU" dirty="0" smtClean="0"/>
              <a:t>Кто аккуратен, тот людям приятен.</a:t>
            </a:r>
            <a:endParaRPr lang="ru-RU" dirty="0"/>
          </a:p>
        </p:txBody>
      </p:sp>
      <p:pic>
        <p:nvPicPr>
          <p:cNvPr id="1027" name="Picture 3" descr="C:\Users\Root\Desktop\1579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286124"/>
            <a:ext cx="2222486" cy="3076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u="sng" dirty="0" smtClean="0">
                <a:solidFill>
                  <a:srgbClr val="FF0000"/>
                </a:solidFill>
              </a:rPr>
              <a:t>алл</a:t>
            </a:r>
            <a:r>
              <a:rPr lang="ru-RU" sz="8000" b="1" dirty="0" smtClean="0"/>
              <a:t>ея</a:t>
            </a:r>
            <a:endParaRPr lang="ru-RU" sz="8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132856"/>
            <a:ext cx="4788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/>
              <a:t>Алле́я</a:t>
            </a:r>
            <a:r>
              <a:rPr lang="ru-RU" sz="3200" dirty="0" smtClean="0"/>
              <a:t> (</a:t>
            </a:r>
            <a:r>
              <a:rPr lang="ru-RU" sz="2800" dirty="0" smtClean="0"/>
              <a:t>фр. </a:t>
            </a:r>
            <a:r>
              <a:rPr lang="ru-RU" sz="2800" dirty="0" err="1" smtClean="0"/>
              <a:t>allée</a:t>
            </a:r>
            <a:r>
              <a:rPr lang="ru-RU" sz="2800" dirty="0" smtClean="0"/>
              <a:t>, </a:t>
            </a:r>
            <a:r>
              <a:rPr lang="ru-RU" sz="2800" dirty="0" err="1" smtClean="0"/>
              <a:t>aller</a:t>
            </a:r>
            <a:r>
              <a:rPr lang="ru-RU" sz="2800" dirty="0" smtClean="0"/>
              <a:t> — идти</a:t>
            </a:r>
            <a:r>
              <a:rPr lang="ru-RU" sz="3200" dirty="0" smtClean="0"/>
              <a:t>) — дорога, пешеходная или проезжая (обычно в парке, саду, иногда вне их), обсаженная по обеим сторонам деревьями, иногда в сочетании с кустарниками.</a:t>
            </a:r>
            <a:endParaRPr lang="ru-RU" sz="3200" dirty="0"/>
          </a:p>
        </p:txBody>
      </p:sp>
      <p:pic>
        <p:nvPicPr>
          <p:cNvPr id="4" name="Рисунок 3" descr="алле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492896"/>
            <a:ext cx="3433564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453650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Однокоренные слова: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</a:t>
            </a:r>
            <a:r>
              <a:rPr lang="ru-RU" u="sng" dirty="0" smtClean="0"/>
              <a:t>лл</a:t>
            </a:r>
            <a:r>
              <a:rPr lang="ru-RU" dirty="0" smtClean="0"/>
              <a:t>ейка.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Сочетаемость слов: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Тенистая, липовая, дубовая, длинная, торжественная аллея.</a:t>
            </a:r>
            <a:br>
              <a:rPr lang="ru-RU" dirty="0" smtClean="0"/>
            </a:br>
            <a:r>
              <a:rPr lang="ru-RU" dirty="0" smtClean="0"/>
              <a:t>Гулять по аллее.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_f90e36b955b1a15b64f84fe02fe06b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124744"/>
            <a:ext cx="2808312" cy="2106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Вставьте пропущенные буквы: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Вот   мраморная  арка</a:t>
            </a:r>
          </a:p>
          <a:p>
            <a:pPr>
              <a:buNone/>
            </a:pPr>
            <a:r>
              <a:rPr lang="ru-RU" sz="3600" dirty="0" smtClean="0"/>
              <a:t>Ведёт  в   а……ею  парка.</a:t>
            </a:r>
          </a:p>
          <a:p>
            <a:pPr>
              <a:buNone/>
            </a:pPr>
            <a:r>
              <a:rPr lang="ru-RU" sz="3600" dirty="0" smtClean="0"/>
              <a:t>Идёт   а……</a:t>
            </a:r>
            <a:r>
              <a:rPr lang="ru-RU" sz="3600" dirty="0" err="1" smtClean="0"/>
              <a:t>ея</a:t>
            </a:r>
            <a:r>
              <a:rPr lang="ru-RU" sz="3600" dirty="0" smtClean="0"/>
              <a:t> до   ворот,</a:t>
            </a:r>
          </a:p>
          <a:p>
            <a:pPr>
              <a:buNone/>
            </a:pPr>
            <a:r>
              <a:rPr lang="ru-RU" sz="3600" dirty="0" smtClean="0"/>
              <a:t>А  у  ворот    ……</a:t>
            </a:r>
            <a:r>
              <a:rPr lang="ru-RU" sz="3600" dirty="0" err="1" smtClean="0"/>
              <a:t>тобус</a:t>
            </a:r>
            <a:r>
              <a:rPr lang="ru-RU" sz="3600" dirty="0" smtClean="0"/>
              <a:t>  ждёт.</a:t>
            </a:r>
          </a:p>
          <a:p>
            <a:pPr>
              <a:buNone/>
            </a:pPr>
            <a:r>
              <a:rPr lang="ru-RU" sz="3600" dirty="0" smtClean="0"/>
              <a:t>        (С. Маршак)</a:t>
            </a:r>
            <a:endParaRPr lang="ru-RU" sz="3600" dirty="0"/>
          </a:p>
        </p:txBody>
      </p:sp>
      <p:pic>
        <p:nvPicPr>
          <p:cNvPr id="5" name="Рисунок 4" descr="arch_marble.london.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221088"/>
            <a:ext cx="3312368" cy="2164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а</a:t>
            </a:r>
            <a:r>
              <a:rPr lang="ru-RU" sz="8000" b="1" dirty="0" smtClean="0"/>
              <a:t>нт</a:t>
            </a:r>
            <a:r>
              <a:rPr lang="ru-RU" sz="8000" b="1" dirty="0" smtClean="0">
                <a:solidFill>
                  <a:srgbClr val="FF0000"/>
                </a:solidFill>
              </a:rPr>
              <a:t>енн</a:t>
            </a:r>
            <a:r>
              <a:rPr lang="ru-RU" sz="8000" b="1" dirty="0" smtClean="0"/>
              <a:t>а</a:t>
            </a:r>
            <a:endParaRPr lang="ru-RU" sz="8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Стоит на крыше верхолаз</a:t>
            </a:r>
          </a:p>
          <a:p>
            <a:pPr>
              <a:buNone/>
            </a:pPr>
            <a:r>
              <a:rPr lang="ru-RU" dirty="0" smtClean="0"/>
              <a:t>И ловит новости для нас.</a:t>
            </a:r>
            <a:endParaRPr lang="ru-RU" dirty="0"/>
          </a:p>
        </p:txBody>
      </p:sp>
      <p:pic>
        <p:nvPicPr>
          <p:cNvPr id="1026" name="Picture 2" descr="C:\Users\Root\Desktop\L-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928934"/>
            <a:ext cx="5238750" cy="317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а</a:t>
            </a:r>
            <a:r>
              <a:rPr lang="ru-RU" sz="8000" b="1" dirty="0" smtClean="0"/>
              <a:t>нт</a:t>
            </a:r>
            <a:r>
              <a:rPr lang="ru-RU" sz="8000" b="1" dirty="0" smtClean="0">
                <a:solidFill>
                  <a:srgbClr val="FF0000"/>
                </a:solidFill>
              </a:rPr>
              <a:t>енн</a:t>
            </a:r>
            <a:r>
              <a:rPr lang="ru-RU" sz="8000" b="1" dirty="0" smtClean="0"/>
              <a:t>а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(Происходит от лат. </a:t>
            </a:r>
            <a:r>
              <a:rPr lang="en-US" i="1" dirty="0" smtClean="0"/>
              <a:t>antenna.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1) деталь радиоустановки, служащая для приёма, излучения или испускания радиоволн.</a:t>
            </a:r>
          </a:p>
          <a:p>
            <a:pPr>
              <a:buNone/>
            </a:pPr>
            <a:r>
              <a:rPr lang="ru-RU" dirty="0" smtClean="0"/>
              <a:t>2) орган чувств у некоторых животных.</a:t>
            </a:r>
          </a:p>
          <a:p>
            <a:endParaRPr lang="ru-RU" dirty="0"/>
          </a:p>
        </p:txBody>
      </p:sp>
      <p:pic>
        <p:nvPicPr>
          <p:cNvPr id="2050" name="Picture 2" descr="C:\Users\Root\Desktop\ca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286256"/>
            <a:ext cx="1646241" cy="2175227"/>
          </a:xfrm>
          <a:prstGeom prst="rect">
            <a:avLst/>
          </a:prstGeom>
          <a:noFill/>
        </p:spPr>
      </p:pic>
      <p:pic>
        <p:nvPicPr>
          <p:cNvPr id="2051" name="Picture 3" descr="C:\Users\Root\Desktop\f033e6025b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500570"/>
            <a:ext cx="2366952" cy="2015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аппе</a:t>
            </a:r>
            <a:r>
              <a:rPr lang="ru-RU" sz="8000" b="1" dirty="0" smtClean="0"/>
              <a:t>тит</a:t>
            </a:r>
            <a:endParaRPr lang="ru-RU" sz="8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149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(Происходит от лат. </a:t>
            </a:r>
            <a:r>
              <a:rPr lang="ru-RU" i="1" dirty="0" err="1" smtClean="0"/>
              <a:t>appetitus</a:t>
            </a:r>
            <a:r>
              <a:rPr lang="ru-RU" dirty="0" smtClean="0"/>
              <a:t> «желание, стремление», русское </a:t>
            </a:r>
            <a:r>
              <a:rPr lang="ru-RU" i="1" dirty="0" smtClean="0"/>
              <a:t>аппетит</a:t>
            </a:r>
            <a:r>
              <a:rPr lang="ru-RU" dirty="0" smtClean="0"/>
              <a:t> — со времени Петра I)</a:t>
            </a:r>
            <a:endParaRPr lang="ru-RU" dirty="0"/>
          </a:p>
          <a:p>
            <a:pPr marL="514350" indent="-514350">
              <a:buAutoNum type="arabicParenR"/>
            </a:pPr>
            <a:r>
              <a:rPr lang="ru-RU" dirty="0" smtClean="0"/>
              <a:t>ощущение голода, желание есть</a:t>
            </a:r>
          </a:p>
          <a:p>
            <a:pPr marL="514350" indent="-514350">
              <a:buAutoNum type="arabicParenR"/>
            </a:pPr>
            <a:r>
              <a:rPr lang="ru-RU" dirty="0" smtClean="0"/>
              <a:t>Стремление к чему-либо; желание чего-либо (перен.)</a:t>
            </a:r>
            <a:endParaRPr lang="ru-RU" dirty="0"/>
          </a:p>
        </p:txBody>
      </p:sp>
      <p:pic>
        <p:nvPicPr>
          <p:cNvPr id="3074" name="Picture 2" descr="C:\Users\Root\Desktop\appet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357166"/>
            <a:ext cx="1337716" cy="1428736"/>
          </a:xfrm>
          <a:prstGeom prst="rect">
            <a:avLst/>
          </a:prstGeom>
          <a:noFill/>
        </p:spPr>
      </p:pic>
      <p:pic>
        <p:nvPicPr>
          <p:cNvPr id="3075" name="Picture 3" descr="C:\Users\Root\Desktop\funny_food1_3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624399"/>
            <a:ext cx="1631282" cy="223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Фразеологизмы и устойчивые сочетания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472518" cy="4411675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Аппетит приходит во время еды.</a:t>
            </a:r>
          </a:p>
          <a:p>
            <a:r>
              <a:rPr lang="ru-RU" sz="4400" dirty="0" smtClean="0"/>
              <a:t>Зверский аппетит.</a:t>
            </a:r>
          </a:p>
          <a:p>
            <a:endParaRPr lang="ru-RU" sz="4400" dirty="0"/>
          </a:p>
        </p:txBody>
      </p:sp>
      <p:pic>
        <p:nvPicPr>
          <p:cNvPr id="4098" name="Picture 2" descr="C:\Users\Root\Desktop\beb648f31c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714620"/>
            <a:ext cx="2412547" cy="3781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571635"/>
          </a:xfrm>
        </p:spPr>
        <p:txBody>
          <a:bodyPr>
            <a:noAutofit/>
          </a:bodyPr>
          <a:lstStyle/>
          <a:p>
            <a:r>
              <a:rPr lang="ru-RU" sz="15000" b="1" dirty="0" smtClean="0">
                <a:solidFill>
                  <a:srgbClr val="009900"/>
                </a:solidFill>
              </a:rPr>
              <a:t>словарь</a:t>
            </a:r>
            <a:endParaRPr lang="ru-RU" sz="15000" b="1" dirty="0">
              <a:solidFill>
                <a:srgbClr val="0099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Root\Desktop\картинки о школе\20bfbc32cd40293033c0a9b935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860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pPr algn="l"/>
            <a:r>
              <a:rPr lang="ru-RU" b="1" dirty="0" smtClean="0"/>
              <a:t>Спиши, вставляя буквы: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858280" cy="491174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</a:t>
            </a:r>
            <a:r>
              <a:rPr lang="ru-RU" sz="4800" dirty="0" smtClean="0"/>
              <a:t>Мне ничего не оставалось, как выпить кофе, потому что </a:t>
            </a:r>
            <a:r>
              <a:rPr lang="ru-RU" sz="4800" b="1" dirty="0" smtClean="0"/>
              <a:t>…п……</a:t>
            </a:r>
            <a:r>
              <a:rPr lang="ru-RU" sz="4800" b="1" dirty="0" err="1" smtClean="0"/>
              <a:t>тит</a:t>
            </a:r>
            <a:r>
              <a:rPr lang="ru-RU" sz="4800" dirty="0" smtClean="0"/>
              <a:t> у меня пропал. </a:t>
            </a:r>
            <a:endParaRPr lang="ru-RU" sz="4800" dirty="0"/>
          </a:p>
        </p:txBody>
      </p:sp>
      <p:pic>
        <p:nvPicPr>
          <p:cNvPr id="5122" name="Picture 2" descr="C:\Users\Root\Desktop\coffe-forum-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789743"/>
            <a:ext cx="4087803" cy="3068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а</a:t>
            </a:r>
            <a:r>
              <a:rPr lang="ru-RU" sz="8000" b="1" dirty="0" smtClean="0"/>
              <a:t>птека</a:t>
            </a:r>
            <a:endParaRPr lang="ru-RU" sz="8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Root\Desktop\eb4928a9e4_936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6921504" cy="4595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а</a:t>
            </a:r>
            <a:r>
              <a:rPr lang="ru-RU" sz="8000" b="1" dirty="0" smtClean="0"/>
              <a:t>птека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(Происходит от </a:t>
            </a:r>
            <a:r>
              <a:rPr lang="ru-RU" dirty="0" err="1" smtClean="0"/>
              <a:t>др.-греч</a:t>
            </a:r>
            <a:r>
              <a:rPr lang="ru-RU" dirty="0" smtClean="0"/>
              <a:t>. </a:t>
            </a:r>
            <a:r>
              <a:rPr lang="ru-RU" i="1" dirty="0" err="1" smtClean="0"/>
              <a:t>ἀποθήκη</a:t>
            </a:r>
            <a:r>
              <a:rPr lang="ru-RU" dirty="0" err="1" smtClean="0"/>
              <a:t> </a:t>
            </a:r>
            <a:r>
              <a:rPr lang="ru-RU" dirty="0" smtClean="0"/>
              <a:t>«склад, кладовая»)</a:t>
            </a:r>
          </a:p>
          <a:p>
            <a:r>
              <a:rPr lang="ru-RU" dirty="0" smtClean="0"/>
              <a:t>учреждение, занимающееся продажей и, как правило, изготовлением лекарств и средств для ухода за здоровьем </a:t>
            </a:r>
            <a:endParaRPr lang="ru-RU" dirty="0"/>
          </a:p>
        </p:txBody>
      </p:sp>
      <p:pic>
        <p:nvPicPr>
          <p:cNvPr id="7170" name="Picture 2" descr="C:\Users\Root\Desktop\apte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214818"/>
            <a:ext cx="2249760" cy="2200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11555" y="214290"/>
            <a:ext cx="7844221" cy="1357322"/>
          </a:xfrm>
        </p:spPr>
        <p:txBody>
          <a:bodyPr>
            <a:normAutofit/>
          </a:bodyPr>
          <a:lstStyle/>
          <a:p>
            <a:r>
              <a:rPr lang="ru-RU" sz="7200" b="1" u="sng" dirty="0" smtClean="0">
                <a:solidFill>
                  <a:srgbClr val="FF0000"/>
                </a:solidFill>
              </a:rPr>
              <a:t>а</a:t>
            </a:r>
            <a:r>
              <a:rPr lang="ru-RU" sz="7200" b="1" dirty="0" smtClean="0"/>
              <a:t>рбу</a:t>
            </a:r>
            <a:r>
              <a:rPr lang="ru-RU" sz="7200" b="1" u="sng" dirty="0" smtClean="0">
                <a:solidFill>
                  <a:srgbClr val="FF0000"/>
                </a:solidFill>
              </a:rPr>
              <a:t>з</a:t>
            </a:r>
            <a:endParaRPr lang="ru-RU" sz="7200" b="1" u="sng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3933056"/>
            <a:ext cx="77048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Он большой, как мяч футбольный,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Если спелый - все довольны.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Так приятен он на вкус!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Что это за шар? ...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Рисунок 5" descr="0011-028-Arbu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7621" y="1484784"/>
            <a:ext cx="3336379" cy="2515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u="sng" dirty="0" smtClean="0"/>
              <a:t>а</a:t>
            </a:r>
            <a:r>
              <a:rPr lang="ru-RU" sz="7200" b="1" dirty="0" smtClean="0"/>
              <a:t>рбуз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Арбуз – (</a:t>
            </a:r>
            <a:r>
              <a:rPr lang="ru-RU" sz="2600" dirty="0" smtClean="0"/>
              <a:t>слово заимствовано из диалектов тюркского языка, где начальная «к» не даёт звука, то есть «</a:t>
            </a:r>
            <a:r>
              <a:rPr lang="ru-RU" sz="2600" dirty="0" err="1" smtClean="0"/>
              <a:t>карбуз</a:t>
            </a:r>
            <a:r>
              <a:rPr lang="ru-RU" sz="2600" dirty="0" smtClean="0"/>
              <a:t>» соответствует «арбуз». По-украински слово </a:t>
            </a:r>
            <a:r>
              <a:rPr lang="ru-RU" sz="2600" i="1" dirty="0" smtClean="0"/>
              <a:t>арбуз</a:t>
            </a:r>
            <a:r>
              <a:rPr lang="ru-RU" sz="2600" dirty="0" smtClean="0"/>
              <a:t> обозначается словом </a:t>
            </a:r>
            <a:r>
              <a:rPr lang="ru-RU" sz="2600" i="1" dirty="0" smtClean="0"/>
              <a:t>кавун</a:t>
            </a:r>
            <a:r>
              <a:rPr lang="ru-RU" sz="2600" dirty="0" smtClean="0"/>
              <a:t>, тогда как </a:t>
            </a:r>
            <a:r>
              <a:rPr lang="ru-RU" sz="2600" dirty="0" err="1" smtClean="0"/>
              <a:t>гарбузом</a:t>
            </a:r>
            <a:r>
              <a:rPr lang="ru-RU" sz="2600" dirty="0" smtClean="0"/>
              <a:t>) Однолетнее растение семейства тыквенных с большими шарообразными плодами, а также сам плод. </a:t>
            </a:r>
            <a:endParaRPr lang="ru-RU" sz="2600" dirty="0"/>
          </a:p>
        </p:txBody>
      </p:sp>
      <p:pic>
        <p:nvPicPr>
          <p:cNvPr id="6" name="Рисунок 5" descr="140px-Watermelon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509120"/>
            <a:ext cx="2808312" cy="2106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19268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/>
              <a:t>Однокоренные слова: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err="1" smtClean="0"/>
              <a:t>Арбузик</a:t>
            </a:r>
            <a:r>
              <a:rPr lang="ru-RU" sz="3600" i="1" dirty="0" smtClean="0"/>
              <a:t>, арбузище, арбузный.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Сочетаемость слов: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/>
              <a:t>Ароматный, медовый, сахарный, неспелый, полосатый арбуз</a:t>
            </a:r>
            <a:br>
              <a:rPr lang="ru-RU" sz="3600" i="1" dirty="0" smtClean="0"/>
            </a:br>
            <a:r>
              <a:rPr lang="ru-RU" sz="3600" i="1" dirty="0" smtClean="0"/>
              <a:t>посадить, собирать, грузить арбузы.</a:t>
            </a:r>
            <a:br>
              <a:rPr lang="ru-RU" sz="3600" i="1" dirty="0" smtClean="0"/>
            </a:br>
            <a:r>
              <a:rPr lang="ru-RU" sz="3600" i="1" dirty="0" smtClean="0"/>
              <a:t>Ухаживать за арбузами.</a:t>
            </a:r>
            <a:br>
              <a:rPr lang="ru-RU" sz="3600" i="1" dirty="0" smtClean="0"/>
            </a:br>
            <a:r>
              <a:rPr lang="ru-RU" sz="3600" i="1" dirty="0" smtClean="0"/>
              <a:t>Варенье из арбузных корок. Арбузные семечки.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Вставьте пропущенные буквы: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363272" cy="42813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Аист  ест  б…</a:t>
            </a:r>
            <a:r>
              <a:rPr lang="ru-RU" sz="3600" dirty="0" err="1" smtClean="0"/>
              <a:t>льшой</a:t>
            </a:r>
            <a:r>
              <a:rPr lang="ru-RU" sz="3600" dirty="0" smtClean="0"/>
              <a:t>    …</a:t>
            </a:r>
            <a:r>
              <a:rPr lang="ru-RU" sz="3600" dirty="0" err="1" smtClean="0"/>
              <a:t>рбу</a:t>
            </a:r>
            <a:r>
              <a:rPr lang="ru-RU" sz="3600" dirty="0" smtClean="0"/>
              <a:t>… -</a:t>
            </a:r>
          </a:p>
          <a:p>
            <a:pPr>
              <a:buNone/>
            </a:pPr>
            <a:r>
              <a:rPr lang="ru-RU" sz="3600" dirty="0" smtClean="0"/>
              <a:t>С   виду  алый,  а  на   </a:t>
            </a:r>
            <a:r>
              <a:rPr lang="ru-RU" sz="3600" dirty="0" err="1" smtClean="0"/>
              <a:t>вку</a:t>
            </a:r>
            <a:r>
              <a:rPr lang="ru-RU" sz="3600" dirty="0" smtClean="0"/>
              <a:t>…?</a:t>
            </a:r>
          </a:p>
          <a:p>
            <a:pPr>
              <a:buNone/>
            </a:pPr>
            <a:r>
              <a:rPr lang="ru-RU" sz="3600" dirty="0" smtClean="0"/>
              <a:t>Он  и  сам  не    разберёт:</a:t>
            </a:r>
          </a:p>
          <a:p>
            <a:pPr>
              <a:buNone/>
            </a:pPr>
            <a:r>
              <a:rPr lang="ru-RU" sz="3600" dirty="0" smtClean="0"/>
              <a:t>То  ли  </a:t>
            </a:r>
            <a:r>
              <a:rPr lang="ru-RU" sz="3600" dirty="0" err="1" smtClean="0"/>
              <a:t>сах</a:t>
            </a:r>
            <a:r>
              <a:rPr lang="ru-RU" sz="3600" dirty="0" smtClean="0"/>
              <a:t>…</a:t>
            </a:r>
            <a:r>
              <a:rPr lang="ru-RU" sz="3600" dirty="0" err="1" smtClean="0"/>
              <a:t>р</a:t>
            </a:r>
            <a:r>
              <a:rPr lang="ru-RU" sz="3600" dirty="0" smtClean="0"/>
              <a:t>,  то  ли  </a:t>
            </a:r>
            <a:r>
              <a:rPr lang="ru-RU" sz="3600" dirty="0" err="1" smtClean="0"/>
              <a:t>мё</a:t>
            </a:r>
            <a:r>
              <a:rPr lang="ru-RU" sz="3600" dirty="0" smtClean="0"/>
              <a:t>…?</a:t>
            </a:r>
          </a:p>
          <a:p>
            <a:pPr>
              <a:buNone/>
            </a:pPr>
            <a:r>
              <a:rPr lang="ru-RU" sz="3600" dirty="0" smtClean="0"/>
              <a:t>                                         (Г. Сапгир)</a:t>
            </a:r>
            <a:endParaRPr lang="ru-RU" sz="3600" dirty="0"/>
          </a:p>
        </p:txBody>
      </p:sp>
      <p:pic>
        <p:nvPicPr>
          <p:cNvPr id="4" name="Рисунок 3" descr="220px-Aist-ko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1414085"/>
            <a:ext cx="2164769" cy="2883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ав</a:t>
            </a:r>
            <a:r>
              <a:rPr lang="ru-RU" sz="8000" b="1" dirty="0" smtClean="0"/>
              <a:t>тобу</a:t>
            </a:r>
            <a:r>
              <a:rPr lang="ru-RU" sz="8000" b="1" dirty="0" smtClean="0">
                <a:solidFill>
                  <a:srgbClr val="FF0000"/>
                </a:solidFill>
              </a:rPr>
              <a:t>с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Что за чудо – длинный дом!</a:t>
            </a:r>
          </a:p>
          <a:p>
            <a:pPr>
              <a:buNone/>
            </a:pPr>
            <a:r>
              <a:rPr lang="ru-RU" dirty="0" smtClean="0"/>
              <a:t>Пассажиров много в нем.</a:t>
            </a:r>
          </a:p>
          <a:p>
            <a:pPr>
              <a:buNone/>
            </a:pPr>
            <a:r>
              <a:rPr lang="ru-RU" dirty="0" smtClean="0"/>
              <a:t>Носит обувь из резины</a:t>
            </a:r>
          </a:p>
          <a:p>
            <a:pPr>
              <a:buNone/>
            </a:pPr>
            <a:r>
              <a:rPr lang="ru-RU" dirty="0" smtClean="0"/>
              <a:t>И питается бензином.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Root\Desktop\1287568289_130500517_1-----12875682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643314"/>
            <a:ext cx="3971913" cy="2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Толкование: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Автобус - </a:t>
            </a:r>
            <a:r>
              <a:rPr lang="ru-RU" dirty="0" smtClean="0"/>
              <a:t>(заимствовано из немецкого языка в начале 20 века на основе </a:t>
            </a:r>
            <a:r>
              <a:rPr lang="en-US" b="1" i="1" dirty="0" smtClean="0"/>
              <a:t>auto </a:t>
            </a:r>
            <a:r>
              <a:rPr lang="ru-RU" dirty="0" smtClean="0"/>
              <a:t>«автомобиль», буквально «автомобиль для всех», «самоходный экипаж для всех») Многоместный пассажирский автомобиль, применяемый в городском и междугородном транспорте.</a:t>
            </a:r>
            <a:endParaRPr lang="ru-RU" dirty="0"/>
          </a:p>
        </p:txBody>
      </p:sp>
      <p:pic>
        <p:nvPicPr>
          <p:cNvPr id="3074" name="Picture 2" descr="C:\Users\Root\Desktop\1264318873_b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857760"/>
            <a:ext cx="2095500" cy="164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Однокоренные слова: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501122" cy="55721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Автобусный, микроавтобус, </a:t>
            </a:r>
            <a:r>
              <a:rPr lang="ru-RU" dirty="0" err="1" smtClean="0"/>
              <a:t>микробус</a:t>
            </a:r>
            <a:r>
              <a:rPr lang="ru-RU" dirty="0" smtClean="0"/>
              <a:t>, аэробус, </a:t>
            </a:r>
            <a:r>
              <a:rPr lang="ru-RU" dirty="0" err="1" smtClean="0"/>
              <a:t>гидробус</a:t>
            </a:r>
            <a:r>
              <a:rPr lang="ru-RU" dirty="0" smtClean="0"/>
              <a:t>, электробус.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Сочетаемость слов:</a:t>
            </a:r>
          </a:p>
          <a:p>
            <a:pPr>
              <a:buNone/>
            </a:pPr>
            <a:r>
              <a:rPr lang="ru-RU" dirty="0" smtClean="0"/>
              <a:t>Служебный, новейший, вместительный, школьный, заводской, старый, двухэтажный, рейсовый, городской, международный автобус.</a:t>
            </a:r>
          </a:p>
          <a:p>
            <a:pPr>
              <a:buNone/>
            </a:pPr>
            <a:r>
              <a:rPr lang="ru-RU" dirty="0" smtClean="0"/>
              <a:t>Управлять автобусом. Остановка автобуса. Поездка на автобусе.</a:t>
            </a:r>
          </a:p>
          <a:p>
            <a:pPr>
              <a:buNone/>
            </a:pPr>
            <a:r>
              <a:rPr lang="ru-RU" dirty="0" smtClean="0"/>
              <a:t>Автобус затормозил, подъехал, тронулся, идёт, едет назад, повернул куда-либо, переполнен, развозит пассажиров.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Спишите, вставляя буквы: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</a:t>
            </a:r>
            <a:r>
              <a:rPr lang="ru-RU" sz="4800" i="1" dirty="0" smtClean="0"/>
              <a:t>Нов…</a:t>
            </a:r>
            <a:r>
              <a:rPr lang="ru-RU" sz="4800" i="1" dirty="0" err="1" smtClean="0"/>
              <a:t>нький</a:t>
            </a:r>
            <a:r>
              <a:rPr lang="ru-RU" sz="4800" i="1" dirty="0" smtClean="0"/>
              <a:t>,  </a:t>
            </a:r>
            <a:r>
              <a:rPr lang="ru-RU" sz="4800" i="1" dirty="0" err="1" smtClean="0"/>
              <a:t>бл</a:t>
            </a:r>
            <a:r>
              <a:rPr lang="ru-RU" sz="4800" i="1" dirty="0" smtClean="0"/>
              <a:t>…</a:t>
            </a:r>
            <a:r>
              <a:rPr lang="ru-RU" sz="4800" i="1" dirty="0" err="1" smtClean="0"/>
              <a:t>стящий</a:t>
            </a:r>
            <a:r>
              <a:rPr lang="ru-RU" sz="4800" i="1" dirty="0" smtClean="0"/>
              <a:t> ……</a:t>
            </a:r>
            <a:r>
              <a:rPr lang="ru-RU" sz="4800" i="1" dirty="0" err="1" smtClean="0"/>
              <a:t>тобу</a:t>
            </a:r>
            <a:r>
              <a:rPr lang="ru-RU" sz="4800" i="1" dirty="0" smtClean="0"/>
              <a:t>…    под…ехал     к …ст…но…</a:t>
            </a:r>
            <a:r>
              <a:rPr lang="ru-RU" sz="4800" i="1" dirty="0" err="1" smtClean="0"/>
              <a:t>ке</a:t>
            </a:r>
            <a:r>
              <a:rPr lang="ru-RU" sz="4800" i="1" dirty="0" smtClean="0"/>
              <a:t>.</a:t>
            </a:r>
            <a:endParaRPr lang="ru-RU" sz="4800" i="1" dirty="0"/>
          </a:p>
        </p:txBody>
      </p:sp>
      <p:pic>
        <p:nvPicPr>
          <p:cNvPr id="4100" name="Picture 4" descr="C:\Users\Root\Desktop\2026776972000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929066"/>
            <a:ext cx="2277218" cy="2271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/>
              <a:t>адр</a:t>
            </a:r>
            <a:r>
              <a:rPr lang="ru-RU" sz="8000" b="1" dirty="0" smtClean="0">
                <a:solidFill>
                  <a:srgbClr val="FF0000"/>
                </a:solidFill>
              </a:rPr>
              <a:t>ес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1.</a:t>
            </a:r>
            <a:r>
              <a:rPr lang="ru-RU" dirty="0" smtClean="0"/>
              <a:t>  Надпись на письме, почтовом отправлении, указывающая место назначения и получателя. </a:t>
            </a:r>
          </a:p>
          <a:p>
            <a:pPr>
              <a:buNone/>
            </a:pPr>
            <a:r>
              <a:rPr lang="ru-RU" b="1" dirty="0" smtClean="0"/>
              <a:t>2.</a:t>
            </a:r>
            <a:r>
              <a:rPr lang="ru-RU" dirty="0" smtClean="0"/>
              <a:t>  Местонахождение, местожительство, а также обозначение, название местонахождения, местожительства. </a:t>
            </a:r>
          </a:p>
          <a:p>
            <a:pPr>
              <a:buNone/>
            </a:pPr>
            <a:r>
              <a:rPr lang="ru-RU" b="1" dirty="0" smtClean="0"/>
              <a:t>3.</a:t>
            </a:r>
            <a:r>
              <a:rPr lang="ru-RU" dirty="0" smtClean="0"/>
              <a:t> Письменное приветствие в ознаменование юбилея или какого-нибудь другого события. </a:t>
            </a:r>
          </a:p>
          <a:p>
            <a:endParaRPr lang="ru-RU" dirty="0"/>
          </a:p>
        </p:txBody>
      </p:sp>
      <p:pic>
        <p:nvPicPr>
          <p:cNvPr id="5122" name="Picture 2" descr="C:\Users\Root\Desktop\ObGrazdanMai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14290"/>
            <a:ext cx="1941512" cy="121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Однокоренные слова: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643998" cy="5429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Адрес, адресок, адресный, адресант (отправитель), адресат (получатель), адресовать.</a:t>
            </a:r>
          </a:p>
          <a:p>
            <a:pPr>
              <a:buNone/>
            </a:pPr>
            <a:r>
              <a:rPr lang="ru-RU" sz="3900" b="1" dirty="0" smtClean="0"/>
              <a:t>Сочетаемость слов:</a:t>
            </a:r>
          </a:p>
          <a:p>
            <a:pPr>
              <a:buNone/>
            </a:pPr>
            <a:r>
              <a:rPr lang="ru-RU" dirty="0" smtClean="0"/>
              <a:t>Новый, прежний, постоянный, домашний, почтовый адрес.</a:t>
            </a:r>
          </a:p>
          <a:p>
            <a:pPr>
              <a:buNone/>
            </a:pPr>
            <a:r>
              <a:rPr lang="ru-RU" dirty="0" smtClean="0"/>
              <a:t>Дать, оставить, сообщить, спросить, вспомнить, забыть, уточнить, прочитать, записать, написать адрес.</a:t>
            </a:r>
          </a:p>
          <a:p>
            <a:pPr>
              <a:buNone/>
            </a:pPr>
            <a:r>
              <a:rPr lang="ru-RU" dirty="0" smtClean="0"/>
              <a:t>На какой-либо адрес (писать, присылать). По какому-либо адресу (написать, послать , отправить)</a:t>
            </a:r>
          </a:p>
          <a:p>
            <a:pPr>
              <a:buNone/>
            </a:pPr>
            <a:r>
              <a:rPr lang="ru-RU" dirty="0" smtClean="0"/>
              <a:t>Адрес изменился, (не) известен.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Синонимы: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Адресовать, направлять, обращать.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dirty="0" smtClean="0"/>
              <a:t>Когда так говорят?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Не по адресу.</a:t>
            </a:r>
          </a:p>
          <a:p>
            <a:pPr>
              <a:buNone/>
            </a:pPr>
            <a:r>
              <a:rPr lang="ru-RU" dirty="0" smtClean="0"/>
              <a:t>(Не туда, куда следует)</a:t>
            </a:r>
          </a:p>
        </p:txBody>
      </p:sp>
      <p:pic>
        <p:nvPicPr>
          <p:cNvPr id="6146" name="Picture 2" descr="C:\Users\Root\Desktop\envelo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357562"/>
            <a:ext cx="3070240" cy="307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689</Words>
  <Application>Microsoft Office PowerPoint</Application>
  <PresentationFormat>Экран (4:3)</PresentationFormat>
  <Paragraphs>102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Слова с непроверяемыми орфограммами 3 класс по программе «Перспектива»</vt:lpstr>
      <vt:lpstr>словарь</vt:lpstr>
      <vt:lpstr>автобус</vt:lpstr>
      <vt:lpstr>Толкование:</vt:lpstr>
      <vt:lpstr>Однокоренные слова:</vt:lpstr>
      <vt:lpstr>Спишите, вставляя буквы:</vt:lpstr>
      <vt:lpstr>адрес</vt:lpstr>
      <vt:lpstr>Однокоренные слова:</vt:lpstr>
      <vt:lpstr>Синонимы:</vt:lpstr>
      <vt:lpstr>Синонимы:</vt:lpstr>
      <vt:lpstr>Однокоренные слова:</vt:lpstr>
      <vt:lpstr>Пословицы, поговорки:</vt:lpstr>
      <vt:lpstr>аллея</vt:lpstr>
      <vt:lpstr>Однокоренные слова: Аллейка.   Сочетаемость слов: Тенистая, липовая, дубовая, длинная, торжественная аллея. Гулять по аллее.  </vt:lpstr>
      <vt:lpstr>Вставьте пропущенные буквы:</vt:lpstr>
      <vt:lpstr>антенна</vt:lpstr>
      <vt:lpstr>антенна</vt:lpstr>
      <vt:lpstr>аппетит</vt:lpstr>
      <vt:lpstr>Фразеологизмы и устойчивые сочетания </vt:lpstr>
      <vt:lpstr>Спиши, вставляя буквы:</vt:lpstr>
      <vt:lpstr>аптека</vt:lpstr>
      <vt:lpstr>аптека</vt:lpstr>
      <vt:lpstr>арбуз</vt:lpstr>
      <vt:lpstr>арбуз</vt:lpstr>
      <vt:lpstr>Однокоренные слова: Арбузик, арбузище, арбузный.  Сочетаемость слов: Ароматный, медовый, сахарный, неспелый, полосатый арбуз посадить, собирать, грузить арбузы. Ухаживать за арбузами. Варенье из арбузных корок. Арбузные семечки.</vt:lpstr>
      <vt:lpstr>Вставьте пропущенные буквы: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 с непроверяемыми орфограммами 3 класс по программе «Перспектива»</dc:title>
  <dc:creator>Root</dc:creator>
  <cp:lastModifiedBy>Root</cp:lastModifiedBy>
  <cp:revision>2</cp:revision>
  <dcterms:created xsi:type="dcterms:W3CDTF">2012-04-17T17:05:02Z</dcterms:created>
  <dcterms:modified xsi:type="dcterms:W3CDTF">2012-04-17T17:15:23Z</dcterms:modified>
</cp:coreProperties>
</file>