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74" r:id="rId2"/>
    <p:sldId id="261" r:id="rId3"/>
    <p:sldId id="275" r:id="rId4"/>
    <p:sldId id="271" r:id="rId5"/>
    <p:sldId id="279" r:id="rId6"/>
    <p:sldId id="280" r:id="rId7"/>
    <p:sldId id="283" r:id="rId8"/>
    <p:sldId id="285" r:id="rId9"/>
    <p:sldId id="292" r:id="rId10"/>
    <p:sldId id="293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523E-F0CF-4414-B213-A8988C28C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E220C7-0793-45C1-A6F0-739C38B0D91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74AB92-5103-46EA-AD44-367297B22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857375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Решение систем линейных уравнений с двумя переменными.</a:t>
            </a:r>
            <a:endParaRPr lang="ru-RU" sz="4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4143380"/>
            <a:ext cx="8358188" cy="250033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i="1" dirty="0" smtClean="0">
                <a:solidFill>
                  <a:schemeClr val="tx1"/>
                </a:solidFill>
                <a:latin typeface="Monotype Corsiva" pitchFamily="66" charset="0"/>
              </a:rPr>
              <a:t>Алгебра </a:t>
            </a:r>
            <a:r>
              <a:rPr lang="en-US" sz="4000" i="1" dirty="0" smtClean="0">
                <a:solidFill>
                  <a:schemeClr val="tx1"/>
                </a:solidFill>
                <a:latin typeface="Monotype Corsiva" pitchFamily="66" charset="0"/>
              </a:rPr>
              <a:t>7</a:t>
            </a:r>
            <a:r>
              <a:rPr lang="ru-RU" sz="4000" i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4000" i="1" dirty="0" smtClean="0">
                <a:solidFill>
                  <a:schemeClr val="tx1"/>
                </a:solidFill>
                <a:latin typeface="Monotype Corsiva" pitchFamily="66" charset="0"/>
              </a:rPr>
              <a:t>класс.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900" i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i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Подготовила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 учитель математики  Бобер Е.В.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2012год.</a:t>
            </a:r>
            <a:endParaRPr lang="ru-RU" sz="20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800" dirty="0" smtClean="0">
              <a:sym typeface="Symbol" pitchFamily="18" charset="2"/>
            </a:endParaRPr>
          </a:p>
          <a:p>
            <a:pPr algn="ctr" eaLnBrk="1" fontAlgn="auto" hangingPunct="1">
              <a:spcAft>
                <a:spcPts val="0"/>
              </a:spcAft>
              <a:buFont typeface="Symbol" pitchFamily="18" charset="2"/>
              <a:buChar char="Ó"/>
              <a:defRPr/>
            </a:pPr>
            <a:endParaRPr lang="ru-RU" sz="1000" dirty="0" smtClean="0"/>
          </a:p>
          <a:p>
            <a:pPr algn="ctr" eaLnBrk="1" fontAlgn="auto" hangingPunct="1">
              <a:spcAft>
                <a:spcPts val="0"/>
              </a:spcAft>
              <a:buFont typeface="Symbol" pitchFamily="18" charset="2"/>
              <a:buChar char="Ó"/>
              <a:defRPr/>
            </a:pPr>
            <a:endParaRPr lang="ru-RU" sz="13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i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2977" y="142852"/>
            <a:ext cx="6858048" cy="571504"/>
          </a:xfrm>
          <a:prstGeom prst="rect">
            <a:avLst/>
          </a:prstGeom>
        </p:spPr>
        <p:txBody>
          <a:bodyPr vert="horz" lIns="45720" rIns="45720">
            <a:normAutofit fontScale="25000" lnSpcReduction="2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9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Symbol" pitchFamily="18" charset="2"/>
              <a:buChar char="Ó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Symbol" pitchFamily="18" charset="2"/>
              <a:buChar char="Ó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0035" y="285728"/>
            <a:ext cx="8072493" cy="642942"/>
          </a:xfrm>
          <a:prstGeom prst="rect">
            <a:avLst/>
          </a:prstGeom>
        </p:spPr>
        <p:txBody>
          <a:bodyPr vert="horz" lIns="45720" rIns="45720">
            <a:normAutofit fontScale="25000" lnSpcReduction="2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r>
              <a:rPr kumimoji="0" lang="ru-RU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r>
              <a:rPr kumimoji="0" lang="ru-RU" sz="7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МБОУ лицей №82  п.Каменоломни  Ростовской области</a:t>
            </a:r>
            <a:endParaRPr kumimoji="0" lang="ru-RU" sz="7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9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                                                 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Symbol" pitchFamily="18" charset="2"/>
              <a:buChar char="Ó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Symbol" pitchFamily="18" charset="2"/>
              <a:buChar char="Ó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214282" y="1444294"/>
            <a:ext cx="4283106" cy="3941763"/>
          </a:xfrm>
        </p:spPr>
        <p:txBody>
          <a:bodyPr/>
          <a:lstStyle/>
          <a:p>
            <a:r>
              <a:rPr lang="ru-RU" dirty="0" smtClean="0"/>
              <a:t>1вариант   </a:t>
            </a:r>
          </a:p>
          <a:p>
            <a:pPr>
              <a:buNone/>
            </a:pPr>
            <a:r>
              <a:rPr lang="ru-RU" dirty="0" smtClean="0"/>
              <a:t>    х+у=33</a:t>
            </a:r>
          </a:p>
          <a:p>
            <a:pPr>
              <a:buNone/>
            </a:pPr>
            <a:r>
              <a:rPr lang="ru-RU" dirty="0" smtClean="0"/>
              <a:t>+ </a:t>
            </a:r>
            <a:r>
              <a:rPr lang="ru-RU" u="sng" dirty="0" err="1" smtClean="0"/>
              <a:t>х</a:t>
            </a:r>
            <a:r>
              <a:rPr lang="ru-RU" u="sng" dirty="0" smtClean="0"/>
              <a:t> – у = 7.</a:t>
            </a:r>
          </a:p>
          <a:p>
            <a:pPr>
              <a:buNone/>
            </a:pPr>
            <a:r>
              <a:rPr lang="ru-RU" dirty="0" smtClean="0"/>
              <a:t>     2х = 40</a:t>
            </a:r>
          </a:p>
          <a:p>
            <a:pPr>
              <a:buNone/>
            </a:pPr>
            <a:r>
              <a:rPr lang="ru-RU" dirty="0" smtClean="0"/>
              <a:t>       х=20.</a:t>
            </a:r>
          </a:p>
          <a:p>
            <a:pPr>
              <a:buNone/>
            </a:pPr>
            <a:r>
              <a:rPr lang="ru-RU" dirty="0" smtClean="0"/>
              <a:t>    20+у=33  </a:t>
            </a:r>
          </a:p>
          <a:p>
            <a:pPr>
              <a:buNone/>
            </a:pPr>
            <a:r>
              <a:rPr lang="ru-RU" dirty="0" smtClean="0"/>
              <a:t>          у=13.</a:t>
            </a:r>
          </a:p>
          <a:p>
            <a:pPr>
              <a:buNone/>
            </a:pPr>
            <a:r>
              <a:rPr lang="ru-RU" dirty="0" smtClean="0"/>
              <a:t> Ответ: ( 20;13)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х</a:t>
            </a:r>
            <a:r>
              <a:rPr lang="ru-RU" dirty="0" smtClean="0"/>
              <a:t> - у=8</a:t>
            </a:r>
          </a:p>
          <a:p>
            <a:pPr>
              <a:buNone/>
            </a:pPr>
            <a:r>
              <a:rPr lang="ru-RU" dirty="0" smtClean="0"/>
              <a:t>+ </a:t>
            </a:r>
            <a:r>
              <a:rPr lang="ru-RU" u="sng" dirty="0" err="1" smtClean="0"/>
              <a:t>х</a:t>
            </a:r>
            <a:r>
              <a:rPr lang="ru-RU" u="sng" dirty="0" smtClean="0"/>
              <a:t> + у =22.</a:t>
            </a:r>
          </a:p>
          <a:p>
            <a:pPr>
              <a:buNone/>
            </a:pPr>
            <a:r>
              <a:rPr lang="ru-RU" dirty="0" smtClean="0"/>
              <a:t>     2х = 30</a:t>
            </a:r>
          </a:p>
          <a:p>
            <a:pPr>
              <a:buNone/>
            </a:pPr>
            <a:r>
              <a:rPr lang="ru-RU" dirty="0" smtClean="0"/>
              <a:t>       х=15.</a:t>
            </a:r>
          </a:p>
          <a:p>
            <a:pPr>
              <a:buNone/>
            </a:pPr>
            <a:r>
              <a:rPr lang="ru-RU" dirty="0" smtClean="0"/>
              <a:t>    15- у=8  </a:t>
            </a:r>
          </a:p>
          <a:p>
            <a:pPr>
              <a:buNone/>
            </a:pPr>
            <a:r>
              <a:rPr lang="ru-RU" dirty="0" smtClean="0"/>
              <a:t>          у=7.</a:t>
            </a:r>
          </a:p>
          <a:p>
            <a:pPr>
              <a:buNone/>
            </a:pPr>
            <a:r>
              <a:rPr lang="ru-RU" dirty="0" smtClean="0"/>
              <a:t> Ответ: ( 15;7)</a:t>
            </a:r>
            <a:endParaRPr lang="ru-RU" dirty="0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571472" y="1928802"/>
            <a:ext cx="71438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5000628" y="1928802"/>
            <a:ext cx="142876" cy="642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7929563" y="928688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rgbClr val="7030A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7543800" y="3810000"/>
            <a:ext cx="609600" cy="609600"/>
          </a:xfrm>
          <a:prstGeom prst="star4">
            <a:avLst>
              <a:gd name="adj" fmla="val 12500"/>
            </a:avLst>
          </a:prstGeom>
          <a:solidFill>
            <a:srgbClr val="7030A0"/>
          </a:solidFill>
          <a:ln w="12700" cap="sq">
            <a:solidFill>
              <a:schemeClr val="accent6">
                <a:lumMod val="50000"/>
                <a:lumOff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Times New Roman" charset="0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8143875" y="214313"/>
            <a:ext cx="609600" cy="609600"/>
          </a:xfrm>
          <a:prstGeom prst="star4">
            <a:avLst>
              <a:gd name="adj" fmla="val 12500"/>
            </a:avLst>
          </a:prstGeom>
          <a:solidFill>
            <a:srgbClr val="00B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352800" y="1905000"/>
            <a:ext cx="609600" cy="6096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304800"/>
            <a:ext cx="609600" cy="6096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12700" cap="sq">
            <a:solidFill>
              <a:srgbClr val="00B0F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5638800" y="5791200"/>
            <a:ext cx="609600" cy="609600"/>
          </a:xfrm>
          <a:prstGeom prst="star4">
            <a:avLst>
              <a:gd name="adj" fmla="val 12500"/>
            </a:avLst>
          </a:prstGeom>
          <a:solidFill>
            <a:srgbClr val="00B050"/>
          </a:solidFill>
          <a:ln w="12700" cap="sq">
            <a:solidFill>
              <a:srgbClr val="92D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7772400" y="57912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3143250" y="1000125"/>
            <a:ext cx="609600" cy="609600"/>
          </a:xfrm>
          <a:prstGeom prst="star4">
            <a:avLst>
              <a:gd name="adj" fmla="val 12500"/>
            </a:avLst>
          </a:prstGeom>
          <a:solidFill>
            <a:srgbClr val="00B0F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3643313" y="5357813"/>
            <a:ext cx="609600" cy="609600"/>
          </a:xfrm>
          <a:prstGeom prst="star4">
            <a:avLst>
              <a:gd name="adj" fmla="val 12500"/>
            </a:avLst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74" name="Picture 14" descr="C:\Documents and Settings\uzer\Мои документы\Мои рисунки\Картинки\Анимированные картинки\g\Новая папка\Разное\dog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5357813"/>
            <a:ext cx="13716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Выноска-облако 17"/>
          <p:cNvSpPr>
            <a:spLocks noChangeArrowheads="1"/>
          </p:cNvSpPr>
          <p:nvPr/>
        </p:nvSpPr>
        <p:spPr bwMode="auto">
          <a:xfrm>
            <a:off x="2571750" y="3071813"/>
            <a:ext cx="5572125" cy="2357437"/>
          </a:xfrm>
          <a:prstGeom prst="cloudCallout">
            <a:avLst>
              <a:gd name="adj1" fmla="val -72074"/>
              <a:gd name="adj2" fmla="val 77287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3357562"/>
            <a:ext cx="4786346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Успехов </a:t>
            </a:r>
          </a:p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в домашней работе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286375" y="1143000"/>
            <a:ext cx="609600" cy="609600"/>
          </a:xfrm>
          <a:prstGeom prst="star4">
            <a:avLst>
              <a:gd name="adj" fmla="val 12500"/>
            </a:avLst>
          </a:prstGeom>
          <a:solidFill>
            <a:srgbClr val="00B0F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7143750" y="2000250"/>
            <a:ext cx="609600" cy="609600"/>
          </a:xfrm>
          <a:prstGeom prst="star4">
            <a:avLst>
              <a:gd name="adj" fmla="val 12500"/>
            </a:avLst>
          </a:prstGeom>
          <a:solidFill>
            <a:srgbClr val="00B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4000500" y="3286125"/>
            <a:ext cx="609600" cy="609600"/>
          </a:xfrm>
          <a:prstGeom prst="star4">
            <a:avLst>
              <a:gd name="adj" fmla="val 12500"/>
            </a:avLst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три системы уравнений и решить их разными способами</a:t>
            </a:r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Домашняя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 animBg="1"/>
      <p:bldP spid="31748" grpId="0" animBg="1"/>
      <p:bldP spid="31753" grpId="0" animBg="1"/>
      <p:bldP spid="31757" grpId="0" animBg="1"/>
      <p:bldP spid="31759" grpId="0" animBg="1"/>
      <p:bldP spid="31760" grpId="0" animBg="1"/>
      <p:bldP spid="18" grpId="0" animBg="1"/>
      <p:bldP spid="15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Повторить  определения уравнения, системы уравнений,  их решений;</a:t>
            </a:r>
          </a:p>
          <a:p>
            <a:pPr eaLnBrk="1" hangingPunct="1"/>
            <a:r>
              <a:rPr lang="ru-RU" sz="2800" dirty="0" smtClean="0"/>
              <a:t>Повторить  алгоритмы решения систем уравнений;</a:t>
            </a:r>
          </a:p>
          <a:p>
            <a:pPr eaLnBrk="1" hangingPunct="1"/>
            <a:r>
              <a:rPr lang="ru-RU" sz="2800" dirty="0" smtClean="0"/>
              <a:t>Восстановить  и отработать навыки решения систем линейных уравнений с двумя переменными</a:t>
            </a:r>
          </a:p>
          <a:p>
            <a:pPr eaLnBrk="1" hangingPunct="1"/>
            <a:endParaRPr lang="ru-RU" sz="2800" dirty="0" smtClean="0"/>
          </a:p>
        </p:txBody>
      </p:sp>
      <p:sp>
        <p:nvSpPr>
          <p:cNvPr id="6146" name="Заголовок 8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Цели урока: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 Решите  линейные уравнения , ответы расположите  в порядке возрастания.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3У+ 7 = 13 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           </a:t>
            </a:r>
            <a:r>
              <a:rPr lang="ru-RU" dirty="0" err="1" smtClean="0">
                <a:latin typeface="Monotype Corsiva" pitchFamily="66" charset="0"/>
              </a:rPr>
              <a:t>х</a:t>
            </a:r>
            <a:r>
              <a:rPr lang="ru-RU" dirty="0" smtClean="0">
                <a:latin typeface="Monotype Corsiva" pitchFamily="66" charset="0"/>
              </a:rPr>
              <a:t> – 1= -4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13 – 3У = 1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              7х = 7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                           ( у + 5)∙ 2 = 0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2х – 1 = 9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               2х –11 = 11                                             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8100" cy="1905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8100" cy="1905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8100" cy="1905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8100" cy="1905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8100" cy="19050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4143372" y="228599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dirty="0" smtClean="0">
                <a:latin typeface="Monotype Corsiva" pitchFamily="66" charset="0"/>
              </a:rPr>
              <a:t>- 5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500826" y="2500306"/>
            <a:ext cx="928694" cy="8572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786710" y="5429264"/>
            <a:ext cx="9144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57686" y="457200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-8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358082" y="3500438"/>
            <a:ext cx="928694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5-конечная звезда 18"/>
          <p:cNvSpPr/>
          <p:nvPr/>
        </p:nvSpPr>
        <p:spPr>
          <a:xfrm>
            <a:off x="5357818" y="3071810"/>
            <a:ext cx="914400" cy="914400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20" name="5-конечная звезда 19"/>
          <p:cNvSpPr/>
          <p:nvPr/>
        </p:nvSpPr>
        <p:spPr>
          <a:xfrm>
            <a:off x="5500694" y="5643578"/>
            <a:ext cx="914400" cy="9144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572396" y="1571612"/>
            <a:ext cx="1060704" cy="914400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143636" y="4357694"/>
            <a:ext cx="1060704" cy="91440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3" name="Овал 22"/>
          <p:cNvSpPr/>
          <p:nvPr/>
        </p:nvSpPr>
        <p:spPr>
          <a:xfrm>
            <a:off x="2214546" y="5429264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57752" y="2214554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00892" y="450057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43042" y="5286388"/>
            <a:ext cx="571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58082" y="1500174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6000768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357158" y="4143380"/>
            <a:ext cx="928694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3786190"/>
            <a:ext cx="571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43372" y="5286388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57884" y="378619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143116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072463" y="3143247"/>
            <a:ext cx="428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21365763">
            <a:off x="7212085" y="5622827"/>
            <a:ext cx="7888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2" name="Picture 0" descr="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733675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76600" y="549275"/>
            <a:ext cx="489585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Диофант Александрийский, древнегреческий математик, </a:t>
            </a:r>
            <a:r>
              <a:rPr lang="ru-RU" dirty="0" err="1"/>
              <a:t>ок</a:t>
            </a:r>
            <a:r>
              <a:rPr lang="ru-RU" dirty="0"/>
              <a:t>. 3 века н.э. «Арифметика» из 13 книг, 6 сохранились до наших дней.</a:t>
            </a:r>
          </a:p>
          <a:p>
            <a:r>
              <a:rPr lang="ru-RU" dirty="0"/>
              <a:t>В 5 книгах содержатся методы решения неопределенных уравнений.</a:t>
            </a:r>
          </a:p>
          <a:p>
            <a:endParaRPr lang="ru-RU" dirty="0"/>
          </a:p>
          <a:p>
            <a:r>
              <a:rPr lang="ru-RU" sz="1600" dirty="0"/>
              <a:t>Задача. В клетке сидят кролики и фазаны </a:t>
            </a:r>
          </a:p>
          <a:p>
            <a:r>
              <a:rPr lang="ru-RU" sz="1600" dirty="0"/>
              <a:t>вместе у них 18 ног. Узнайте сколько в клетке тех и других. </a:t>
            </a:r>
          </a:p>
          <a:p>
            <a:r>
              <a:rPr lang="ru-RU" sz="1600" dirty="0"/>
              <a:t>Решение.</a:t>
            </a:r>
          </a:p>
          <a:p>
            <a:r>
              <a:rPr lang="ru-RU" sz="1600" dirty="0"/>
              <a:t>Пусть: Х- число кроликов</a:t>
            </a:r>
          </a:p>
          <a:p>
            <a:r>
              <a:rPr lang="ru-RU" sz="1600" dirty="0"/>
              <a:t>            У- число фазанов</a:t>
            </a:r>
          </a:p>
          <a:p>
            <a:r>
              <a:rPr lang="ru-RU" sz="1600" dirty="0"/>
              <a:t>Тогда 4х + 2у = 18.</a:t>
            </a:r>
          </a:p>
          <a:p>
            <a:r>
              <a:rPr lang="ru-RU" sz="1600" dirty="0"/>
              <a:t>           2х + у = 9</a:t>
            </a:r>
          </a:p>
          <a:p>
            <a:r>
              <a:rPr lang="ru-RU" sz="1600" dirty="0"/>
              <a:t>           у = 9 - 2х</a:t>
            </a:r>
          </a:p>
          <a:p>
            <a:r>
              <a:rPr lang="ru-RU" sz="1600" dirty="0"/>
              <a:t>Методом перебора: (1;7), (2;5), (3;3), (4;1).</a:t>
            </a:r>
          </a:p>
          <a:p>
            <a:endParaRPr lang="ru-RU" dirty="0"/>
          </a:p>
          <a:p>
            <a:r>
              <a:rPr lang="ru-RU" dirty="0"/>
              <a:t>Уравнение 4х+2у=18 называют неопределенным или </a:t>
            </a:r>
            <a:r>
              <a:rPr lang="ru-RU" dirty="0" err="1"/>
              <a:t>диофантовым</a:t>
            </a:r>
            <a:r>
              <a:rPr lang="ru-RU" dirty="0"/>
              <a:t> уравнением (уравнение в целых или натуральных числах)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45" name="Rectangle 337"/>
          <p:cNvSpPr>
            <a:spLocks noGrp="1" noChangeArrowheads="1"/>
          </p:cNvSpPr>
          <p:nvPr>
            <p:ph idx="1"/>
          </p:nvPr>
        </p:nvSpPr>
        <p:spPr>
          <a:xfrm>
            <a:off x="285750" y="2590800"/>
            <a:ext cx="8501063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u="sng" dirty="0" smtClean="0">
                <a:latin typeface="Arial Narrow" pitchFamily="34" charset="0"/>
                <a:cs typeface="Times New Roman" pitchFamily="18" charset="0"/>
              </a:rPr>
              <a:t>Определение</a:t>
            </a:r>
          </a:p>
          <a:p>
            <a:pPr eaLnBrk="1" hangingPunct="1"/>
            <a:r>
              <a:rPr lang="ru-RU" sz="2000" dirty="0" smtClean="0">
                <a:latin typeface="Arial Narrow" pitchFamily="34" charset="0"/>
                <a:cs typeface="Times New Roman" pitchFamily="18" charset="0"/>
              </a:rPr>
              <a:t>Системой уравнений называется некоторое количество уравнений, объединенных фигурной скобкой                                                                          (система уравнений –это конъюнкция нескольких уравнений)</a:t>
            </a:r>
          </a:p>
          <a:p>
            <a:pPr eaLnBrk="1" hangingPunct="1">
              <a:buFontTx/>
              <a:buNone/>
            </a:pPr>
            <a:endParaRPr lang="ru-RU" sz="1000" dirty="0" smtClean="0"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1000" dirty="0" smtClean="0">
              <a:latin typeface="Arial Narrow" pitchFamily="34" charset="0"/>
              <a:cs typeface="Times New Roman" pitchFamily="18" charset="0"/>
            </a:endParaRPr>
          </a:p>
          <a:p>
            <a:pPr algn="just" eaLnBrk="1" hangingPunct="1"/>
            <a:r>
              <a:rPr lang="ru-RU" sz="2000" dirty="0" smtClean="0">
                <a:latin typeface="Arial Narrow" pitchFamily="34" charset="0"/>
                <a:cs typeface="Times New Roman" pitchFamily="18" charset="0"/>
              </a:rPr>
              <a:t>Решением системы уравнений с двумя переменными называется пара значений переменных, обращающая каждое уравнение системы в верное равенство (решение системы уравнений – это пересечение решений всех уравнений, входящих в систему)</a:t>
            </a:r>
          </a:p>
          <a:p>
            <a:pPr algn="just" eaLnBrk="1" hangingPunct="1">
              <a:buFontTx/>
              <a:buNone/>
            </a:pPr>
            <a:endParaRPr lang="ru-RU" sz="1000" dirty="0" smtClean="0">
              <a:latin typeface="Arial Narrow" pitchFamily="34" charset="0"/>
              <a:cs typeface="Times New Roman" pitchFamily="18" charset="0"/>
            </a:endParaRPr>
          </a:p>
          <a:p>
            <a:pPr algn="just" eaLnBrk="1" hangingPunct="1"/>
            <a:r>
              <a:rPr lang="ru-RU" sz="2000" dirty="0" smtClean="0">
                <a:latin typeface="Arial Narrow" pitchFamily="34" charset="0"/>
                <a:cs typeface="Times New Roman" pitchFamily="18" charset="0"/>
              </a:rPr>
              <a:t>Решить систему уравнений - это значит найти все её решения или установить, что их нет</a:t>
            </a:r>
          </a:p>
          <a:p>
            <a:pPr eaLnBrk="1" hangingPunct="1"/>
            <a:endParaRPr lang="ru-RU" sz="2000" dirty="0" smtClean="0">
              <a:latin typeface="Arial Narrow" pitchFamily="34" charset="0"/>
            </a:endParaRPr>
          </a:p>
        </p:txBody>
      </p:sp>
      <p:sp>
        <p:nvSpPr>
          <p:cNvPr id="8194" name="Rectangle 336"/>
          <p:cNvSpPr>
            <a:spLocks noGrp="1" noChangeArrowheads="1"/>
          </p:cNvSpPr>
          <p:nvPr>
            <p:ph type="title"/>
          </p:nvPr>
        </p:nvSpPr>
        <p:spPr>
          <a:xfrm>
            <a:off x="785786" y="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Система уравнений и её решение</a:t>
            </a:r>
          </a:p>
        </p:txBody>
      </p:sp>
      <p:pic>
        <p:nvPicPr>
          <p:cNvPr id="43346" name="Picture 338" descr="H:\Картинки\Sis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143000"/>
            <a:ext cx="180975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347" name="Picture 339" descr="H:\Картинки\Sist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143000"/>
            <a:ext cx="1905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348" name="Picture 340" descr="H:\Картинки\Sist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143000"/>
            <a:ext cx="19812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4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04800"/>
            <a:ext cx="8258204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Решение системы графическим способом</a:t>
            </a:r>
            <a:endParaRPr lang="ru-RU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38600" y="1485900"/>
            <a:ext cx="4572000" cy="4610100"/>
            <a:chOff x="2544" y="936"/>
            <a:chExt cx="2880" cy="290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16444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5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6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7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8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9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0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1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2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3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4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5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6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7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8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9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1646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7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7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7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7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7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7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7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6442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43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30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16431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0</a:t>
              </a:r>
            </a:p>
          </p:txBody>
        </p:sp>
        <p:sp>
          <p:nvSpPr>
            <p:cNvPr id="16432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16433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2</a:t>
              </a:r>
            </a:p>
          </p:txBody>
        </p:sp>
        <p:sp>
          <p:nvSpPr>
            <p:cNvPr id="16434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16435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x</a:t>
              </a:r>
            </a:p>
          </p:txBody>
        </p:sp>
        <p:sp>
          <p:nvSpPr>
            <p:cNvPr id="16436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6437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6438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16439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-2</a:t>
              </a:r>
            </a:p>
          </p:txBody>
        </p:sp>
        <p:sp>
          <p:nvSpPr>
            <p:cNvPr id="16440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y</a:t>
              </a:r>
            </a:p>
          </p:txBody>
        </p:sp>
      </p:grpSp>
      <p:sp>
        <p:nvSpPr>
          <p:cNvPr id="30772" name="Line 52"/>
          <p:cNvSpPr>
            <a:spLocks noChangeShapeType="1"/>
          </p:cNvSpPr>
          <p:nvPr/>
        </p:nvSpPr>
        <p:spPr bwMode="auto">
          <a:xfrm flipV="1">
            <a:off x="4038600" y="1524000"/>
            <a:ext cx="396240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 flipV="1">
            <a:off x="4343400" y="1524000"/>
            <a:ext cx="426720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 flipV="1">
            <a:off x="6096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Times New Roman" charset="0"/>
            </a:endParaRPr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6172200" y="34290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H="1">
            <a:off x="4953000" y="3352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7239000" y="3733800"/>
            <a:ext cx="1219200" cy="685800"/>
          </a:xfrm>
          <a:prstGeom prst="cloudCallout">
            <a:avLst>
              <a:gd name="adj1" fmla="val -49218"/>
              <a:gd name="adj2" fmla="val 543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y=10 - x</a:t>
            </a:r>
          </a:p>
        </p:txBody>
      </p:sp>
      <p:sp>
        <p:nvSpPr>
          <p:cNvPr id="30778" name="AutoShape 58"/>
          <p:cNvSpPr>
            <a:spLocks noChangeArrowheads="1"/>
          </p:cNvSpPr>
          <p:nvPr/>
        </p:nvSpPr>
        <p:spPr bwMode="auto">
          <a:xfrm flipH="1">
            <a:off x="6019800" y="1752600"/>
            <a:ext cx="1219200" cy="609600"/>
          </a:xfrm>
          <a:prstGeom prst="cloudCallout">
            <a:avLst>
              <a:gd name="adj1" fmla="val -44144"/>
              <a:gd name="adj2" fmla="val 67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y=x+2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57200" y="1143000"/>
            <a:ext cx="1281113" cy="822325"/>
            <a:chOff x="288" y="938"/>
            <a:chExt cx="807" cy="518"/>
          </a:xfrm>
        </p:grpSpPr>
        <p:sp>
          <p:nvSpPr>
            <p:cNvPr id="16427" name="Text Box 60"/>
            <p:cNvSpPr txBox="1">
              <a:spLocks noChangeArrowheads="1"/>
            </p:cNvSpPr>
            <p:nvPr/>
          </p:nvSpPr>
          <p:spPr bwMode="auto">
            <a:xfrm>
              <a:off x="326" y="938"/>
              <a:ext cx="7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 - х=2,</a:t>
              </a:r>
            </a:p>
            <a:p>
              <a:r>
                <a:rPr lang="ru-RU"/>
                <a:t>у+х=10;</a:t>
              </a:r>
              <a:endParaRPr lang="ru-RU" b="1"/>
            </a:p>
          </p:txBody>
        </p:sp>
        <p:sp>
          <p:nvSpPr>
            <p:cNvPr id="16428" name="AutoShape 61"/>
            <p:cNvSpPr>
              <a:spLocks/>
            </p:cNvSpPr>
            <p:nvPr/>
          </p:nvSpPr>
          <p:spPr bwMode="auto">
            <a:xfrm>
              <a:off x="288" y="100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2" name="AutoShape 62"/>
          <p:cNvSpPr>
            <a:spLocks noChangeArrowheads="1"/>
          </p:cNvSpPr>
          <p:nvPr/>
        </p:nvSpPr>
        <p:spPr bwMode="auto">
          <a:xfrm>
            <a:off x="1571625" y="928688"/>
            <a:ext cx="1600200" cy="762000"/>
          </a:xfrm>
          <a:prstGeom prst="cloudCallout">
            <a:avLst>
              <a:gd name="adj1" fmla="val -49903"/>
              <a:gd name="adj2" fmla="val 497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/>
              <a:t>Выразим у</a:t>
            </a:r>
          </a:p>
          <a:p>
            <a:pPr algn="ctr"/>
            <a:r>
              <a:rPr lang="ru-RU" sz="1800" dirty="0"/>
              <a:t>через </a:t>
            </a:r>
            <a:r>
              <a:rPr lang="ru-RU" sz="1800" dirty="0" err="1"/>
              <a:t>х</a:t>
            </a:r>
            <a:endParaRPr lang="ru-RU" sz="1800" dirty="0"/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533400" y="2057400"/>
            <a:ext cx="1150938" cy="822325"/>
            <a:chOff x="336" y="1536"/>
            <a:chExt cx="725" cy="518"/>
          </a:xfrm>
        </p:grpSpPr>
        <p:sp>
          <p:nvSpPr>
            <p:cNvPr id="16425" name="Text Box 64"/>
            <p:cNvSpPr txBox="1">
              <a:spLocks noChangeArrowheads="1"/>
            </p:cNvSpPr>
            <p:nvPr/>
          </p:nvSpPr>
          <p:spPr bwMode="auto">
            <a:xfrm>
              <a:off x="336" y="1536"/>
              <a:ext cx="72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у=х+2,</a:t>
              </a:r>
            </a:p>
            <a:p>
              <a:r>
                <a:rPr lang="ru-RU"/>
                <a:t>у=10-х;</a:t>
              </a:r>
            </a:p>
          </p:txBody>
        </p:sp>
        <p:sp>
          <p:nvSpPr>
            <p:cNvPr id="16426" name="AutoShape 65"/>
            <p:cNvSpPr>
              <a:spLocks/>
            </p:cNvSpPr>
            <p:nvPr/>
          </p:nvSpPr>
          <p:spPr bwMode="auto">
            <a:xfrm>
              <a:off x="336" y="158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457200" y="2895600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Построим график</a:t>
            </a:r>
          </a:p>
          <a:p>
            <a:r>
              <a:rPr lang="ru-RU" sz="2000" b="1"/>
              <a:t>первого уравнения</a:t>
            </a:r>
            <a:endParaRPr lang="ru-RU"/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609600" y="3962400"/>
            <a:ext cx="1235075" cy="873125"/>
            <a:chOff x="422" y="2810"/>
            <a:chExt cx="778" cy="550"/>
          </a:xfrm>
        </p:grpSpPr>
        <p:sp>
          <p:nvSpPr>
            <p:cNvPr id="16415" name="Line 68"/>
            <p:cNvSpPr>
              <a:spLocks noChangeShapeType="1"/>
            </p:cNvSpPr>
            <p:nvPr/>
          </p:nvSpPr>
          <p:spPr bwMode="auto">
            <a:xfrm>
              <a:off x="624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6" name="Line 69"/>
            <p:cNvSpPr>
              <a:spLocks noChangeShapeType="1"/>
            </p:cNvSpPr>
            <p:nvPr/>
          </p:nvSpPr>
          <p:spPr bwMode="auto">
            <a:xfrm>
              <a:off x="432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7" name="Line 70"/>
            <p:cNvSpPr>
              <a:spLocks noChangeShapeType="1"/>
            </p:cNvSpPr>
            <p:nvPr/>
          </p:nvSpPr>
          <p:spPr bwMode="auto">
            <a:xfrm>
              <a:off x="912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8" name="Line 71"/>
            <p:cNvSpPr>
              <a:spLocks noChangeShapeType="1"/>
            </p:cNvSpPr>
            <p:nvPr/>
          </p:nvSpPr>
          <p:spPr bwMode="auto">
            <a:xfrm>
              <a:off x="1200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9" name="Text Box 72"/>
            <p:cNvSpPr txBox="1">
              <a:spLocks noChangeArrowheads="1"/>
            </p:cNvSpPr>
            <p:nvPr/>
          </p:nvSpPr>
          <p:spPr bwMode="auto">
            <a:xfrm>
              <a:off x="422" y="28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  <p:sp>
          <p:nvSpPr>
            <p:cNvPr id="16420" name="Text Box 73"/>
            <p:cNvSpPr txBox="1">
              <a:spLocks noChangeArrowheads="1"/>
            </p:cNvSpPr>
            <p:nvPr/>
          </p:nvSpPr>
          <p:spPr bwMode="auto">
            <a:xfrm>
              <a:off x="432" y="302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16421" name="Text Box 74"/>
            <p:cNvSpPr txBox="1">
              <a:spLocks noChangeArrowheads="1"/>
            </p:cNvSpPr>
            <p:nvPr/>
          </p:nvSpPr>
          <p:spPr bwMode="auto">
            <a:xfrm>
              <a:off x="672" y="28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16422" name="Text Box 75"/>
            <p:cNvSpPr txBox="1">
              <a:spLocks noChangeArrowheads="1"/>
            </p:cNvSpPr>
            <p:nvPr/>
          </p:nvSpPr>
          <p:spPr bwMode="auto">
            <a:xfrm>
              <a:off x="662" y="305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2</a:t>
              </a:r>
            </a:p>
          </p:txBody>
        </p:sp>
        <p:sp>
          <p:nvSpPr>
            <p:cNvPr id="16423" name="Text Box 76"/>
            <p:cNvSpPr txBox="1">
              <a:spLocks noChangeArrowheads="1"/>
            </p:cNvSpPr>
            <p:nvPr/>
          </p:nvSpPr>
          <p:spPr bwMode="auto">
            <a:xfrm>
              <a:off x="912" y="283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-2</a:t>
              </a:r>
            </a:p>
          </p:txBody>
        </p:sp>
        <p:sp>
          <p:nvSpPr>
            <p:cNvPr id="16424" name="Text Box 77"/>
            <p:cNvSpPr txBox="1">
              <a:spLocks noChangeArrowheads="1"/>
            </p:cNvSpPr>
            <p:nvPr/>
          </p:nvSpPr>
          <p:spPr bwMode="auto">
            <a:xfrm>
              <a:off x="960" y="30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609600" y="3581400"/>
            <a:ext cx="98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у=х+2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533400" y="4800600"/>
            <a:ext cx="2368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Построим график</a:t>
            </a:r>
          </a:p>
          <a:p>
            <a:r>
              <a:rPr lang="ru-RU" sz="2000" b="1"/>
              <a:t>второго уравнения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609600" y="5486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у=10 - х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685800" y="5984875"/>
            <a:ext cx="1266825" cy="873125"/>
            <a:chOff x="432" y="3648"/>
            <a:chExt cx="798" cy="550"/>
          </a:xfrm>
        </p:grpSpPr>
        <p:sp>
          <p:nvSpPr>
            <p:cNvPr id="16405" name="Line 82"/>
            <p:cNvSpPr>
              <a:spLocks noChangeShapeType="1"/>
            </p:cNvSpPr>
            <p:nvPr/>
          </p:nvSpPr>
          <p:spPr bwMode="auto">
            <a:xfrm>
              <a:off x="634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6" name="Line 83"/>
            <p:cNvSpPr>
              <a:spLocks noChangeShapeType="1"/>
            </p:cNvSpPr>
            <p:nvPr/>
          </p:nvSpPr>
          <p:spPr bwMode="auto">
            <a:xfrm>
              <a:off x="442" y="391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7" name="Line 84"/>
            <p:cNvSpPr>
              <a:spLocks noChangeShapeType="1"/>
            </p:cNvSpPr>
            <p:nvPr/>
          </p:nvSpPr>
          <p:spPr bwMode="auto">
            <a:xfrm>
              <a:off x="922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8" name="Line 85"/>
            <p:cNvSpPr>
              <a:spLocks noChangeShapeType="1"/>
            </p:cNvSpPr>
            <p:nvPr/>
          </p:nvSpPr>
          <p:spPr bwMode="auto">
            <a:xfrm>
              <a:off x="1210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9" name="Text Box 86"/>
            <p:cNvSpPr txBox="1">
              <a:spLocks noChangeArrowheads="1"/>
            </p:cNvSpPr>
            <p:nvPr/>
          </p:nvSpPr>
          <p:spPr bwMode="auto">
            <a:xfrm>
              <a:off x="432" y="364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  <p:sp>
          <p:nvSpPr>
            <p:cNvPr id="16410" name="Text Box 87"/>
            <p:cNvSpPr txBox="1">
              <a:spLocks noChangeArrowheads="1"/>
            </p:cNvSpPr>
            <p:nvPr/>
          </p:nvSpPr>
          <p:spPr bwMode="auto">
            <a:xfrm>
              <a:off x="442" y="38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16411" name="Text Box 88"/>
            <p:cNvSpPr txBox="1">
              <a:spLocks noChangeArrowheads="1"/>
            </p:cNvSpPr>
            <p:nvPr/>
          </p:nvSpPr>
          <p:spPr bwMode="auto">
            <a:xfrm>
              <a:off x="682" y="36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16412" name="Text Box 89"/>
            <p:cNvSpPr txBox="1">
              <a:spLocks noChangeArrowheads="1"/>
            </p:cNvSpPr>
            <p:nvPr/>
          </p:nvSpPr>
          <p:spPr bwMode="auto">
            <a:xfrm>
              <a:off x="576" y="388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10</a:t>
              </a:r>
            </a:p>
          </p:txBody>
        </p:sp>
        <p:sp>
          <p:nvSpPr>
            <p:cNvPr id="16413" name="Text Box 90"/>
            <p:cNvSpPr txBox="1">
              <a:spLocks noChangeArrowheads="1"/>
            </p:cNvSpPr>
            <p:nvPr/>
          </p:nvSpPr>
          <p:spPr bwMode="auto">
            <a:xfrm>
              <a:off x="922" y="367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10</a:t>
              </a:r>
            </a:p>
          </p:txBody>
        </p:sp>
        <p:sp>
          <p:nvSpPr>
            <p:cNvPr id="16414" name="Text Box 91"/>
            <p:cNvSpPr txBox="1">
              <a:spLocks noChangeArrowheads="1"/>
            </p:cNvSpPr>
            <p:nvPr/>
          </p:nvSpPr>
          <p:spPr bwMode="auto">
            <a:xfrm>
              <a:off x="970" y="39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30812" name="Text Box 92"/>
          <p:cNvSpPr txBox="1">
            <a:spLocks noChangeArrowheads="1"/>
          </p:cNvSpPr>
          <p:nvPr/>
        </p:nvSpPr>
        <p:spPr bwMode="auto">
          <a:xfrm>
            <a:off x="3962400" y="6172200"/>
            <a:ext cx="177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Ответ: (4;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6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2" grpId="0" animBg="1"/>
      <p:bldP spid="30773" grpId="0" animBg="1"/>
      <p:bldP spid="30774" grpId="0" animBg="1"/>
      <p:bldP spid="30775" grpId="0" animBg="1"/>
      <p:bldP spid="30776" grpId="0" animBg="1"/>
      <p:bldP spid="30777" grpId="0" animBg="1" autoUpdateAnimBg="0"/>
      <p:bldP spid="30778" grpId="0" animBg="1" autoUpdateAnimBg="0"/>
      <p:bldP spid="30782" grpId="0" animBg="1" autoUpdateAnimBg="0"/>
      <p:bldP spid="30786" grpId="0" autoUpdateAnimBg="0"/>
      <p:bldP spid="30798" grpId="0" autoUpdateAnimBg="0"/>
      <p:bldP spid="30799" grpId="0" autoUpdateAnimBg="0"/>
      <p:bldP spid="30800" grpId="0" autoUpdateAnimBg="0"/>
      <p:bldP spid="308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285728"/>
            <a:ext cx="7358082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Решение системы способом сложения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2209800"/>
            <a:ext cx="1739900" cy="796925"/>
            <a:chOff x="336" y="1226"/>
            <a:chExt cx="1096" cy="502"/>
          </a:xfrm>
        </p:grpSpPr>
        <p:sp>
          <p:nvSpPr>
            <p:cNvPr id="19501" name="Text Box 3"/>
            <p:cNvSpPr txBox="1">
              <a:spLocks noChangeArrowheads="1"/>
            </p:cNvSpPr>
            <p:nvPr/>
          </p:nvSpPr>
          <p:spPr bwMode="auto">
            <a:xfrm>
              <a:off x="422" y="1226"/>
              <a:ext cx="1010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2"/>
                  </a:solidFill>
                </a:rPr>
                <a:t>  7х+2у=1,</a:t>
              </a:r>
            </a:p>
            <a:p>
              <a:r>
                <a:rPr lang="ru-RU" dirty="0">
                  <a:solidFill>
                    <a:schemeClr val="bg2"/>
                  </a:solidFill>
                </a:rPr>
                <a:t>17х+6у=-9;</a:t>
              </a:r>
            </a:p>
          </p:txBody>
        </p:sp>
        <p:sp>
          <p:nvSpPr>
            <p:cNvPr id="19502" name="AutoShape 4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2844" y="571480"/>
            <a:ext cx="3848100" cy="1492250"/>
            <a:chOff x="1152" y="1968"/>
            <a:chExt cx="938" cy="1056"/>
          </a:xfrm>
        </p:grpSpPr>
        <p:sp>
          <p:nvSpPr>
            <p:cNvPr id="19499" name="AutoShape 6"/>
            <p:cNvSpPr>
              <a:spLocks noChangeArrowheads="1"/>
            </p:cNvSpPr>
            <p:nvPr/>
          </p:nvSpPr>
          <p:spPr bwMode="auto">
            <a:xfrm flipH="1">
              <a:off x="1152" y="1968"/>
              <a:ext cx="768" cy="1056"/>
            </a:xfrm>
            <a:prstGeom prst="cloudCallout">
              <a:avLst>
                <a:gd name="adj1" fmla="val -48269"/>
                <a:gd name="adj2" fmla="val 5601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500" name="Text Box 8"/>
            <p:cNvSpPr txBox="1">
              <a:spLocks noChangeArrowheads="1"/>
            </p:cNvSpPr>
            <p:nvPr/>
          </p:nvSpPr>
          <p:spPr bwMode="auto">
            <a:xfrm>
              <a:off x="1274" y="2069"/>
              <a:ext cx="816" cy="86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1800" dirty="0">
                  <a:solidFill>
                    <a:schemeClr val="bg1"/>
                  </a:solidFill>
                </a:rPr>
                <a:t>Уравняем</a:t>
              </a:r>
            </a:p>
            <a:p>
              <a:r>
                <a:rPr lang="ru-RU" sz="1800" dirty="0">
                  <a:solidFill>
                    <a:schemeClr val="bg1"/>
                  </a:solidFill>
                </a:rPr>
                <a:t>модули </a:t>
              </a:r>
            </a:p>
            <a:p>
              <a:r>
                <a:rPr lang="ru-RU" sz="1800" dirty="0">
                  <a:solidFill>
                    <a:schemeClr val="bg1"/>
                  </a:solidFill>
                </a:rPr>
                <a:t>коэффициентов</a:t>
              </a:r>
            </a:p>
            <a:p>
              <a:r>
                <a:rPr lang="ru-RU" sz="1800" dirty="0">
                  <a:solidFill>
                    <a:schemeClr val="bg1"/>
                  </a:solidFill>
                </a:rPr>
                <a:t>  перед  уравнением</a:t>
              </a:r>
            </a:p>
          </p:txBody>
        </p:sp>
      </p:grp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209800" y="2209800"/>
            <a:ext cx="933269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|</a:t>
            </a:r>
            <a:r>
              <a:rPr lang="ru-RU" dirty="0">
                <a:solidFill>
                  <a:schemeClr val="bg1"/>
                </a:solidFill>
              </a:rPr>
              <a:t>|·(-3)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9600" y="3352800"/>
            <a:ext cx="1746250" cy="796925"/>
            <a:chOff x="480" y="1754"/>
            <a:chExt cx="1100" cy="502"/>
          </a:xfrm>
        </p:grpSpPr>
        <p:sp>
          <p:nvSpPr>
            <p:cNvPr id="19497" name="Text Box 12"/>
            <p:cNvSpPr txBox="1">
              <a:spLocks noChangeArrowheads="1"/>
            </p:cNvSpPr>
            <p:nvPr/>
          </p:nvSpPr>
          <p:spPr bwMode="auto">
            <a:xfrm>
              <a:off x="518" y="1754"/>
              <a:ext cx="106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-21х-6у=-3,</a:t>
              </a:r>
            </a:p>
            <a:p>
              <a:r>
                <a:rPr lang="ru-RU" dirty="0">
                  <a:solidFill>
                    <a:schemeClr val="bg1"/>
                  </a:solidFill>
                </a:rPr>
                <a:t>17х+6у=-9;</a:t>
              </a:r>
            </a:p>
          </p:txBody>
        </p:sp>
        <p:sp>
          <p:nvSpPr>
            <p:cNvPr id="19498" name="AutoShape 13"/>
            <p:cNvSpPr>
              <a:spLocks/>
            </p:cNvSpPr>
            <p:nvPr/>
          </p:nvSpPr>
          <p:spPr bwMode="auto">
            <a:xfrm>
              <a:off x="480" y="18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28600" y="3581400"/>
            <a:ext cx="36740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57200" y="3962400"/>
            <a:ext cx="156966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____________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33400" y="4495800"/>
            <a:ext cx="1641475" cy="647700"/>
            <a:chOff x="432" y="2522"/>
            <a:chExt cx="1034" cy="408"/>
          </a:xfrm>
        </p:grpSpPr>
        <p:sp>
          <p:nvSpPr>
            <p:cNvPr id="19495" name="Text Box 17"/>
            <p:cNvSpPr txBox="1">
              <a:spLocks noChangeArrowheads="1"/>
            </p:cNvSpPr>
            <p:nvPr/>
          </p:nvSpPr>
          <p:spPr bwMode="auto">
            <a:xfrm>
              <a:off x="470" y="2522"/>
              <a:ext cx="99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- 4х = - 12,</a:t>
              </a:r>
            </a:p>
            <a:p>
              <a:r>
                <a:rPr lang="ru-RU" dirty="0">
                  <a:solidFill>
                    <a:schemeClr val="bg1"/>
                  </a:solidFill>
                </a:rPr>
                <a:t>  7х+2у=1;</a:t>
              </a:r>
            </a:p>
          </p:txBody>
        </p:sp>
        <p:sp>
          <p:nvSpPr>
            <p:cNvPr id="19496" name="AutoShape 19"/>
            <p:cNvSpPr>
              <a:spLocks/>
            </p:cNvSpPr>
            <p:nvPr/>
          </p:nvSpPr>
          <p:spPr bwMode="auto">
            <a:xfrm>
              <a:off x="432" y="2544"/>
              <a:ext cx="114" cy="386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57422" y="2714620"/>
            <a:ext cx="2786082" cy="1019180"/>
            <a:chOff x="1536" y="1584"/>
            <a:chExt cx="1419" cy="480"/>
          </a:xfrm>
        </p:grpSpPr>
        <p:sp>
          <p:nvSpPr>
            <p:cNvPr id="19493" name="AutoShape 21"/>
            <p:cNvSpPr>
              <a:spLocks noChangeArrowheads="1"/>
            </p:cNvSpPr>
            <p:nvPr/>
          </p:nvSpPr>
          <p:spPr bwMode="auto">
            <a:xfrm>
              <a:off x="1536" y="1584"/>
              <a:ext cx="1248" cy="480"/>
            </a:xfrm>
            <a:prstGeom prst="cloudCallout">
              <a:avLst>
                <a:gd name="adj1" fmla="val -58653"/>
                <a:gd name="adj2" fmla="val 591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494" name="Text Box 22"/>
            <p:cNvSpPr txBox="1">
              <a:spLocks noChangeArrowheads="1"/>
            </p:cNvSpPr>
            <p:nvPr/>
          </p:nvSpPr>
          <p:spPr bwMode="auto">
            <a:xfrm>
              <a:off x="1632" y="1632"/>
              <a:ext cx="1323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1800" dirty="0">
                  <a:solidFill>
                    <a:schemeClr val="bg1"/>
                  </a:solidFill>
                </a:rPr>
                <a:t>Сложим </a:t>
              </a:r>
              <a:r>
                <a:rPr lang="ru-RU" sz="1800" dirty="0" err="1">
                  <a:solidFill>
                    <a:schemeClr val="bg1"/>
                  </a:solidFill>
                </a:rPr>
                <a:t>уравне</a:t>
              </a:r>
              <a:r>
                <a:rPr lang="ru-RU" sz="1800" dirty="0">
                  <a:solidFill>
                    <a:schemeClr val="bg1"/>
                  </a:solidFill>
                </a:rPr>
                <a:t>-</a:t>
              </a:r>
            </a:p>
            <a:p>
              <a:r>
                <a:rPr lang="ru-RU" sz="1800" dirty="0" err="1">
                  <a:solidFill>
                    <a:schemeClr val="bg1"/>
                  </a:solidFill>
                </a:rPr>
                <a:t>ния</a:t>
              </a:r>
              <a:r>
                <a:rPr lang="ru-RU" sz="1800" dirty="0">
                  <a:solidFill>
                    <a:schemeClr val="bg1"/>
                  </a:solidFill>
                </a:rPr>
                <a:t> </a:t>
              </a:r>
              <a:r>
                <a:rPr lang="ru-RU" sz="1800" dirty="0" err="1">
                  <a:solidFill>
                    <a:schemeClr val="bg1"/>
                  </a:solidFill>
                </a:rPr>
                <a:t>почленно</a:t>
              </a:r>
              <a:endParaRPr lang="ru-RU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438400" y="4038600"/>
            <a:ext cx="1905000" cy="685800"/>
            <a:chOff x="1632" y="2640"/>
            <a:chExt cx="1200" cy="432"/>
          </a:xfrm>
        </p:grpSpPr>
        <p:sp>
          <p:nvSpPr>
            <p:cNvPr id="19491" name="AutoShape 24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492" name="Text Box 25"/>
            <p:cNvSpPr txBox="1">
              <a:spLocks noChangeArrowheads="1"/>
            </p:cNvSpPr>
            <p:nvPr/>
          </p:nvSpPr>
          <p:spPr bwMode="auto">
            <a:xfrm>
              <a:off x="1761" y="2640"/>
              <a:ext cx="877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Решим</a:t>
              </a:r>
            </a:p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уравнение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33400" y="5286876"/>
            <a:ext cx="1753236" cy="646255"/>
            <a:chOff x="480" y="3127"/>
            <a:chExt cx="1215" cy="405"/>
          </a:xfrm>
        </p:grpSpPr>
        <p:sp>
          <p:nvSpPr>
            <p:cNvPr id="19489" name="Text Box 27"/>
            <p:cNvSpPr txBox="1">
              <a:spLocks noChangeArrowheads="1"/>
            </p:cNvSpPr>
            <p:nvPr/>
          </p:nvSpPr>
          <p:spPr bwMode="auto">
            <a:xfrm>
              <a:off x="528" y="3127"/>
              <a:ext cx="1167" cy="405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dirty="0">
                  <a:solidFill>
                    <a:schemeClr val="bg1"/>
                  </a:solidFill>
                </a:rPr>
                <a:t>7х+2у=1;</a:t>
              </a:r>
            </a:p>
          </p:txBody>
        </p:sp>
        <p:sp>
          <p:nvSpPr>
            <p:cNvPr id="19490" name="AutoShape 28"/>
            <p:cNvSpPr>
              <a:spLocks/>
            </p:cNvSpPr>
            <p:nvPr/>
          </p:nvSpPr>
          <p:spPr bwMode="auto">
            <a:xfrm>
              <a:off x="480" y="3171"/>
              <a:ext cx="76" cy="313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2357422" y="5000636"/>
            <a:ext cx="1752600" cy="785818"/>
            <a:chOff x="1485" y="3550"/>
            <a:chExt cx="1104" cy="432"/>
          </a:xfrm>
        </p:grpSpPr>
        <p:sp>
          <p:nvSpPr>
            <p:cNvPr id="19487" name="AutoShape 39"/>
            <p:cNvSpPr>
              <a:spLocks noChangeArrowheads="1"/>
            </p:cNvSpPr>
            <p:nvPr/>
          </p:nvSpPr>
          <p:spPr bwMode="auto">
            <a:xfrm>
              <a:off x="1485" y="3550"/>
              <a:ext cx="1104" cy="432"/>
            </a:xfrm>
            <a:prstGeom prst="cloudCallout">
              <a:avLst>
                <a:gd name="adj1" fmla="val -81542"/>
                <a:gd name="adj2" fmla="val 46465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488" name="Text Box 40"/>
            <p:cNvSpPr txBox="1">
              <a:spLocks noChangeArrowheads="1"/>
            </p:cNvSpPr>
            <p:nvPr/>
          </p:nvSpPr>
          <p:spPr bwMode="auto">
            <a:xfrm>
              <a:off x="1584" y="3600"/>
              <a:ext cx="911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1800" dirty="0">
                  <a:solidFill>
                    <a:schemeClr val="bg1"/>
                  </a:solidFill>
                </a:rPr>
                <a:t>Подставим</a:t>
              </a:r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4876802" y="2057400"/>
            <a:ext cx="1611313" cy="720725"/>
            <a:chOff x="3072" y="1274"/>
            <a:chExt cx="1015" cy="454"/>
          </a:xfrm>
          <a:noFill/>
        </p:grpSpPr>
        <p:sp>
          <p:nvSpPr>
            <p:cNvPr id="19484" name="Text Box 42"/>
            <p:cNvSpPr txBox="1">
              <a:spLocks noChangeArrowheads="1"/>
            </p:cNvSpPr>
            <p:nvPr/>
          </p:nvSpPr>
          <p:spPr bwMode="auto">
            <a:xfrm>
              <a:off x="3158" y="1274"/>
              <a:ext cx="929" cy="407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dirty="0">
                  <a:solidFill>
                    <a:schemeClr val="bg1"/>
                  </a:solidFill>
                </a:rPr>
                <a:t>7·3+2у=1;</a:t>
              </a:r>
            </a:p>
          </p:txBody>
        </p:sp>
        <p:sp>
          <p:nvSpPr>
            <p:cNvPr id="19485" name="AutoShape 44"/>
            <p:cNvSpPr>
              <a:spLocks/>
            </p:cNvSpPr>
            <p:nvPr/>
          </p:nvSpPr>
          <p:spPr bwMode="auto">
            <a:xfrm>
              <a:off x="3072" y="1344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grp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6705600" y="1981200"/>
            <a:ext cx="1905000" cy="685800"/>
            <a:chOff x="1632" y="2640"/>
            <a:chExt cx="1200" cy="432"/>
          </a:xfrm>
        </p:grpSpPr>
        <p:sp>
          <p:nvSpPr>
            <p:cNvPr id="19482" name="AutoShape 47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483" name="Text Box 48"/>
            <p:cNvSpPr txBox="1">
              <a:spLocks noChangeArrowheads="1"/>
            </p:cNvSpPr>
            <p:nvPr/>
          </p:nvSpPr>
          <p:spPr bwMode="auto">
            <a:xfrm>
              <a:off x="1761" y="2640"/>
              <a:ext cx="877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Решим</a:t>
              </a:r>
            </a:p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уравнение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4857752" y="3071810"/>
            <a:ext cx="1404938" cy="838200"/>
            <a:chOff x="3168" y="2016"/>
            <a:chExt cx="885" cy="528"/>
          </a:xfrm>
        </p:grpSpPr>
        <p:sp>
          <p:nvSpPr>
            <p:cNvPr id="19480" name="Text Box 49"/>
            <p:cNvSpPr txBox="1">
              <a:spLocks noChangeArrowheads="1"/>
            </p:cNvSpPr>
            <p:nvPr/>
          </p:nvSpPr>
          <p:spPr bwMode="auto">
            <a:xfrm>
              <a:off x="3216" y="2016"/>
              <a:ext cx="837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dirty="0">
                  <a:solidFill>
                    <a:schemeClr val="bg1"/>
                  </a:solidFill>
                </a:rPr>
                <a:t>21+2у=1;</a:t>
              </a:r>
            </a:p>
          </p:txBody>
        </p:sp>
        <p:sp>
          <p:nvSpPr>
            <p:cNvPr id="19481" name="AutoShape 52"/>
            <p:cNvSpPr>
              <a:spLocks/>
            </p:cNvSpPr>
            <p:nvPr/>
          </p:nvSpPr>
          <p:spPr bwMode="auto">
            <a:xfrm>
              <a:off x="3168" y="211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4876798" y="4038600"/>
            <a:ext cx="1193800" cy="796925"/>
            <a:chOff x="3120" y="2666"/>
            <a:chExt cx="752" cy="502"/>
          </a:xfrm>
        </p:grpSpPr>
        <p:sp>
          <p:nvSpPr>
            <p:cNvPr id="19478" name="Text Box 54"/>
            <p:cNvSpPr txBox="1">
              <a:spLocks noChangeArrowheads="1"/>
            </p:cNvSpPr>
            <p:nvPr/>
          </p:nvSpPr>
          <p:spPr bwMode="auto">
            <a:xfrm>
              <a:off x="3158" y="2666"/>
              <a:ext cx="714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dirty="0">
                  <a:solidFill>
                    <a:schemeClr val="bg1"/>
                  </a:solidFill>
                </a:rPr>
                <a:t>2у=-20;</a:t>
              </a:r>
            </a:p>
          </p:txBody>
        </p:sp>
        <p:sp>
          <p:nvSpPr>
            <p:cNvPr id="19479" name="AutoShape 55"/>
            <p:cNvSpPr>
              <a:spLocks/>
            </p:cNvSpPr>
            <p:nvPr/>
          </p:nvSpPr>
          <p:spPr bwMode="auto">
            <a:xfrm>
              <a:off x="3120" y="273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4953000" y="4953000"/>
            <a:ext cx="1063625" cy="762000"/>
            <a:chOff x="3120" y="3120"/>
            <a:chExt cx="670" cy="480"/>
          </a:xfrm>
        </p:grpSpPr>
        <p:sp>
          <p:nvSpPr>
            <p:cNvPr id="19476" name="Text Box 57"/>
            <p:cNvSpPr txBox="1">
              <a:spLocks noChangeArrowheads="1"/>
            </p:cNvSpPr>
            <p:nvPr/>
          </p:nvSpPr>
          <p:spPr bwMode="auto">
            <a:xfrm>
              <a:off x="3168" y="3120"/>
              <a:ext cx="62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х=3,</a:t>
              </a:r>
            </a:p>
            <a:p>
              <a:r>
                <a:rPr lang="ru-RU" dirty="0">
                  <a:solidFill>
                    <a:schemeClr val="bg1"/>
                  </a:solidFill>
                </a:rPr>
                <a:t>у=-10.</a:t>
              </a:r>
            </a:p>
          </p:txBody>
        </p:sp>
        <p:sp>
          <p:nvSpPr>
            <p:cNvPr id="19477" name="AutoShape 58"/>
            <p:cNvSpPr>
              <a:spLocks/>
            </p:cNvSpPr>
            <p:nvPr/>
          </p:nvSpPr>
          <p:spPr bwMode="auto">
            <a:xfrm>
              <a:off x="3120" y="3216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5029200" y="6172200"/>
            <a:ext cx="1931939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Ответ: (3; - 10)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8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  <p:bldP spid="20495" grpId="0" autoUpdateAnimBg="0"/>
      <p:bldP spid="20496" grpId="0" autoUpdateAnimBg="0"/>
      <p:bldP spid="205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285728"/>
            <a:ext cx="7358082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Решение системы способом  подстановки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1472" y="1500174"/>
            <a:ext cx="1338263" cy="766749"/>
            <a:chOff x="360" y="1184"/>
            <a:chExt cx="843" cy="449"/>
          </a:xfrm>
        </p:grpSpPr>
        <p:sp>
          <p:nvSpPr>
            <p:cNvPr id="19501" name="Text Box 3"/>
            <p:cNvSpPr txBox="1">
              <a:spLocks noChangeArrowheads="1"/>
            </p:cNvSpPr>
            <p:nvPr/>
          </p:nvSpPr>
          <p:spPr bwMode="auto">
            <a:xfrm>
              <a:off x="422" y="1226"/>
              <a:ext cx="781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bg2"/>
                  </a:solidFill>
                </a:rPr>
                <a:t> </a:t>
              </a:r>
              <a:r>
                <a:rPr lang="ru-RU" dirty="0" smtClean="0">
                  <a:solidFill>
                    <a:schemeClr val="bg1"/>
                  </a:solidFill>
                </a:rPr>
                <a:t>-х+у=1</a:t>
              </a:r>
              <a:r>
                <a:rPr lang="ru-RU" dirty="0">
                  <a:solidFill>
                    <a:schemeClr val="bg1"/>
                  </a:solidFill>
                </a:rPr>
                <a:t>,</a:t>
              </a:r>
            </a:p>
            <a:p>
              <a:r>
                <a:rPr lang="ru-RU" dirty="0" smtClean="0">
                  <a:solidFill>
                    <a:schemeClr val="bg1"/>
                  </a:solidFill>
                </a:rPr>
                <a:t>2х+у=4;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9502" name="AutoShape 4"/>
            <p:cNvSpPr>
              <a:spLocks/>
            </p:cNvSpPr>
            <p:nvPr/>
          </p:nvSpPr>
          <p:spPr bwMode="auto">
            <a:xfrm>
              <a:off x="360" y="1184"/>
              <a:ext cx="144" cy="377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9426" y="2643182"/>
            <a:ext cx="1876426" cy="928693"/>
            <a:chOff x="398" y="1733"/>
            <a:chExt cx="1182" cy="210"/>
          </a:xfrm>
        </p:grpSpPr>
        <p:sp>
          <p:nvSpPr>
            <p:cNvPr id="19497" name="Text Box 12"/>
            <p:cNvSpPr txBox="1">
              <a:spLocks noChangeArrowheads="1"/>
            </p:cNvSpPr>
            <p:nvPr/>
          </p:nvSpPr>
          <p:spPr bwMode="auto">
            <a:xfrm>
              <a:off x="518" y="1754"/>
              <a:ext cx="1062" cy="18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У = </a:t>
              </a:r>
              <a:r>
                <a:rPr lang="ru-RU" dirty="0" err="1" smtClean="0">
                  <a:solidFill>
                    <a:schemeClr val="bg1"/>
                  </a:solidFill>
                </a:rPr>
                <a:t>х</a:t>
              </a:r>
              <a:r>
                <a:rPr lang="ru-RU" dirty="0" smtClean="0">
                  <a:solidFill>
                    <a:schemeClr val="bg1"/>
                  </a:solidFill>
                </a:rPr>
                <a:t> + 1,</a:t>
              </a:r>
              <a:endParaRPr lang="ru-RU" dirty="0">
                <a:solidFill>
                  <a:schemeClr val="bg1"/>
                </a:solidFill>
              </a:endParaRPr>
            </a:p>
            <a:p>
              <a:r>
                <a:rPr lang="ru-RU" dirty="0" smtClean="0">
                  <a:solidFill>
                    <a:schemeClr val="bg1"/>
                  </a:solidFill>
                </a:rPr>
                <a:t>2х+у=4;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9498" name="AutoShape 13"/>
            <p:cNvSpPr>
              <a:spLocks/>
            </p:cNvSpPr>
            <p:nvPr/>
          </p:nvSpPr>
          <p:spPr bwMode="auto">
            <a:xfrm>
              <a:off x="398" y="1733"/>
              <a:ext cx="29" cy="145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00034" y="3143248"/>
            <a:ext cx="156966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____________</a:t>
            </a:r>
          </a:p>
        </p:txBody>
      </p:sp>
      <p:sp>
        <p:nvSpPr>
          <p:cNvPr id="19495" name="Text Box 17"/>
          <p:cNvSpPr txBox="1">
            <a:spLocks noChangeArrowheads="1"/>
          </p:cNvSpPr>
          <p:nvPr/>
        </p:nvSpPr>
        <p:spPr bwMode="auto">
          <a:xfrm>
            <a:off x="593725" y="3929067"/>
            <a:ext cx="1895071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х +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+ 1= 4,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3х =4 – 1,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3х = 3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Х = 1;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071670" y="2143116"/>
            <a:ext cx="3500462" cy="1348493"/>
            <a:chOff x="1536" y="1559"/>
            <a:chExt cx="1411" cy="480"/>
          </a:xfrm>
        </p:grpSpPr>
        <p:sp>
          <p:nvSpPr>
            <p:cNvPr id="19493" name="AutoShape 21"/>
            <p:cNvSpPr>
              <a:spLocks noChangeArrowheads="1"/>
            </p:cNvSpPr>
            <p:nvPr/>
          </p:nvSpPr>
          <p:spPr bwMode="auto">
            <a:xfrm>
              <a:off x="1536" y="1559"/>
              <a:ext cx="1411" cy="480"/>
            </a:xfrm>
            <a:prstGeom prst="cloudCallout">
              <a:avLst>
                <a:gd name="adj1" fmla="val -57853"/>
                <a:gd name="adj2" fmla="val 71622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494" name="Text Box 22"/>
            <p:cNvSpPr txBox="1">
              <a:spLocks noChangeArrowheads="1"/>
            </p:cNvSpPr>
            <p:nvPr/>
          </p:nvSpPr>
          <p:spPr bwMode="auto">
            <a:xfrm>
              <a:off x="1632" y="1624"/>
              <a:ext cx="1209" cy="32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   Подставим полученное выражение в другое уравнение</a:t>
              </a:r>
              <a:endParaRPr lang="ru-RU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438400" y="4038600"/>
            <a:ext cx="1905000" cy="685800"/>
            <a:chOff x="1632" y="2640"/>
            <a:chExt cx="1200" cy="432"/>
          </a:xfrm>
        </p:grpSpPr>
        <p:sp>
          <p:nvSpPr>
            <p:cNvPr id="19491" name="AutoShape 24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492" name="Text Box 25"/>
            <p:cNvSpPr txBox="1">
              <a:spLocks noChangeArrowheads="1"/>
            </p:cNvSpPr>
            <p:nvPr/>
          </p:nvSpPr>
          <p:spPr bwMode="auto">
            <a:xfrm>
              <a:off x="1761" y="2640"/>
              <a:ext cx="877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Решим</a:t>
              </a:r>
            </a:p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уравнение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5643573" y="2500303"/>
            <a:ext cx="1349089" cy="646114"/>
            <a:chOff x="3168" y="2016"/>
            <a:chExt cx="619" cy="242"/>
          </a:xfrm>
        </p:grpSpPr>
        <p:sp>
          <p:nvSpPr>
            <p:cNvPr id="19480" name="Text Box 49"/>
            <p:cNvSpPr txBox="1">
              <a:spLocks noChangeArrowheads="1"/>
            </p:cNvSpPr>
            <p:nvPr/>
          </p:nvSpPr>
          <p:spPr bwMode="auto">
            <a:xfrm>
              <a:off x="3216" y="2016"/>
              <a:ext cx="571" cy="2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х=1,</a:t>
              </a:r>
              <a:endParaRPr lang="ru-RU" dirty="0">
                <a:solidFill>
                  <a:schemeClr val="bg1"/>
                </a:solidFill>
              </a:endParaRPr>
            </a:p>
            <a:p>
              <a:r>
                <a:rPr lang="ru-RU" dirty="0" smtClean="0">
                  <a:solidFill>
                    <a:schemeClr val="bg1"/>
                  </a:solidFill>
                </a:rPr>
                <a:t>- 1+у=1</a:t>
              </a:r>
              <a:r>
                <a:rPr lang="ru-RU" dirty="0">
                  <a:solidFill>
                    <a:schemeClr val="bg1"/>
                  </a:solidFill>
                </a:rPr>
                <a:t>;</a:t>
              </a:r>
            </a:p>
          </p:txBody>
        </p:sp>
        <p:sp>
          <p:nvSpPr>
            <p:cNvPr id="19481" name="AutoShape 52"/>
            <p:cNvSpPr>
              <a:spLocks/>
            </p:cNvSpPr>
            <p:nvPr/>
          </p:nvSpPr>
          <p:spPr bwMode="auto">
            <a:xfrm>
              <a:off x="3168" y="2043"/>
              <a:ext cx="66" cy="187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5572132" y="3429000"/>
            <a:ext cx="1214446" cy="718973"/>
            <a:chOff x="3084" y="2666"/>
            <a:chExt cx="437" cy="257"/>
          </a:xfrm>
        </p:grpSpPr>
        <p:sp>
          <p:nvSpPr>
            <p:cNvPr id="19478" name="Text Box 54"/>
            <p:cNvSpPr txBox="1">
              <a:spLocks noChangeArrowheads="1"/>
            </p:cNvSpPr>
            <p:nvPr/>
          </p:nvSpPr>
          <p:spPr bwMode="auto">
            <a:xfrm>
              <a:off x="3156" y="2666"/>
              <a:ext cx="365" cy="25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х=1,</a:t>
              </a:r>
              <a:endParaRPr lang="ru-RU" dirty="0">
                <a:solidFill>
                  <a:schemeClr val="bg1"/>
                </a:solidFill>
              </a:endParaRPr>
            </a:p>
            <a:p>
              <a:r>
                <a:rPr lang="ru-RU" dirty="0" smtClean="0">
                  <a:solidFill>
                    <a:schemeClr val="bg1"/>
                  </a:solidFill>
                </a:rPr>
                <a:t>у=2;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9479" name="AutoShape 55"/>
            <p:cNvSpPr>
              <a:spLocks/>
            </p:cNvSpPr>
            <p:nvPr/>
          </p:nvSpPr>
          <p:spPr bwMode="auto">
            <a:xfrm>
              <a:off x="3084" y="2666"/>
              <a:ext cx="107" cy="227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5029200" y="5429264"/>
            <a:ext cx="1931939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Ответ: </a:t>
            </a:r>
            <a:r>
              <a:rPr lang="ru-RU" dirty="0" smtClean="0">
                <a:solidFill>
                  <a:schemeClr val="bg1"/>
                </a:solidFill>
              </a:rPr>
              <a:t>(1; 2)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7" name="Выноска-облако 46"/>
          <p:cNvSpPr/>
          <p:nvPr/>
        </p:nvSpPr>
        <p:spPr>
          <a:xfrm>
            <a:off x="1571604" y="928670"/>
            <a:ext cx="2286016" cy="857256"/>
          </a:xfrm>
          <a:prstGeom prst="cloudCallout">
            <a:avLst>
              <a:gd name="adj1" fmla="val -36343"/>
              <a:gd name="adj2" fmla="val 12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Выразим у через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Выноска-облако 47"/>
          <p:cNvSpPr/>
          <p:nvPr/>
        </p:nvSpPr>
        <p:spPr>
          <a:xfrm>
            <a:off x="6715140" y="1428736"/>
            <a:ext cx="2214578" cy="1255590"/>
          </a:xfrm>
          <a:prstGeom prst="cloudCallout">
            <a:avLst>
              <a:gd name="adj1" fmla="val -56224"/>
              <a:gd name="adj2" fmla="val 522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Подставим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 и найдем  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utoUpdateAnimBg="0"/>
      <p:bldP spid="205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вариант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Решите задачу: Сумма двух чисел равна 33, а их разность равна7. Найдите эти числа.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 вариант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Решите задачу: Разность чисел равна 8, а их сумма  равна 22. Найдите эти числа.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</TotalTime>
  <Words>676</Words>
  <Application>Microsoft Office PowerPoint</Application>
  <PresentationFormat>Экран (4:3)</PresentationFormat>
  <Paragraphs>202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Решение систем линейных уравнений с двумя переменными.</vt:lpstr>
      <vt:lpstr>Цели урока: </vt:lpstr>
      <vt:lpstr>Задание № 1</vt:lpstr>
      <vt:lpstr>Слайд 4</vt:lpstr>
      <vt:lpstr>Система уравнений и её решение</vt:lpstr>
      <vt:lpstr>Решение системы графическим способом</vt:lpstr>
      <vt:lpstr>Решение системы способом сложения</vt:lpstr>
      <vt:lpstr>Решение системы способом  подстановки</vt:lpstr>
      <vt:lpstr>Проверочная работа</vt:lpstr>
      <vt:lpstr>Проверка:</vt:lpstr>
      <vt:lpstr>Домашняя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Admin</cp:lastModifiedBy>
  <cp:revision>33</cp:revision>
  <dcterms:created xsi:type="dcterms:W3CDTF">2011-10-11T15:39:50Z</dcterms:created>
  <dcterms:modified xsi:type="dcterms:W3CDTF">2012-10-26T17:31:54Z</dcterms:modified>
</cp:coreProperties>
</file>