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73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BA2DC-5F13-451B-9FF6-5C467D8E6A79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E33B9-63D3-4090-AF68-6B3A9168C1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Восклицательный знак</a:t>
            </a:r>
            <a:r>
              <a:rPr lang="ru-RU" baseline="0" dirty="0" smtClean="0"/>
              <a:t>   нажать 4 раза.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вариант1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3B9-63D3-4090-AF68-6B3A9168C16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565E-D16B-4FAD-9EA1-6E80C0BDD0A8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BD565E-D16B-4FAD-9EA1-6E80C0BDD0A8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62ADE25-18F2-4828-BC01-C27646AA7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941168"/>
            <a:ext cx="6400800" cy="1600200"/>
          </a:xfrm>
        </p:spPr>
        <p:txBody>
          <a:bodyPr/>
          <a:lstStyle/>
          <a:p>
            <a:pPr algn="r"/>
            <a:r>
              <a:rPr lang="ru-RU" dirty="0" smtClean="0"/>
              <a:t>МБОУ СОШ № 28</a:t>
            </a:r>
          </a:p>
          <a:p>
            <a:pPr algn="r"/>
            <a:r>
              <a:rPr lang="ru-RU" dirty="0" smtClean="0"/>
              <a:t>ст. Тамань</a:t>
            </a:r>
          </a:p>
          <a:p>
            <a:pPr algn="r"/>
            <a:r>
              <a:rPr lang="ru-RU" dirty="0" err="1" smtClean="0"/>
              <a:t>Саглай</a:t>
            </a:r>
            <a:r>
              <a:rPr lang="ru-RU" dirty="0" smtClean="0"/>
              <a:t> Ирина Владимировна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Часть С. </a:t>
            </a:r>
            <a:br>
              <a:rPr lang="ru-RU" dirty="0" smtClean="0"/>
            </a:br>
            <a:r>
              <a:rPr lang="ru-RU" dirty="0" smtClean="0"/>
              <a:t>Проблема текста.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76256" y="188640"/>
            <a:ext cx="190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Готовимся к ЕГЭ</a:t>
            </a:r>
            <a:endParaRPr lang="ru-RU" dirty="0"/>
          </a:p>
        </p:txBody>
      </p:sp>
      <p:pic>
        <p:nvPicPr>
          <p:cNvPr id="1026" name="Picture 2" descr="C:\Users\Учитель\Desktop\я модератор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343275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1"/>
            <a:ext cx="82809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86849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652120" y="476672"/>
            <a:ext cx="360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581128"/>
            <a:ext cx="59046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79512" y="6237312"/>
            <a:ext cx="13681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11" name="Овал 10"/>
          <p:cNvSpPr/>
          <p:nvPr/>
        </p:nvSpPr>
        <p:spPr>
          <a:xfrm>
            <a:off x="1619672" y="5661248"/>
            <a:ext cx="360040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0" y="188640"/>
            <a:ext cx="5395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817537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87129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628800"/>
            <a:ext cx="87129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797152"/>
            <a:ext cx="58326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79512" y="6237312"/>
            <a:ext cx="14401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9" name="Овал 8"/>
          <p:cNvSpPr/>
          <p:nvPr/>
        </p:nvSpPr>
        <p:spPr>
          <a:xfrm>
            <a:off x="1619672" y="4725144"/>
            <a:ext cx="360040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0" y="188640"/>
            <a:ext cx="5395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5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652120" y="548680"/>
            <a:ext cx="2880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82089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87849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437113"/>
            <a:ext cx="8784976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395536" y="6165304"/>
            <a:ext cx="31683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Переход к формулировкам учащихся</a:t>
            </a:r>
            <a:endParaRPr lang="ru-RU" b="1" i="1" dirty="0"/>
          </a:p>
        </p:txBody>
      </p:sp>
      <p:sp>
        <p:nvSpPr>
          <p:cNvPr id="8" name="Овал 7"/>
          <p:cNvSpPr/>
          <p:nvPr/>
        </p:nvSpPr>
        <p:spPr>
          <a:xfrm>
            <a:off x="0" y="188640"/>
            <a:ext cx="5395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6</a:t>
            </a: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7092280" y="6165304"/>
            <a:ext cx="172819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Задание № 7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870026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623731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3717032"/>
            <a:ext cx="360040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9512" y="4509120"/>
            <a:ext cx="360040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9512" y="1412776"/>
            <a:ext cx="360040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2656"/>
            <a:ext cx="7524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7092280" y="6165304"/>
            <a:ext cx="18002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Вернуться к тексту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052736"/>
            <a:ext cx="3733800" cy="762000"/>
          </a:xfrm>
        </p:spPr>
        <p:txBody>
          <a:bodyPr/>
          <a:lstStyle/>
          <a:p>
            <a:r>
              <a:rPr lang="ru-RU" dirty="0" smtClean="0"/>
              <a:t> Исходный вариант           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Отредактированный вариант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9"/>
            <a:ext cx="82809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42484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sz="half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348880"/>
            <a:ext cx="4176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276872"/>
            <a:ext cx="424847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276872"/>
            <a:ext cx="41764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348880"/>
            <a:ext cx="41764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2348880"/>
            <a:ext cx="424847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276872"/>
            <a:ext cx="42484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2276872"/>
            <a:ext cx="42484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2276872"/>
            <a:ext cx="432048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8024" y="2276872"/>
            <a:ext cx="40324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560" y="3861048"/>
            <a:ext cx="77048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вал 18"/>
          <p:cNvSpPr/>
          <p:nvPr/>
        </p:nvSpPr>
        <p:spPr>
          <a:xfrm>
            <a:off x="2123728" y="6021288"/>
            <a:ext cx="576064" cy="62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1</a:t>
            </a:r>
            <a:endParaRPr lang="ru-RU" sz="3200" b="1" i="1" dirty="0"/>
          </a:p>
        </p:txBody>
      </p:sp>
      <p:sp>
        <p:nvSpPr>
          <p:cNvPr id="20" name="Овал 19"/>
          <p:cNvSpPr/>
          <p:nvPr/>
        </p:nvSpPr>
        <p:spPr>
          <a:xfrm>
            <a:off x="3059832" y="6021288"/>
            <a:ext cx="576064" cy="62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/>
              <a:t>2</a:t>
            </a:r>
          </a:p>
        </p:txBody>
      </p:sp>
      <p:sp>
        <p:nvSpPr>
          <p:cNvPr id="21" name="Овал 20"/>
          <p:cNvSpPr/>
          <p:nvPr/>
        </p:nvSpPr>
        <p:spPr>
          <a:xfrm>
            <a:off x="3923928" y="6021288"/>
            <a:ext cx="576064" cy="62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/>
              <a:t>3</a:t>
            </a:r>
          </a:p>
        </p:txBody>
      </p:sp>
      <p:sp>
        <p:nvSpPr>
          <p:cNvPr id="22" name="Овал 21"/>
          <p:cNvSpPr/>
          <p:nvPr/>
        </p:nvSpPr>
        <p:spPr>
          <a:xfrm>
            <a:off x="4860032" y="6021288"/>
            <a:ext cx="576064" cy="62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/>
              <a:t>4</a:t>
            </a:r>
          </a:p>
        </p:txBody>
      </p:sp>
      <p:sp>
        <p:nvSpPr>
          <p:cNvPr id="23" name="Овал 22"/>
          <p:cNvSpPr/>
          <p:nvPr/>
        </p:nvSpPr>
        <p:spPr>
          <a:xfrm>
            <a:off x="5940152" y="6021288"/>
            <a:ext cx="576064" cy="62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/>
              <a:t>5</a:t>
            </a:r>
          </a:p>
        </p:txBody>
      </p:sp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509120"/>
            <a:ext cx="871296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528" y="4221088"/>
            <a:ext cx="85689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5536" y="4437112"/>
            <a:ext cx="8424936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1520" y="4437112"/>
            <a:ext cx="8496944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Овал 27"/>
          <p:cNvSpPr/>
          <p:nvPr/>
        </p:nvSpPr>
        <p:spPr>
          <a:xfrm>
            <a:off x="179512" y="332656"/>
            <a:ext cx="5395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828092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96752"/>
            <a:ext cx="7772400" cy="34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623731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7" name="Овал 6"/>
          <p:cNvSpPr/>
          <p:nvPr/>
        </p:nvSpPr>
        <p:spPr>
          <a:xfrm>
            <a:off x="0" y="260648"/>
            <a:ext cx="5395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8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5157192"/>
            <a:ext cx="309634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Милосердие, душевная щедрость.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813690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1124744"/>
            <a:ext cx="874163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8712968" cy="2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6237312"/>
            <a:ext cx="1760240" cy="4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79512" y="623731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1" y="1988840"/>
            <a:ext cx="864096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179512" y="332656"/>
            <a:ext cx="5395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Внимательно прочитайте текст и выполните по нему задание C1.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С1. В ОДНОМ-ДВУХ ПРЕДЛОЖЕНИЯХ СФОРМУЛИРУЙТЕ ГЛАВНУЮ ПРОБЛЕМУ, ПОСТАВЛЕННУЮ АВТОРОМ ТЕКСТА.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476672"/>
            <a:ext cx="70567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Готовимся к КДР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66936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ru-RU" sz="2000" b="1" dirty="0" smtClean="0"/>
              <a:t>(1) Нынешнее телевидение может всё. (2) В один день сменить правительство, в два - целый народ. (3) В одночасье построить капитализм на отдельно взятом этаже своего офиса. (4) Или перейти к первобытнообщинному строю прямо у себя в эфире. </a:t>
            </a:r>
          </a:p>
          <a:p>
            <a:pPr marL="457200" indent="-457200">
              <a:buNone/>
            </a:pPr>
            <a:r>
              <a:rPr lang="ru-RU" sz="2000" b="1" dirty="0" smtClean="0"/>
              <a:t>(5) Телевидение перестало быть служанкой в средствах массовой информации. (6) Невоспитанная муза объявила себя «столбовой дворянкой». </a:t>
            </a:r>
          </a:p>
          <a:p>
            <a:pPr marL="457200" indent="-457200">
              <a:buNone/>
            </a:pPr>
            <a:r>
              <a:rPr lang="ru-RU" sz="2000" b="1" dirty="0" smtClean="0"/>
              <a:t>(7) Телевидение не осознаёт, а потому и не выполняет своей главной роли. (8) Оно не объединяет людей в единую этическую систему. (9) Телевидение формирует менталитет народа. (10) А учитывая безответственность и безрассудство нашей элиты, может невзначай так крутануть ручку, что все мы окажемся в глухом овраге, из которого и не выбраться. (11) Теперь, чтобы выбраться, мало политических декретов, мало экономических бросков. (12) Нужен всенародный Подвиг. (13) Единение всех духовных и человеческих сил. (14) Самопожертвование. </a:t>
            </a:r>
          </a:p>
          <a:p>
            <a:pPr marL="457200" indent="-457200">
              <a:buNone/>
            </a:pPr>
            <a:r>
              <a:rPr lang="ru-RU" sz="2000" b="1" dirty="0" smtClean="0"/>
              <a:t>(15) Ни лавочник, ни чиновник с этой задачей не справятся. (16) Вот почему, кроме маски равнодушного информатора и разухабистого шоумена, телевидению надо взять на службу Пастыря. (17) Пришла пора осознать, что деятель телевидения - прежде всего служитель Культуры, а не член общества «Долой стыд!». (И. Беляев.)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84368" y="6497960"/>
            <a:ext cx="125963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8184" y="4005064"/>
            <a:ext cx="2520280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/>
              <a:t>Проблема роли</a:t>
            </a:r>
          </a:p>
          <a:p>
            <a:r>
              <a:rPr lang="ru-RU" sz="2000" b="1" i="1" dirty="0" smtClean="0"/>
              <a:t>телевидения в</a:t>
            </a:r>
          </a:p>
          <a:p>
            <a:r>
              <a:rPr lang="ru-RU" sz="2000" b="1" i="1" dirty="0" smtClean="0"/>
              <a:t>формировании</a:t>
            </a:r>
          </a:p>
          <a:p>
            <a:r>
              <a:rPr lang="ru-RU" sz="2000" b="1" i="1" dirty="0" smtClean="0"/>
              <a:t>менталитета народа</a:t>
            </a:r>
            <a:endParaRPr lang="ru-RU" sz="2000" b="1" i="1" dirty="0"/>
          </a:p>
        </p:txBody>
      </p:sp>
      <p:sp>
        <p:nvSpPr>
          <p:cNvPr id="6" name="Овал 5"/>
          <p:cNvSpPr/>
          <p:nvPr/>
        </p:nvSpPr>
        <p:spPr>
          <a:xfrm>
            <a:off x="8460432" y="0"/>
            <a:ext cx="6835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10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964488" cy="648072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ru-RU" sz="2000" b="1" dirty="0" smtClean="0"/>
              <a:t>(1) Американская нация кристаллизовалась Голливудом. (2) Россия могла бы подняться телевидением. (3) Если бы подлинная интеллигенция перестала относиться к нему, как к вульгарному промыслу. (4) А литература, театр и кино вернулись в плоть самого вещания. </a:t>
            </a:r>
          </a:p>
          <a:p>
            <a:pPr marL="457200" indent="-457200">
              <a:buNone/>
            </a:pPr>
            <a:r>
              <a:rPr lang="ru-RU" sz="2000" b="1" dirty="0" smtClean="0"/>
              <a:t>(5) Но для этого надо изменить саму формулу телевидения. (6) Оно должно не только информировать и развлекать, но стать </a:t>
            </a:r>
            <a:r>
              <a:rPr lang="ru-RU" sz="2000" b="1" dirty="0" err="1" smtClean="0"/>
              <a:t>народообразующей</a:t>
            </a:r>
            <a:r>
              <a:rPr lang="ru-RU" sz="2000" b="1" dirty="0" smtClean="0"/>
              <a:t> силой.  </a:t>
            </a:r>
          </a:p>
          <a:p>
            <a:pPr marL="457200" indent="-457200">
              <a:buNone/>
            </a:pPr>
            <a:r>
              <a:rPr lang="ru-RU" sz="2000" b="1" dirty="0" smtClean="0"/>
              <a:t>(7) Нельзя создать полноценную личность без чувства национального достоинства. (8) Безвизовый обмен туристами вовсе не означает безоговорочного слияния народов. (9) Необходимость национального самосознания приходит на ум не только политикам, но и художникам, вообще всей интеллигенции, которая ещё недавно хвасталась своей интернациональностью. (10) Это означает, что население постепенно возвращается к пониманию народа как целостной общности. (11) Не единое  информационное пространство, а единое духовное пространство определяет эту общность. </a:t>
            </a:r>
          </a:p>
          <a:p>
            <a:pPr>
              <a:buNone/>
            </a:pPr>
            <a:r>
              <a:rPr lang="ru-RU" sz="2000" b="1" dirty="0" smtClean="0"/>
              <a:t>(12) Когда новый </a:t>
            </a:r>
            <a:r>
              <a:rPr lang="ru-RU" sz="2000" b="1" dirty="0" err="1" smtClean="0"/>
              <a:t>Калита</a:t>
            </a:r>
            <a:r>
              <a:rPr lang="ru-RU" sz="2000" b="1" dirty="0" smtClean="0"/>
              <a:t> возьмётся собирать Россию, ему придётся задуматься над отечественным телевидением. (И. Беляев.)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775848" y="6497960"/>
            <a:ext cx="13681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44208" y="4437112"/>
            <a:ext cx="230425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/>
              <a:t>Проблема роли</a:t>
            </a:r>
          </a:p>
          <a:p>
            <a:r>
              <a:rPr lang="ru-RU" sz="2000" b="1" i="1" dirty="0"/>
              <a:t>телевидения в</a:t>
            </a:r>
          </a:p>
          <a:p>
            <a:r>
              <a:rPr lang="ru-RU" sz="2000" b="1" i="1" dirty="0"/>
              <a:t>объединении нации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404664"/>
            <a:ext cx="68356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11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 стрелкой 22"/>
          <p:cNvCxnSpPr/>
          <p:nvPr/>
        </p:nvCxnSpPr>
        <p:spPr>
          <a:xfrm>
            <a:off x="8100392" y="5013176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32240" y="5013176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292080" y="5013176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851920" y="5013176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411760" y="5085184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409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63688" y="404664"/>
            <a:ext cx="3146500" cy="613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899592" y="49411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55976" y="188640"/>
            <a:ext cx="31683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2267744" y="65699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07904" y="65699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8064" y="65699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88224" y="65699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028384" y="65699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0"/>
            <a:ext cx="302433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0"/>
            <a:ext cx="3383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83768" y="0"/>
            <a:ext cx="3168352" cy="646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95736" y="0"/>
            <a:ext cx="388843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(1) «Береги честь смолоду», - завещал Пушкин в своей «Капитанской дочке». (2) «А зачем?» - спросит иной современный «идеолог» нашей рыночной жизни. (3) Зачем беречь товар, на который есть спрос; если мне за эту самую «честь» хорошо заплатят, то я её продам. (4) И единственным препятствием на пути этой сделки является вопрос цены. (5) Люди переступают через совесть только потому, что считают её чем-то эфемерным, придуманным, а ассигнации, которые они получают в руки, вполне материальной основой благополучия. (6) Но к чему приводит эта куцая философия, какие страшные, совсем уже материальные, вполне осязаемые беды приносит нам эта скудная премудрость, эта беспринципность, это «бесчестье»? </a:t>
            </a:r>
          </a:p>
          <a:p>
            <a:pPr>
              <a:buNone/>
            </a:pPr>
            <a:r>
              <a:rPr lang="ru-RU" sz="2000" b="1" dirty="0" smtClean="0"/>
              <a:t>(7) Нравственные принципы русских писателей многие воспринимают как нудное поучение, не сознавая, что в их основе лежит стремление спасти человека. (8) И судьба нашей страны, у которой есть все материальные предпосылки для того, чтобы стать одной из самых богатых стран мира, но которая почему-то до сих пор остаётся бедной, как раз говорит о том, как важна душа человека, как важно быть честным и совестливым.</a:t>
            </a:r>
          </a:p>
          <a:p>
            <a:pPr algn="r">
              <a:buNone/>
            </a:pPr>
            <a:r>
              <a:rPr lang="ru-RU" sz="2000" b="1" dirty="0" smtClean="0"/>
              <a:t> (По С. Кудряшову.)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623731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4149080"/>
            <a:ext cx="2376264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/>
              <a:t>Проблема формирования</a:t>
            </a:r>
          </a:p>
          <a:p>
            <a:r>
              <a:rPr lang="ru-RU" sz="2000" b="1" i="1" dirty="0"/>
              <a:t>нравственных устоев</a:t>
            </a:r>
          </a:p>
          <a:p>
            <a:r>
              <a:rPr lang="ru-RU" sz="2000" b="1" i="1" dirty="0"/>
              <a:t>общества</a:t>
            </a:r>
          </a:p>
        </p:txBody>
      </p:sp>
      <p:sp>
        <p:nvSpPr>
          <p:cNvPr id="6" name="Овал 5"/>
          <p:cNvSpPr/>
          <p:nvPr/>
        </p:nvSpPr>
        <p:spPr>
          <a:xfrm>
            <a:off x="8388424" y="476672"/>
            <a:ext cx="75557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12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(1) Есть психологическое явление, которое я называю «комплексом бедного родственника». (2) Бедному родственнику кажется, что у богатого всё лучше, чем у него, в том числе и язык.</a:t>
            </a:r>
          </a:p>
          <a:p>
            <a:pPr>
              <a:buNone/>
            </a:pPr>
            <a:r>
              <a:rPr lang="ru-RU" sz="2000" b="1" dirty="0" smtClean="0"/>
              <a:t>(3) Теперь любимое «русское» слово не «авось», а «проблема». (4) Слово- аппликация без красок, оттенков, запахов, без своего неповторимого звучания, без какого-либо точного значения. (5) Чуть позже появилось и сразу попало в разряд любимых ещё одно слово - «</a:t>
            </a:r>
            <a:r>
              <a:rPr lang="ru-RU" sz="2000" b="1" dirty="0" err="1" smtClean="0"/>
              <a:t>супер</a:t>
            </a:r>
            <a:r>
              <a:rPr lang="ru-RU" sz="2000" b="1" dirty="0" smtClean="0"/>
              <a:t>», без которого средний горожанин уже не мыслит</a:t>
            </a:r>
          </a:p>
          <a:p>
            <a:pPr>
              <a:buNone/>
            </a:pPr>
            <a:r>
              <a:rPr lang="ru-RU" sz="2000" b="1" dirty="0" smtClean="0"/>
              <a:t>     существования. (6) Мы услужливо сократили набор чувств и  ощущений, которые прежде испытывали: больше не впадаем в столбняк, не падаем в обморок, не цепенеем от ужаса, не кричим от страха, не рыдаем от горя, не переживаем горечь потери, не теряем</a:t>
            </a:r>
          </a:p>
          <a:p>
            <a:pPr>
              <a:buNone/>
            </a:pPr>
            <a:r>
              <a:rPr lang="ru-RU" sz="2000" b="1" dirty="0" smtClean="0"/>
              <a:t>     рассудок от невосполнимой утраты, сердца наши не сжимаются от тоски, не бьются учащённо от волнения, не замирают от дурных предчувствий. (7) Мы лишь испытываем шок.</a:t>
            </a:r>
          </a:p>
          <a:p>
            <a:pPr>
              <a:buNone/>
            </a:pPr>
            <a:r>
              <a:rPr lang="ru-RU" sz="2000" b="1" dirty="0" smtClean="0"/>
              <a:t>(8) Самое страшное то, что язык съёживается. (9) Порча лишь сопутствует его уничтожению. (10) Почитайте словарь Даля, и вы увидите, какой разнообразный, богатейший мир, а вместе с ним и язык мы потеряли. </a:t>
            </a:r>
          </a:p>
          <a:p>
            <a:pPr algn="r">
              <a:buNone/>
            </a:pPr>
            <a:r>
              <a:rPr lang="ru-RU" sz="2000" b="1" dirty="0" smtClean="0"/>
              <a:t>(</a:t>
            </a:r>
            <a:r>
              <a:rPr lang="ru-RU" sz="2000" b="1" dirty="0" err="1" smtClean="0"/>
              <a:t>ПоЮ</a:t>
            </a:r>
            <a:r>
              <a:rPr lang="ru-RU" sz="2000" b="1" dirty="0" smtClean="0"/>
              <a:t>. Вронскому.)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7864" y="642595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4365104"/>
            <a:ext cx="2808312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/>
              <a:t>Проблема сокращения,</a:t>
            </a:r>
          </a:p>
          <a:p>
            <a:r>
              <a:rPr lang="ru-RU" sz="2000" b="1" i="1" dirty="0"/>
              <a:t>сжатия активного словаря</a:t>
            </a:r>
          </a:p>
          <a:p>
            <a:r>
              <a:rPr lang="ru-RU" sz="2000" b="1" i="1" dirty="0"/>
              <a:t>русского человека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764704"/>
            <a:ext cx="683568" cy="548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13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(1) Гений борется и побеждает, талант борется и не побеждает. (2) Гений любит истину, чувствуя своё величие над ней. (3) Талант любит немногих и боится истины. (4) Гений часто хочет быть аристократичным – по существу он всегда бессознательно</a:t>
            </a:r>
          </a:p>
          <a:p>
            <a:pPr>
              <a:buNone/>
            </a:pPr>
            <a:r>
              <a:rPr lang="ru-RU" sz="2000" b="1" dirty="0" smtClean="0"/>
              <a:t>     демократичен. (5) Талант часто хочет быть демократичным, но инстинктивно обращается не к толпе, а к избранным. (6) Впрочем, победа гениев даёт им мало радости. (7) Толпа подчиняется силе ненадолго, пока она кажется новой, а потом, привыкнув к ней и не поняв её, равнодушно уходит и даже мстит за своё невольное</a:t>
            </a:r>
          </a:p>
          <a:p>
            <a:pPr>
              <a:buNone/>
            </a:pPr>
            <a:r>
              <a:rPr lang="ru-RU" sz="2000" b="1" dirty="0" smtClean="0"/>
              <a:t>      подчинение. (8) Толпа помнит имена гениев и забывает имена талантов.</a:t>
            </a:r>
          </a:p>
          <a:p>
            <a:pPr>
              <a:buNone/>
            </a:pPr>
            <a:r>
              <a:rPr lang="ru-RU" sz="2000" b="1" dirty="0" smtClean="0"/>
              <a:t>(9) Величайший трагизм жизни писателя в том, что он никогда не может убедиться в своём таланте. (10) Признание большинства (число распроданных экземпляров книги и хвалебные рецензии?) убеждает только самых пошлых и поверхностных писателей, ибо по статистике больше всего расходятся именно они. (11) Нет ничего более комичного и жалкого, чем эта самоотверженная, и</a:t>
            </a:r>
          </a:p>
          <a:p>
            <a:pPr>
              <a:buNone/>
            </a:pPr>
            <a:r>
              <a:rPr lang="ru-RU" sz="2000" b="1" dirty="0" smtClean="0"/>
              <a:t>     бескорыстная, и святая вера в себя бездарных людей. </a:t>
            </a:r>
          </a:p>
          <a:p>
            <a:pPr algn="r">
              <a:buNone/>
            </a:pPr>
            <a:r>
              <a:rPr lang="ru-RU" sz="2000" b="1" dirty="0" smtClean="0"/>
              <a:t>(По Д. Мережковскому.)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623731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861048"/>
            <a:ext cx="2376264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/>
              <a:t>Проблема оценки</a:t>
            </a:r>
          </a:p>
          <a:p>
            <a:r>
              <a:rPr lang="ru-RU" sz="2000" b="1" i="1" dirty="0"/>
              <a:t>писателем собственного</a:t>
            </a:r>
          </a:p>
          <a:p>
            <a:r>
              <a:rPr lang="ru-RU" sz="2000" b="1" i="1" dirty="0"/>
              <a:t>талант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0"/>
            <a:ext cx="6835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14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964488" cy="6669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(1) Недопустимо называть эрзац-культуру, заменители, суррогаты искусством. (2) Кесарю кесарево, классика вечна, а всякий эрзац - не более чем удовлетворение искалеченного вкуса. (3) Это как дождь в жару: прошёл - всё мгновенно высохло, а потом никто и не догадается, что моросило.</a:t>
            </a:r>
          </a:p>
          <a:p>
            <a:pPr>
              <a:buNone/>
            </a:pPr>
            <a:r>
              <a:rPr lang="ru-RU" sz="2000" b="1" dirty="0" smtClean="0"/>
              <a:t>(4) Вы ведь спрашиваете в магазине, рассматривая изящную сумку или красивые ботинки: «Что это - кожа или заменитель?» (5) Так и здесь: на всю продукцию безумного конвейера певцов под «фанеру» и сериалов для узколобых надо ставить маркировку «эрзац» с разъяснением: «Смотреть, если хочешь стать </a:t>
            </a:r>
            <a:r>
              <a:rPr lang="ru-RU" sz="2000" b="1" dirty="0" err="1" smtClean="0"/>
              <a:t>дебилом</a:t>
            </a:r>
            <a:r>
              <a:rPr lang="ru-RU" sz="2000" b="1" dirty="0" smtClean="0"/>
              <a:t>».</a:t>
            </a:r>
          </a:p>
          <a:p>
            <a:pPr>
              <a:buNone/>
            </a:pPr>
            <a:r>
              <a:rPr lang="ru-RU" sz="2000" b="1" dirty="0" smtClean="0"/>
              <a:t>(6) Классика тем и неповторима, что спустя эпохи ты в ней улавливаешь созвучие времени, в котором живёшь. (7) И не стоит её обвешивать модернистскими блёстками. (8) Не надо Городничего в «Ревизоре» одевать в костюм десантника, полагая, что этим вы осовременили Гоголя. (9) Это свидетельство не прорыва, а полной режиссёрской беспомощности. (10) Чем быстрее мы опомнимся, восстановим значимость всего истинного, по-настоящему талантливого, непреходящего, классического, тем больше у нас будет шансов отстоять духовность России. (11) Оболваненная нация никогда не совершит прорыва. </a:t>
            </a:r>
          </a:p>
          <a:p>
            <a:pPr algn="r">
              <a:buNone/>
            </a:pPr>
            <a:r>
              <a:rPr lang="ru-RU" sz="2000" b="1" dirty="0" smtClean="0"/>
              <a:t>(По О. Попцову.)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6381328"/>
            <a:ext cx="144016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581128"/>
            <a:ext cx="288032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/>
              <a:t>Проблема подмены</a:t>
            </a:r>
          </a:p>
          <a:p>
            <a:r>
              <a:rPr lang="ru-RU" sz="2000" b="1" i="1" dirty="0"/>
              <a:t>подлинного искусства</a:t>
            </a:r>
          </a:p>
          <a:p>
            <a:r>
              <a:rPr lang="ru-RU" sz="2000" b="1" i="1" dirty="0" err="1"/>
              <a:t>эрзац-культурой</a:t>
            </a:r>
            <a:endParaRPr lang="ru-RU" sz="2000" b="1" i="1" dirty="0"/>
          </a:p>
        </p:txBody>
      </p:sp>
      <p:sp>
        <p:nvSpPr>
          <p:cNvPr id="6" name="Овал 5"/>
          <p:cNvSpPr/>
          <p:nvPr/>
        </p:nvSpPr>
        <p:spPr>
          <a:xfrm>
            <a:off x="8388424" y="980728"/>
            <a:ext cx="75557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15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 подачи проблемы в контексте сочинения.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4869160"/>
            <a:ext cx="85689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3068960"/>
            <a:ext cx="84249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1340768"/>
            <a:ext cx="853345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Н.А. Сенина. А. Г. </a:t>
            </a:r>
            <a:r>
              <a:rPr lang="ru-RU" dirty="0" err="1" smtClean="0"/>
              <a:t>Нарушевич</a:t>
            </a:r>
            <a:r>
              <a:rPr lang="ru-RU" dirty="0" smtClean="0"/>
              <a:t>. Русский язык. Сочинение на ЕГЭ. Курс интенсивной подготовки: </a:t>
            </a:r>
            <a:r>
              <a:rPr lang="ru-RU" dirty="0" err="1" smtClean="0"/>
              <a:t>учебно</a:t>
            </a:r>
            <a:r>
              <a:rPr lang="ru-RU" dirty="0" smtClean="0"/>
              <a:t>- методическое пособие. Ростов –</a:t>
            </a:r>
            <a:r>
              <a:rPr lang="ru-RU" dirty="0" err="1" smtClean="0"/>
              <a:t>на-Дону</a:t>
            </a:r>
            <a:r>
              <a:rPr lang="ru-RU" dirty="0" smtClean="0"/>
              <a:t>. «Легион».2010.</a:t>
            </a:r>
          </a:p>
          <a:p>
            <a:r>
              <a:rPr lang="ru-RU" b="1" dirty="0" smtClean="0"/>
              <a:t>Краевая диагностическая работа по РУССКОМУ ЯЗЫКУ. </a:t>
            </a:r>
            <a:r>
              <a:rPr lang="ru-RU" dirty="0" smtClean="0"/>
              <a:t>Департамент образования и науки Краснодарского края. Краснодарский краевой институт дополнительного профессионального педагогического образования. Апрель 2011.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188640"/>
            <a:ext cx="62646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/>
              <a:t>А</a:t>
            </a:r>
            <a:r>
              <a:rPr lang="ru-RU" sz="3200" b="1" i="1" dirty="0" smtClean="0"/>
              <a:t>лгоритм выполнения</a:t>
            </a:r>
            <a:endParaRPr lang="ru-RU" sz="32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50405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>
              <a:buNone/>
            </a:pPr>
            <a:r>
              <a:rPr lang="ru-RU" sz="3200" b="1" i="1" dirty="0" smtClean="0"/>
              <a:t>1. Проанализируйте поступки,  отношения, речь героев.</a:t>
            </a:r>
            <a:endParaRPr lang="ru-RU" sz="32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844824"/>
            <a:ext cx="504056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2. Определите, какие положительные или отрицательные человеческие качества проявляются в этих поступках, отношениях.</a:t>
            </a:r>
            <a:endParaRPr lang="ru-RU" sz="20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284984"/>
            <a:ext cx="5112568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3.Определите, какие абстрактные существительные называют соответствующие  человеческие качества (долг, честь, совесть, благородство – равнодушие, черствость, эгоизм.</a:t>
            </a:r>
            <a:endParaRPr lang="ru-RU" sz="20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5661248"/>
            <a:ext cx="50405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4. Сформулируйте проблему, используя выделенные ключевые слова.</a:t>
            </a:r>
            <a:endParaRPr lang="ru-RU" sz="2000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0112" y="1052736"/>
            <a:ext cx="331236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1. Выявите основную мысль текста.</a:t>
            </a:r>
            <a:endParaRPr lang="ru-RU" sz="2000" b="1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0112" y="2564904"/>
            <a:ext cx="3384376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2. Запишите ее в виде законченного предложения.</a:t>
            </a:r>
            <a:endParaRPr lang="ru-RU" sz="2000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0112" y="3933056"/>
            <a:ext cx="331236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3. Определите, на какой вопрос отвечает это предложение.</a:t>
            </a:r>
            <a:endParaRPr lang="ru-RU" sz="2000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80112" y="5373216"/>
            <a:ext cx="3312368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4. Запишите этот вопрос, который и является проблемой текста.</a:t>
            </a:r>
            <a:endParaRPr lang="ru-RU" sz="2000" b="1" i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899592" y="476672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3"/>
          </p:cNvCxnSpPr>
          <p:nvPr/>
        </p:nvCxnSpPr>
        <p:spPr>
          <a:xfrm>
            <a:off x="7956376" y="476672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12360" cy="53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628800"/>
            <a:ext cx="871296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87129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876256" y="2132856"/>
            <a:ext cx="20162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19672" y="6021288"/>
            <a:ext cx="24482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3343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hape 5"/>
          <p:cNvCxnSpPr>
            <a:stCxn id="2050" idx="2"/>
          </p:cNvCxnSpPr>
          <p:nvPr/>
        </p:nvCxnSpPr>
        <p:spPr>
          <a:xfrm rot="5400000">
            <a:off x="2522005" y="92137"/>
            <a:ext cx="202282" cy="416718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39552" y="2276872"/>
            <a:ext cx="0" cy="42484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9552" y="299695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39552" y="652534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39552" y="479715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492896"/>
            <a:ext cx="196515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221088"/>
            <a:ext cx="19442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867053"/>
            <a:ext cx="1800199" cy="99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492896"/>
            <a:ext cx="53285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852936"/>
            <a:ext cx="5400600" cy="323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3861048"/>
            <a:ext cx="5328592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4941168"/>
            <a:ext cx="5328593" cy="16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71642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24482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772817"/>
            <a:ext cx="24482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772816"/>
            <a:ext cx="24482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1403648" y="141277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074" idx="2"/>
          </p:cNvCxnSpPr>
          <p:nvPr/>
        </p:nvCxnSpPr>
        <p:spPr>
          <a:xfrm>
            <a:off x="4409728" y="1412776"/>
            <a:ext cx="1825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588224" y="141277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996952"/>
            <a:ext cx="828092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573016"/>
            <a:ext cx="856895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708920"/>
            <a:ext cx="8712968" cy="400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2123728" y="19888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20072" y="19888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388424" y="19888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3356992"/>
            <a:ext cx="84486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вал 21"/>
          <p:cNvSpPr/>
          <p:nvPr/>
        </p:nvSpPr>
        <p:spPr>
          <a:xfrm>
            <a:off x="8244408" y="332656"/>
            <a:ext cx="57606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!</a:t>
            </a:r>
            <a:endParaRPr lang="ru-RU" sz="9600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924944"/>
            <a:ext cx="8467098" cy="312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3356992"/>
            <a:ext cx="8173416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835292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87849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941168"/>
            <a:ext cx="4896544" cy="146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79512" y="623731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8" name="Овал 7"/>
          <p:cNvSpPr/>
          <p:nvPr/>
        </p:nvSpPr>
        <p:spPr>
          <a:xfrm>
            <a:off x="1907704" y="5301208"/>
            <a:ext cx="360040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0" y="188640"/>
            <a:ext cx="5395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1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828092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724128" y="764704"/>
            <a:ext cx="2880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87849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5157192"/>
            <a:ext cx="4896544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6237312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10" name="Овал 9"/>
          <p:cNvSpPr/>
          <p:nvPr/>
        </p:nvSpPr>
        <p:spPr>
          <a:xfrm>
            <a:off x="2051720" y="5805264"/>
            <a:ext cx="360040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9512" y="332656"/>
            <a:ext cx="5395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82809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796136" y="476672"/>
            <a:ext cx="2880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87849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013176"/>
            <a:ext cx="5616624" cy="163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79512" y="6237312"/>
            <a:ext cx="144016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ответ</a:t>
            </a:r>
            <a:endParaRPr lang="ru-RU" sz="2400" b="1" i="1" dirty="0"/>
          </a:p>
        </p:txBody>
      </p:sp>
      <p:sp>
        <p:nvSpPr>
          <p:cNvPr id="11" name="Овал 10"/>
          <p:cNvSpPr/>
          <p:nvPr/>
        </p:nvSpPr>
        <p:spPr>
          <a:xfrm>
            <a:off x="1763688" y="5805264"/>
            <a:ext cx="360040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9512" y="188640"/>
            <a:ext cx="5395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275</TotalTime>
  <Words>1675</Words>
  <Application>Microsoft Office PowerPoint</Application>
  <PresentationFormat>Экран (4:3)</PresentationFormat>
  <Paragraphs>136</Paragraphs>
  <Slides>25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 Часть С.  Проблема текста.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Пример подачи проблемы в контексте сочинения. </vt:lpstr>
      <vt:lpstr>Использованная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35</cp:revision>
  <dcterms:created xsi:type="dcterms:W3CDTF">2012-03-10T16:33:03Z</dcterms:created>
  <dcterms:modified xsi:type="dcterms:W3CDTF">2012-03-11T20:08:51Z</dcterms:modified>
</cp:coreProperties>
</file>