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52" r:id="rId1"/>
  </p:sldMasterIdLst>
  <p:notesMasterIdLst>
    <p:notesMasterId r:id="rId18"/>
  </p:notesMasterIdLst>
  <p:sldIdLst>
    <p:sldId id="278" r:id="rId2"/>
    <p:sldId id="25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57" r:id="rId14"/>
    <p:sldId id="258" r:id="rId15"/>
    <p:sldId id="275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FF3"/>
    <a:srgbClr val="99FF66"/>
    <a:srgbClr val="008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069" autoAdjust="0"/>
    <p:restoredTop sz="94660"/>
  </p:normalViewPr>
  <p:slideViewPr>
    <p:cSldViewPr>
      <p:cViewPr varScale="1">
        <p:scale>
          <a:sx n="61" d="100"/>
          <a:sy n="61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43.wmf"/><Relationship Id="rId21" Type="http://schemas.openxmlformats.org/officeDocument/2006/relationships/image" Target="../media/image61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B3017-C7D1-441E-8A01-58DD70A83A7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638B-34DB-4083-9352-89E43E69A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8B4A8A-9623-4DCE-AAAA-A85A1EF3768D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FAEE96-184A-4299-892C-12B980C32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849A-4542-4CCE-99F6-6526D8F11139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30EB-D109-4686-9D1B-5831AE2EE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3CAE-00FD-4C95-9970-D6382C59E56A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2526-63AD-43AB-8762-A68C8DF44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36D7-1DB6-4824-8E4A-6FB3E1CDD56D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B37F-178A-498C-A943-FF54A6965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FC05EB-3363-48E7-962C-7F0BE96A36EC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8F47E4-0751-4D34-8D1F-065CE12EE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52B05-32D0-4787-A709-00D200365073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9D5D3F-9FB0-4263-B216-9130E8FCA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FA8DD-0DBC-4B19-9C6D-DF323E313A9F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30467B-6CAB-414C-A12D-E0C6FC869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2ED5A1-9E16-443A-94BA-6E73F0ACB625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8E12CE-DA7A-4FE8-BEAF-92A53DA32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69FE-27CE-4413-AABA-42325DC94047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AA4C-BA76-4A4F-9D50-95B21E9F7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5CFFA-D099-41BE-9AEA-B4EFAA7F32BE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74DE30-DE5B-483C-A70C-7E82AF92E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996D77-704E-47DA-8F96-330E55B9F289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239E84-CF87-4CC8-B039-14B2C3CCC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34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BA64CB-2B81-4B1E-90B2-4E48673EAB0D}" type="datetime1">
              <a:rPr lang="ru-RU" smtClean="0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48169F-F477-44B6-A57E-E0FDEBDA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07" r:id="rId2"/>
    <p:sldLayoutId id="2147484512" r:id="rId3"/>
    <p:sldLayoutId id="2147484513" r:id="rId4"/>
    <p:sldLayoutId id="2147484514" r:id="rId5"/>
    <p:sldLayoutId id="2147484515" r:id="rId6"/>
    <p:sldLayoutId id="2147484508" r:id="rId7"/>
    <p:sldLayoutId id="2147484516" r:id="rId8"/>
    <p:sldLayoutId id="2147484517" r:id="rId9"/>
    <p:sldLayoutId id="2147484509" r:id="rId10"/>
    <p:sldLayoutId id="21474845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4.bin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3.bin"/><Relationship Id="rId25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24" Type="http://schemas.openxmlformats.org/officeDocument/2006/relationships/slide" Target="slide14.xml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9.bin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5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slide" Target="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10" Type="http://schemas.openxmlformats.org/officeDocument/2006/relationships/slide" Target="slide2.xml"/><Relationship Id="rId4" Type="http://schemas.openxmlformats.org/officeDocument/2006/relationships/oleObject" Target="../embeddings/oleObject65.bin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slide" Target="slide13.x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slide" Target="slide2.xml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slide" Target="slide12.xml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11.x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slide" Target="slide6.xml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24.bin"/><Relationship Id="rId7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7.x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31.bin"/><Relationship Id="rId7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1FFF3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96975" y="3214688"/>
            <a:ext cx="7947025" cy="1065212"/>
          </a:xfrm>
        </p:spPr>
        <p:txBody>
          <a:bodyPr lIns="92075" tIns="46038" rIns="92075" bIns="46038"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</a:rPr>
              <a:t>Электронный справочник по тригонометрическим</a:t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sz="3300" dirty="0" smtClean="0">
                <a:solidFill>
                  <a:schemeClr val="tx1"/>
                </a:solidFill>
              </a:rPr>
              <a:t>формулам</a:t>
            </a: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3786188" y="428625"/>
            <a:ext cx="20510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МБОУ СОШ № </a:t>
            </a:r>
            <a:r>
              <a:rPr kumimoji="1" lang="ru-RU" sz="1600"/>
              <a:t>6</a:t>
            </a:r>
          </a:p>
          <a:p>
            <a:pPr>
              <a:spcBef>
                <a:spcPct val="50000"/>
              </a:spcBef>
            </a:pPr>
            <a:r>
              <a:rPr kumimoji="1" lang="ru-RU"/>
              <a:t>г.Нижнекамск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286125" y="12858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учитель Миннегалиева Р.Х.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-36513" y="198438"/>
          <a:ext cx="6275388" cy="1143000"/>
        </p:xfrm>
        <a:graphic>
          <a:graphicData uri="http://schemas.openxmlformats.org/presentationml/2006/ole">
            <p:oleObj spid="_x0000_s46082" name="Формула" r:id="rId3" imgW="3187440" imgH="596880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-36513" y="1555750"/>
          <a:ext cx="5097463" cy="1081088"/>
        </p:xfrm>
        <a:graphic>
          <a:graphicData uri="http://schemas.openxmlformats.org/presentationml/2006/ole">
            <p:oleObj spid="_x0000_s46083" name="Формула" r:id="rId4" imgW="2768400" imgH="57132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-36513" y="2924175"/>
          <a:ext cx="8713788" cy="1847850"/>
        </p:xfrm>
        <a:graphic>
          <a:graphicData uri="http://schemas.openxmlformats.org/presentationml/2006/ole">
            <p:oleObj spid="_x0000_s46084" name="Формула" r:id="rId5" imgW="4025880" imgH="914400" progId="Equation.3">
              <p:embed/>
            </p:oleObj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-36513" y="4868863"/>
          <a:ext cx="9167813" cy="850900"/>
        </p:xfrm>
        <a:graphic>
          <a:graphicData uri="http://schemas.openxmlformats.org/presentationml/2006/ole">
            <p:oleObj spid="_x0000_s46085" name="Формула" r:id="rId6" imgW="4736880" imgH="444240" progId="Equation.3">
              <p:embed/>
            </p:oleObj>
          </a:graphicData>
        </a:graphic>
      </p:graphicFrame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7" action="ppaction://hlinksldjump"/>
              </a:rPr>
              <a:t>Назад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835150" y="1268413"/>
          <a:ext cx="2303463" cy="387350"/>
        </p:xfrm>
        <a:graphic>
          <a:graphicData uri="http://schemas.openxmlformats.org/presentationml/2006/ole">
            <p:oleObj spid="_x0000_s47106" name="Формула" r:id="rId3" imgW="1206360" imgH="203040" progId="Equation.3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4643438" y="1268413"/>
          <a:ext cx="2305050" cy="373062"/>
        </p:xfrm>
        <a:graphic>
          <a:graphicData uri="http://schemas.openxmlformats.org/presentationml/2006/ole">
            <p:oleObj spid="_x0000_s47107" name="Формула" r:id="rId4" imgW="1257120" imgH="203040" progId="Equation.3">
              <p:embed/>
            </p:oleObj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5076825" y="3141663"/>
          <a:ext cx="1512888" cy="558800"/>
        </p:xfrm>
        <a:graphic>
          <a:graphicData uri="http://schemas.openxmlformats.org/presentationml/2006/ole">
            <p:oleObj spid="_x0000_s47108" name="Формула" r:id="rId5" imgW="1168200" imgH="431640" progId="Equation.3">
              <p:embed/>
            </p:oleObj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7019925" y="3068638"/>
          <a:ext cx="1655763" cy="612775"/>
        </p:xfrm>
        <a:graphic>
          <a:graphicData uri="http://schemas.openxmlformats.org/presentationml/2006/ole">
            <p:oleObj spid="_x0000_s47109" name="Формула" r:id="rId6" imgW="1168200" imgH="431640" progId="Equation.3">
              <p:embed/>
            </p:oleObj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5076825" y="3644900"/>
          <a:ext cx="1728788" cy="350838"/>
        </p:xfrm>
        <a:graphic>
          <a:graphicData uri="http://schemas.openxmlformats.org/presentationml/2006/ole">
            <p:oleObj spid="_x0000_s47110" name="Формула" r:id="rId7" imgW="1066680" imgH="215640" progId="Equation.3">
              <p:embed/>
            </p:oleObj>
          </a:graphicData>
        </a:graphic>
      </p:graphicFrame>
      <p:graphicFrame>
        <p:nvGraphicFramePr>
          <p:cNvPr id="11271" name="Object 9"/>
          <p:cNvGraphicFramePr>
            <a:graphicFrameLocks noChangeAspect="1"/>
          </p:cNvGraphicFramePr>
          <p:nvPr/>
        </p:nvGraphicFramePr>
        <p:xfrm>
          <a:off x="7019925" y="3573463"/>
          <a:ext cx="1871663" cy="344487"/>
        </p:xfrm>
        <a:graphic>
          <a:graphicData uri="http://schemas.openxmlformats.org/presentationml/2006/ole">
            <p:oleObj spid="_x0000_s47111" name="Формула" r:id="rId8" imgW="1168200" imgH="215640" progId="Equation.3">
              <p:embed/>
            </p:oleObj>
          </a:graphicData>
        </a:graphic>
      </p:graphicFrame>
      <p:graphicFrame>
        <p:nvGraphicFramePr>
          <p:cNvPr id="11272" name="Object 10"/>
          <p:cNvGraphicFramePr>
            <a:graphicFrameLocks noChangeAspect="1"/>
          </p:cNvGraphicFramePr>
          <p:nvPr/>
        </p:nvGraphicFramePr>
        <p:xfrm>
          <a:off x="5076825" y="4005263"/>
          <a:ext cx="1800225" cy="582612"/>
        </p:xfrm>
        <a:graphic>
          <a:graphicData uri="http://schemas.openxmlformats.org/presentationml/2006/ole">
            <p:oleObj spid="_x0000_s47112" name="Формула" r:id="rId9" imgW="1333440" imgH="431640" progId="Equation.3">
              <p:embed/>
            </p:oleObj>
          </a:graphicData>
        </a:graphic>
      </p:graphicFrame>
      <p:graphicFrame>
        <p:nvGraphicFramePr>
          <p:cNvPr id="11273" name="Object 11"/>
          <p:cNvGraphicFramePr>
            <a:graphicFrameLocks noChangeAspect="1"/>
          </p:cNvGraphicFramePr>
          <p:nvPr/>
        </p:nvGraphicFramePr>
        <p:xfrm>
          <a:off x="7092950" y="4005263"/>
          <a:ext cx="1800225" cy="576262"/>
        </p:xfrm>
        <a:graphic>
          <a:graphicData uri="http://schemas.openxmlformats.org/presentationml/2006/ole">
            <p:oleObj spid="_x0000_s47113" name="Формула" r:id="rId10" imgW="1346040" imgH="431640" progId="Equation.3">
              <p:embed/>
            </p:oleObj>
          </a:graphicData>
        </a:graphic>
      </p:graphicFrame>
      <p:graphicFrame>
        <p:nvGraphicFramePr>
          <p:cNvPr id="11274" name="Object 12"/>
          <p:cNvGraphicFramePr>
            <a:graphicFrameLocks noChangeAspect="1"/>
          </p:cNvGraphicFramePr>
          <p:nvPr/>
        </p:nvGraphicFramePr>
        <p:xfrm>
          <a:off x="900113" y="3141663"/>
          <a:ext cx="1457325" cy="538162"/>
        </p:xfrm>
        <a:graphic>
          <a:graphicData uri="http://schemas.openxmlformats.org/presentationml/2006/ole">
            <p:oleObj spid="_x0000_s47114" name="Формула" r:id="rId11" imgW="1168200" imgH="431640" progId="Equation.3">
              <p:embed/>
            </p:oleObj>
          </a:graphicData>
        </a:graphic>
      </p:graphicFrame>
      <p:graphicFrame>
        <p:nvGraphicFramePr>
          <p:cNvPr id="11275" name="Object 13"/>
          <p:cNvGraphicFramePr>
            <a:graphicFrameLocks noChangeAspect="1"/>
          </p:cNvGraphicFramePr>
          <p:nvPr/>
        </p:nvGraphicFramePr>
        <p:xfrm>
          <a:off x="2771775" y="3141663"/>
          <a:ext cx="1727200" cy="587375"/>
        </p:xfrm>
        <a:graphic>
          <a:graphicData uri="http://schemas.openxmlformats.org/presentationml/2006/ole">
            <p:oleObj spid="_x0000_s47115" name="Формула" r:id="rId12" imgW="1269720" imgH="431640" progId="Equation.3">
              <p:embed/>
            </p:oleObj>
          </a:graphicData>
        </a:graphic>
      </p:graphicFrame>
      <p:graphicFrame>
        <p:nvGraphicFramePr>
          <p:cNvPr id="11276" name="Object 14"/>
          <p:cNvGraphicFramePr>
            <a:graphicFrameLocks noChangeAspect="1"/>
          </p:cNvGraphicFramePr>
          <p:nvPr/>
        </p:nvGraphicFramePr>
        <p:xfrm>
          <a:off x="900113" y="3789363"/>
          <a:ext cx="1511300" cy="268287"/>
        </p:xfrm>
        <a:graphic>
          <a:graphicData uri="http://schemas.openxmlformats.org/presentationml/2006/ole">
            <p:oleObj spid="_x0000_s47116" name="Формула" r:id="rId13" imgW="1218960" imgH="215640" progId="Equation.3">
              <p:embed/>
            </p:oleObj>
          </a:graphicData>
        </a:graphic>
      </p:graphicFrame>
      <p:graphicFrame>
        <p:nvGraphicFramePr>
          <p:cNvPr id="11277" name="Object 15"/>
          <p:cNvGraphicFramePr>
            <a:graphicFrameLocks noChangeAspect="1"/>
          </p:cNvGraphicFramePr>
          <p:nvPr/>
        </p:nvGraphicFramePr>
        <p:xfrm>
          <a:off x="2771775" y="3789363"/>
          <a:ext cx="1655763" cy="293687"/>
        </p:xfrm>
        <a:graphic>
          <a:graphicData uri="http://schemas.openxmlformats.org/presentationml/2006/ole">
            <p:oleObj spid="_x0000_s47117" name="Формула" r:id="rId14" imgW="1218960" imgH="215640" progId="Equation.3">
              <p:embed/>
            </p:oleObj>
          </a:graphicData>
        </a:graphic>
      </p:graphicFrame>
      <p:graphicFrame>
        <p:nvGraphicFramePr>
          <p:cNvPr id="11278" name="Object 16"/>
          <p:cNvGraphicFramePr>
            <a:graphicFrameLocks noChangeAspect="1"/>
          </p:cNvGraphicFramePr>
          <p:nvPr/>
        </p:nvGraphicFramePr>
        <p:xfrm>
          <a:off x="900113" y="4149725"/>
          <a:ext cx="1727200" cy="558800"/>
        </p:xfrm>
        <a:graphic>
          <a:graphicData uri="http://schemas.openxmlformats.org/presentationml/2006/ole">
            <p:oleObj spid="_x0000_s47118" name="Формула" r:id="rId15" imgW="1333440" imgH="431640" progId="Equation.3">
              <p:embed/>
            </p:oleObj>
          </a:graphicData>
        </a:graphic>
      </p:graphicFrame>
      <p:graphicFrame>
        <p:nvGraphicFramePr>
          <p:cNvPr id="11279" name="Object 17"/>
          <p:cNvGraphicFramePr>
            <a:graphicFrameLocks noChangeAspect="1"/>
          </p:cNvGraphicFramePr>
          <p:nvPr/>
        </p:nvGraphicFramePr>
        <p:xfrm>
          <a:off x="2916238" y="4149725"/>
          <a:ext cx="1511300" cy="530225"/>
        </p:xfrm>
        <a:graphic>
          <a:graphicData uri="http://schemas.openxmlformats.org/presentationml/2006/ole">
            <p:oleObj spid="_x0000_s47119" name="Формула" r:id="rId16" imgW="1231560" imgH="431640" progId="Equation.3">
              <p:embed/>
            </p:oleObj>
          </a:graphicData>
        </a:graphic>
      </p:graphicFrame>
      <p:graphicFrame>
        <p:nvGraphicFramePr>
          <p:cNvPr id="11280" name="Object 18"/>
          <p:cNvGraphicFramePr>
            <a:graphicFrameLocks noChangeAspect="1"/>
          </p:cNvGraphicFramePr>
          <p:nvPr/>
        </p:nvGraphicFramePr>
        <p:xfrm>
          <a:off x="2268538" y="4797425"/>
          <a:ext cx="1798637" cy="363538"/>
        </p:xfrm>
        <a:graphic>
          <a:graphicData uri="http://schemas.openxmlformats.org/presentationml/2006/ole">
            <p:oleObj spid="_x0000_s47120" name="Формула" r:id="rId17" imgW="1002960" imgH="203040" progId="Equation.3">
              <p:embed/>
            </p:oleObj>
          </a:graphicData>
        </a:graphic>
      </p:graphicFrame>
      <p:graphicFrame>
        <p:nvGraphicFramePr>
          <p:cNvPr id="11281" name="Object 19"/>
          <p:cNvGraphicFramePr>
            <a:graphicFrameLocks noChangeAspect="1"/>
          </p:cNvGraphicFramePr>
          <p:nvPr/>
        </p:nvGraphicFramePr>
        <p:xfrm>
          <a:off x="4284663" y="4797425"/>
          <a:ext cx="1800225" cy="322263"/>
        </p:xfrm>
        <a:graphic>
          <a:graphicData uri="http://schemas.openxmlformats.org/presentationml/2006/ole">
            <p:oleObj spid="_x0000_s47121" name="Формула" r:id="rId18" imgW="1130040" imgH="203040" progId="Equation.3">
              <p:embed/>
            </p:oleObj>
          </a:graphicData>
        </a:graphic>
      </p:graphicFrame>
      <p:graphicFrame>
        <p:nvGraphicFramePr>
          <p:cNvPr id="11282" name="Object 20"/>
          <p:cNvGraphicFramePr>
            <a:graphicFrameLocks noChangeAspect="1"/>
          </p:cNvGraphicFramePr>
          <p:nvPr/>
        </p:nvGraphicFramePr>
        <p:xfrm>
          <a:off x="2473325" y="5300663"/>
          <a:ext cx="1314450" cy="531812"/>
        </p:xfrm>
        <a:graphic>
          <a:graphicData uri="http://schemas.openxmlformats.org/presentationml/2006/ole">
            <p:oleObj spid="_x0000_s47122" name="Формула" r:id="rId19" imgW="1066680" imgH="431640" progId="Equation.3">
              <p:embed/>
            </p:oleObj>
          </a:graphicData>
        </a:graphic>
      </p:graphicFrame>
      <p:graphicFrame>
        <p:nvGraphicFramePr>
          <p:cNvPr id="11283" name="Object 21"/>
          <p:cNvGraphicFramePr>
            <a:graphicFrameLocks noChangeAspect="1"/>
          </p:cNvGraphicFramePr>
          <p:nvPr/>
        </p:nvGraphicFramePr>
        <p:xfrm>
          <a:off x="4356100" y="5300663"/>
          <a:ext cx="1441450" cy="533400"/>
        </p:xfrm>
        <a:graphic>
          <a:graphicData uri="http://schemas.openxmlformats.org/presentationml/2006/ole">
            <p:oleObj spid="_x0000_s47123" name="Формула" r:id="rId20" imgW="1168200" imgH="431640" progId="Equation.3">
              <p:embed/>
            </p:oleObj>
          </a:graphicData>
        </a:graphic>
      </p:graphicFrame>
      <p:graphicFrame>
        <p:nvGraphicFramePr>
          <p:cNvPr id="11284" name="Object 22"/>
          <p:cNvGraphicFramePr>
            <a:graphicFrameLocks noChangeAspect="1"/>
          </p:cNvGraphicFramePr>
          <p:nvPr/>
        </p:nvGraphicFramePr>
        <p:xfrm>
          <a:off x="2411413" y="5949950"/>
          <a:ext cx="1314450" cy="531813"/>
        </p:xfrm>
        <a:graphic>
          <a:graphicData uri="http://schemas.openxmlformats.org/presentationml/2006/ole">
            <p:oleObj spid="_x0000_s47124" name="Формула" r:id="rId21" imgW="1066680" imgH="431640" progId="Equation.3">
              <p:embed/>
            </p:oleObj>
          </a:graphicData>
        </a:graphic>
      </p:graphicFrame>
      <p:graphicFrame>
        <p:nvGraphicFramePr>
          <p:cNvPr id="11285" name="Object 23"/>
          <p:cNvGraphicFramePr>
            <a:graphicFrameLocks noChangeAspect="1"/>
          </p:cNvGraphicFramePr>
          <p:nvPr/>
        </p:nvGraphicFramePr>
        <p:xfrm>
          <a:off x="4294188" y="5949950"/>
          <a:ext cx="1441450" cy="533400"/>
        </p:xfrm>
        <a:graphic>
          <a:graphicData uri="http://schemas.openxmlformats.org/presentationml/2006/ole">
            <p:oleObj spid="_x0000_s47125" name="Формула" r:id="rId22" imgW="1168200" imgH="431640" progId="Equation.3">
              <p:embed/>
            </p:oleObj>
          </a:graphicData>
        </a:graphic>
      </p:graphicFrame>
      <p:sp>
        <p:nvSpPr>
          <p:cNvPr id="11287" name="Rectangle 24"/>
          <p:cNvSpPr>
            <a:spLocks noChangeArrowheads="1"/>
          </p:cNvSpPr>
          <p:nvPr/>
        </p:nvSpPr>
        <p:spPr bwMode="auto">
          <a:xfrm>
            <a:off x="5003800" y="3068638"/>
            <a:ext cx="3960813" cy="17287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>
              <a:latin typeface="Times New Roman" pitchFamily="18" charset="0"/>
            </a:endParaRPr>
          </a:p>
        </p:txBody>
      </p:sp>
      <p:sp>
        <p:nvSpPr>
          <p:cNvPr id="11288" name="Rectangle 25"/>
          <p:cNvSpPr>
            <a:spLocks noChangeArrowheads="1"/>
          </p:cNvSpPr>
          <p:nvPr/>
        </p:nvSpPr>
        <p:spPr bwMode="auto">
          <a:xfrm>
            <a:off x="827088" y="3068638"/>
            <a:ext cx="3960812" cy="17287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>
              <a:latin typeface="Times New Roman" pitchFamily="18" charset="0"/>
            </a:endParaRPr>
          </a:p>
        </p:txBody>
      </p:sp>
      <p:sp>
        <p:nvSpPr>
          <p:cNvPr id="11289" name="Rectangle 26"/>
          <p:cNvSpPr>
            <a:spLocks noChangeArrowheads="1"/>
          </p:cNvSpPr>
          <p:nvPr/>
        </p:nvSpPr>
        <p:spPr bwMode="auto">
          <a:xfrm>
            <a:off x="2124075" y="5229225"/>
            <a:ext cx="3960813" cy="13684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>
              <a:latin typeface="Times New Roman" pitchFamily="18" charset="0"/>
            </a:endParaRPr>
          </a:p>
        </p:txBody>
      </p:sp>
      <p:graphicFrame>
        <p:nvGraphicFramePr>
          <p:cNvPr id="11286" name="Object 27"/>
          <p:cNvGraphicFramePr>
            <a:graphicFrameLocks noChangeAspect="1"/>
          </p:cNvGraphicFramePr>
          <p:nvPr/>
        </p:nvGraphicFramePr>
        <p:xfrm>
          <a:off x="7380288" y="1268413"/>
          <a:ext cx="720725" cy="334962"/>
        </p:xfrm>
        <a:graphic>
          <a:graphicData uri="http://schemas.openxmlformats.org/presentationml/2006/ole">
            <p:oleObj spid="_x0000_s47126" name="Формула" r:id="rId23" imgW="380880" imgH="177480" progId="Equation.3">
              <p:embed/>
            </p:oleObj>
          </a:graphicData>
        </a:graphic>
      </p:graphicFrame>
      <p:sp>
        <p:nvSpPr>
          <p:cNvPr id="11290" name="Прямоугольник 25"/>
          <p:cNvSpPr>
            <a:spLocks noChangeArrowheads="1"/>
          </p:cNvSpPr>
          <p:nvPr/>
        </p:nvSpPr>
        <p:spPr bwMode="auto">
          <a:xfrm>
            <a:off x="7715250" y="6143625"/>
            <a:ext cx="102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24" action="ppaction://hlinksldjump"/>
              </a:rPr>
              <a:t>Пример</a:t>
            </a:r>
            <a:endParaRPr lang="ru-RU"/>
          </a:p>
        </p:txBody>
      </p:sp>
      <p:sp>
        <p:nvSpPr>
          <p:cNvPr id="11291" name="TextBox 27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5" action="ppaction://hlinksldjump"/>
              </a:rPr>
              <a:t>Назад</a:t>
            </a:r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468313" y="4652963"/>
          <a:ext cx="5688012" cy="1604962"/>
        </p:xfrm>
        <a:graphic>
          <a:graphicData uri="http://schemas.openxmlformats.org/presentationml/2006/ole">
            <p:oleObj spid="_x0000_s48130" name="Формула" r:id="rId3" imgW="3060360" imgH="863280" progId="Equation.3">
              <p:embed/>
            </p:oleObj>
          </a:graphicData>
        </a:graphic>
      </p:graphicFrame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0" y="3333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1)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468313" y="1341438"/>
          <a:ext cx="5448300" cy="1584325"/>
        </p:xfrm>
        <a:graphic>
          <a:graphicData uri="http://schemas.openxmlformats.org/presentationml/2006/ole">
            <p:oleObj spid="_x0000_s48131" name="Формула" r:id="rId4" imgW="2882880" imgH="838080" progId="Equation.3">
              <p:embed/>
            </p:oleObj>
          </a:graphicData>
        </a:graphic>
      </p:graphicFrame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0" y="148431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2)</a:t>
            </a:r>
          </a:p>
        </p:txBody>
      </p:sp>
      <p:graphicFrame>
        <p:nvGraphicFramePr>
          <p:cNvPr id="12292" name="Object 8"/>
          <p:cNvGraphicFramePr>
            <a:graphicFrameLocks noChangeAspect="1"/>
          </p:cNvGraphicFramePr>
          <p:nvPr/>
        </p:nvGraphicFramePr>
        <p:xfrm>
          <a:off x="468313" y="2997200"/>
          <a:ext cx="3622675" cy="1584325"/>
        </p:xfrm>
        <a:graphic>
          <a:graphicData uri="http://schemas.openxmlformats.org/presentationml/2006/ole">
            <p:oleObj spid="_x0000_s48132" name="Формула" r:id="rId5" imgW="1917360" imgH="838080" progId="Equation.3">
              <p:embed/>
            </p:oleObj>
          </a:graphicData>
        </a:graphic>
      </p:graphicFrame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387350" y="188913"/>
          <a:ext cx="8756650" cy="1181100"/>
        </p:xfrm>
        <a:graphic>
          <a:graphicData uri="http://schemas.openxmlformats.org/presentationml/2006/ole">
            <p:oleObj spid="_x0000_s48133" name="Microsoft Equation 3.0" r:id="rId6" imgW="4711680" imgH="634680" progId="Equation.3">
              <p:embed/>
            </p:oleObj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0" y="31416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3)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0" y="47244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4)</a:t>
            </a:r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7" action="ppaction://hlinksldjump"/>
              </a:rPr>
              <a:t>Назад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555875" y="115888"/>
          <a:ext cx="5072063" cy="896937"/>
        </p:xfrm>
        <a:graphic>
          <a:graphicData uri="http://schemas.openxmlformats.org/presentationml/2006/ole">
            <p:oleObj spid="_x0000_s1026" name="Формула" r:id="rId3" imgW="2222280" imgH="39348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339975" y="1052513"/>
          <a:ext cx="5072063" cy="896937"/>
        </p:xfrm>
        <a:graphic>
          <a:graphicData uri="http://schemas.openxmlformats.org/presentationml/2006/ole">
            <p:oleObj spid="_x0000_s1027" name="Формула" r:id="rId4" imgW="2222280" imgH="39348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124075" y="2420938"/>
          <a:ext cx="5216525" cy="896937"/>
        </p:xfrm>
        <a:graphic>
          <a:graphicData uri="http://schemas.openxmlformats.org/presentationml/2006/ole">
            <p:oleObj spid="_x0000_s1028" name="Формула" r:id="rId5" imgW="2286000" imgH="39348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2081213" y="3357563"/>
          <a:ext cx="5303837" cy="896937"/>
        </p:xfrm>
        <a:graphic>
          <a:graphicData uri="http://schemas.openxmlformats.org/presentationml/2006/ole">
            <p:oleObj spid="_x0000_s1029" name="Формула" r:id="rId6" imgW="2323800" imgH="39348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3006725" y="4264025"/>
          <a:ext cx="3390900" cy="955675"/>
        </p:xfrm>
        <a:graphic>
          <a:graphicData uri="http://schemas.openxmlformats.org/presentationml/2006/ole">
            <p:oleObj spid="_x0000_s1030" name="Формула" r:id="rId7" imgW="1485720" imgH="419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3001963" y="5300663"/>
          <a:ext cx="3362325" cy="955675"/>
        </p:xfrm>
        <a:graphic>
          <a:graphicData uri="http://schemas.openxmlformats.org/presentationml/2006/ole">
            <p:oleObj spid="_x0000_s1031" name="Формула" r:id="rId8" imgW="1473120" imgH="419040" progId="Equation.3">
              <p:embed/>
            </p:oleObj>
          </a:graphicData>
        </a:graphic>
      </p:graphicFrame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7858125" y="61436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9" action="ppaction://hlinksldjump"/>
              </a:rPr>
              <a:t>Пример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3" name="TextBox 10"/>
          <p:cNvSpPr txBox="1">
            <a:spLocks noChangeArrowheads="1"/>
          </p:cNvSpPr>
          <p:nvPr/>
        </p:nvSpPr>
        <p:spPr bwMode="auto">
          <a:xfrm>
            <a:off x="285750" y="6072188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10" action="ppaction://hlinksldjump"/>
              </a:rPr>
              <a:t>Назад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333375"/>
          <a:ext cx="8856663" cy="803275"/>
        </p:xfrm>
        <a:graphic>
          <a:graphicData uri="http://schemas.openxmlformats.org/presentationml/2006/ole">
            <p:oleObj spid="_x0000_s2050" name="Microsoft Equation 3.0" r:id="rId3" imgW="4622760" imgH="4190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0" y="1196975"/>
          <a:ext cx="8369300" cy="1946275"/>
        </p:xfrm>
        <a:graphic>
          <a:graphicData uri="http://schemas.openxmlformats.org/presentationml/2006/ole">
            <p:oleObj spid="_x0000_s2051" name="Формула" r:id="rId4" imgW="4368600" imgH="101592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0" y="2997200"/>
          <a:ext cx="9144000" cy="1628775"/>
        </p:xfrm>
        <a:graphic>
          <a:graphicData uri="http://schemas.openxmlformats.org/presentationml/2006/ole">
            <p:oleObj spid="_x0000_s2052" name="Формула" r:id="rId5" imgW="4851360" imgH="863280" progId="Equation.3">
              <p:embed/>
            </p:oleObj>
          </a:graphicData>
        </a:graphic>
      </p:graphicFrame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0" y="4989513"/>
            <a:ext cx="8964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sz="2200" dirty="0">
                <a:latin typeface="Times New Roman" pitchFamily="18" charset="0"/>
              </a:rPr>
              <a:t>4)sin10</a:t>
            </a:r>
            <a:r>
              <a:rPr kumimoji="1" lang="en-US" sz="2200" baseline="30000" dirty="0">
                <a:latin typeface="Times New Roman" pitchFamily="18" charset="0"/>
              </a:rPr>
              <a:t>0</a:t>
            </a:r>
            <a:r>
              <a:rPr kumimoji="1" lang="en-US" sz="2200" dirty="0">
                <a:latin typeface="Times New Roman" pitchFamily="18" charset="0"/>
              </a:rPr>
              <a:t>+sin50</a:t>
            </a:r>
            <a:r>
              <a:rPr kumimoji="1" lang="en-US" sz="2200" baseline="30000" dirty="0">
                <a:latin typeface="Times New Roman" pitchFamily="18" charset="0"/>
              </a:rPr>
              <a:t>0</a:t>
            </a:r>
            <a:r>
              <a:rPr kumimoji="1" lang="en-US" sz="2200" dirty="0">
                <a:latin typeface="Times New Roman" pitchFamily="18" charset="0"/>
              </a:rPr>
              <a:t>=2sin</a:t>
            </a:r>
            <a:r>
              <a:rPr kumimoji="1" lang="ru-RU" sz="2200" dirty="0">
                <a:latin typeface="Times New Roman" pitchFamily="18" charset="0"/>
              </a:rPr>
              <a:t>(</a:t>
            </a:r>
            <a:r>
              <a:rPr kumimoji="1" lang="en-US" sz="2200" dirty="0">
                <a:latin typeface="Times New Roman" pitchFamily="18" charset="0"/>
              </a:rPr>
              <a:t>(</a:t>
            </a:r>
            <a:r>
              <a:rPr kumimoji="1" lang="en-US" sz="2200" dirty="0" smtClean="0">
                <a:latin typeface="Times New Roman" pitchFamily="18" charset="0"/>
              </a:rPr>
              <a:t>10°+50°)/</a:t>
            </a:r>
            <a:r>
              <a:rPr kumimoji="1" lang="en-US" sz="2200" dirty="0">
                <a:latin typeface="Times New Roman" pitchFamily="18" charset="0"/>
              </a:rPr>
              <a:t>2</a:t>
            </a:r>
            <a:r>
              <a:rPr kumimoji="1" lang="ru-RU" sz="2200" dirty="0">
                <a:latin typeface="Times New Roman" pitchFamily="18" charset="0"/>
              </a:rPr>
              <a:t>) </a:t>
            </a:r>
            <a:r>
              <a:rPr kumimoji="1" lang="en-US" sz="2200" dirty="0" err="1">
                <a:latin typeface="Times New Roman" pitchFamily="18" charset="0"/>
                <a:cs typeface="Arial" charset="0"/>
              </a:rPr>
              <a:t>cos</a:t>
            </a:r>
            <a:r>
              <a:rPr kumimoji="1" lang="ru-RU" sz="2200" dirty="0">
                <a:latin typeface="Times New Roman" pitchFamily="18" charset="0"/>
                <a:cs typeface="Arial" charset="0"/>
              </a:rPr>
              <a:t>(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(</a:t>
            </a:r>
            <a:r>
              <a:rPr kumimoji="1" lang="en-US" sz="2200" dirty="0" smtClean="0">
                <a:latin typeface="Times New Roman" pitchFamily="18" charset="0"/>
                <a:cs typeface="Arial" charset="0"/>
              </a:rPr>
              <a:t>10°-50°)/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2</a:t>
            </a:r>
            <a:r>
              <a:rPr kumimoji="1" lang="ru-RU" sz="2200" dirty="0">
                <a:latin typeface="Times New Roman" pitchFamily="18" charset="0"/>
                <a:cs typeface="Arial" charset="0"/>
              </a:rPr>
              <a:t>)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=2sin30</a:t>
            </a:r>
            <a:r>
              <a:rPr kumimoji="1" lang="en-US" sz="2200" baseline="30000" dirty="0">
                <a:latin typeface="Times New Roman" pitchFamily="18" charset="0"/>
                <a:cs typeface="Arial" charset="0"/>
              </a:rPr>
              <a:t>0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cos(-</a:t>
            </a:r>
            <a:r>
              <a:rPr kumimoji="1" lang="en-US" sz="2200" dirty="0" smtClean="0">
                <a:latin typeface="Times New Roman" pitchFamily="18" charset="0"/>
                <a:cs typeface="Arial" charset="0"/>
              </a:rPr>
              <a:t>20°) 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= =2</a:t>
            </a:r>
            <a:r>
              <a:rPr kumimoji="1" lang="en-US" sz="2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1/2cos20</a:t>
            </a:r>
            <a:r>
              <a:rPr kumimoji="1" lang="en-US" sz="2200" baseline="30000" dirty="0">
                <a:latin typeface="Times New Roman" pitchFamily="18" charset="0"/>
                <a:cs typeface="Arial" charset="0"/>
              </a:rPr>
              <a:t>0</a:t>
            </a:r>
            <a:r>
              <a:rPr kumimoji="1" lang="en-US" sz="2200" dirty="0">
                <a:latin typeface="Times New Roman" pitchFamily="18" charset="0"/>
                <a:cs typeface="Arial" charset="0"/>
              </a:rPr>
              <a:t>=cos20</a:t>
            </a:r>
            <a:r>
              <a:rPr kumimoji="1" lang="en-US" sz="2200" baseline="30000" dirty="0">
                <a:latin typeface="Times New Roman" pitchFamily="18" charset="0"/>
                <a:cs typeface="Arial" charset="0"/>
              </a:rPr>
              <a:t>0</a:t>
            </a:r>
            <a:endParaRPr kumimoji="1" lang="en-US" sz="2200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6072188"/>
            <a:ext cx="12144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sldjump"/>
              </a:rPr>
              <a:t>Назад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124075" y="836613"/>
          <a:ext cx="5772150" cy="969962"/>
        </p:xfrm>
        <a:graphic>
          <a:graphicData uri="http://schemas.openxmlformats.org/presentationml/2006/ole">
            <p:oleObj spid="_x0000_s13314" name="Формула" r:id="rId3" imgW="2412720" imgH="393480" progId="Equation.3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1979613" y="2708275"/>
          <a:ext cx="5761037" cy="873125"/>
        </p:xfrm>
        <a:graphic>
          <a:graphicData uri="http://schemas.openxmlformats.org/presentationml/2006/ole">
            <p:oleObj spid="_x0000_s13315" name="Формула" r:id="rId4" imgW="2425680" imgH="393480" progId="Equation.3">
              <p:embed/>
            </p:oleObj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1979613" y="3860800"/>
          <a:ext cx="5773737" cy="917575"/>
        </p:xfrm>
        <a:graphic>
          <a:graphicData uri="http://schemas.openxmlformats.org/presentationml/2006/ole">
            <p:oleObj spid="_x0000_s13316" name="Формула" r:id="rId5" imgW="2476440" imgH="393480" progId="Equation.3">
              <p:embed/>
            </p:oleObj>
          </a:graphicData>
        </a:graphic>
      </p:graphicFrame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7500938" y="6072188"/>
            <a:ext cx="1022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Пример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hlinkClick r:id="rId6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80" name="Rectangle 13"/>
          <p:cNvSpPr>
            <a:spLocks noChangeArrowheads="1"/>
          </p:cNvSpPr>
          <p:nvPr/>
        </p:nvSpPr>
        <p:spPr bwMode="auto">
          <a:xfrm>
            <a:off x="0" y="4159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1 ) Преобразовать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произведение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сумму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0" y="2000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Решить уравнение: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3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2000250"/>
            <a:ext cx="3352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8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6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2428875"/>
            <a:ext cx="5715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Rectangle 21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8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9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3929063"/>
            <a:ext cx="4914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2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91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92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429125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3" name="Rectangle 2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94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95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4929188"/>
            <a:ext cx="13811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Rectangle 3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97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8" name="Rectangle 3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59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600" name="Picture 3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5500688"/>
            <a:ext cx="23717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1" name="Rectangle 3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460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603" name="Picture 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785813"/>
            <a:ext cx="61531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4" name="Rectangle 3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hlinkClick r:id="rId9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27138" y="1274763"/>
            <a:ext cx="7916862" cy="630237"/>
          </a:xfrm>
          <a:solidFill>
            <a:schemeClr val="bg1"/>
          </a:solidFill>
        </p:spPr>
        <p:txBody>
          <a:bodyPr lIns="92075" tIns="46038" rIns="92075" bIns="46038"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chemeClr val="accent1"/>
                </a:solidFill>
              </a:rPr>
              <a:t>Тригонометрические формулы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14675" y="2563813"/>
            <a:ext cx="6029325" cy="2911475"/>
          </a:xfrm>
        </p:spPr>
        <p:txBody>
          <a:bodyPr anchor="ctr"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rId2" action="ppaction://hlinksldjump"/>
              </a:rPr>
              <a:t>Тригонометрические тождества.</a:t>
            </a:r>
            <a:endParaRPr lang="ru-RU" sz="200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rId3" action="ppaction://hlinksldjump"/>
              </a:rPr>
              <a:t>Формулы сложения.</a:t>
            </a:r>
            <a:endParaRPr lang="ru-RU" sz="200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rId4" action="ppaction://hlinksldjump"/>
              </a:rPr>
              <a:t>Формулы двойного аргумента.</a:t>
            </a:r>
            <a:endParaRPr lang="ru-RU" sz="200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rId5" action="ppaction://hlinksldjump"/>
              </a:rPr>
              <a:t>Формулы половинного аргумента.</a:t>
            </a:r>
            <a:endParaRPr lang="ru-RU" sz="200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" action="ppaction://noaction"/>
              </a:rPr>
              <a:t>Формулы приведения.</a:t>
            </a:r>
            <a:endParaRPr lang="ru-RU" sz="200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rId6" action="ppaction://hlinksldjump"/>
              </a:rPr>
              <a:t>Формулы преобразования суммы и разности в произведение.</a:t>
            </a:r>
            <a:endParaRPr lang="ru-RU" sz="200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accent1"/>
                </a:solidFill>
                <a:hlinkClick r:id="rId2" action="ppaction://hlinksldjump"/>
              </a:rPr>
              <a:t>Формулы преобразования произведения в сумму.</a:t>
            </a:r>
            <a:endParaRPr lang="ru-RU" sz="2000" smtClean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059113" y="1268413"/>
          <a:ext cx="2608262" cy="461962"/>
        </p:xfrm>
        <a:graphic>
          <a:graphicData uri="http://schemas.openxmlformats.org/presentationml/2006/ole">
            <p:oleObj spid="_x0000_s36866" name="Формула" r:id="rId3" imgW="1143000" imgH="203040" progId="Equation.3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5148263" y="2565400"/>
          <a:ext cx="2519362" cy="520700"/>
        </p:xfrm>
        <a:graphic>
          <a:graphicData uri="http://schemas.openxmlformats.org/presentationml/2006/ole">
            <p:oleObj spid="_x0000_s36867" name="Формула" r:id="rId4" imgW="1231560" imgH="253800" progId="Equation.3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258888" y="2492375"/>
          <a:ext cx="2663825" cy="549275"/>
        </p:xfrm>
        <a:graphic>
          <a:graphicData uri="http://schemas.openxmlformats.org/presentationml/2006/ole">
            <p:oleObj spid="_x0000_s36868" name="Формула" r:id="rId5" imgW="1231560" imgH="253800" progId="Equation.3">
              <p:embed/>
            </p:oleObj>
          </a:graphicData>
        </a:graphic>
      </p:graphicFrame>
      <p:graphicFrame>
        <p:nvGraphicFramePr>
          <p:cNvPr id="9221" name="Object 6"/>
          <p:cNvGraphicFramePr>
            <a:graphicFrameLocks noChangeAspect="1"/>
          </p:cNvGraphicFramePr>
          <p:nvPr/>
        </p:nvGraphicFramePr>
        <p:xfrm>
          <a:off x="3419475" y="3357563"/>
          <a:ext cx="1512888" cy="396875"/>
        </p:xfrm>
        <a:graphic>
          <a:graphicData uri="http://schemas.openxmlformats.org/presentationml/2006/ole">
            <p:oleObj spid="_x0000_s36869" name="Формула" r:id="rId6" imgW="774360" imgH="203040" progId="Equation.3">
              <p:embed/>
            </p:oleObj>
          </a:graphicData>
        </a:graphic>
      </p:graphicFrame>
      <p:graphicFrame>
        <p:nvGraphicFramePr>
          <p:cNvPr id="9222" name="Object 7"/>
          <p:cNvGraphicFramePr>
            <a:graphicFrameLocks noChangeAspect="1"/>
          </p:cNvGraphicFramePr>
          <p:nvPr/>
        </p:nvGraphicFramePr>
        <p:xfrm>
          <a:off x="1403350" y="3933825"/>
          <a:ext cx="1727200" cy="1055688"/>
        </p:xfrm>
        <a:graphic>
          <a:graphicData uri="http://schemas.openxmlformats.org/presentationml/2006/ole">
            <p:oleObj spid="_x0000_s36870" name="Формула" r:id="rId7" imgW="685800" imgH="419040" progId="Equation.3">
              <p:embed/>
            </p:oleObj>
          </a:graphicData>
        </a:graphic>
      </p:graphicFrame>
      <p:graphicFrame>
        <p:nvGraphicFramePr>
          <p:cNvPr id="9223" name="Object 8"/>
          <p:cNvGraphicFramePr>
            <a:graphicFrameLocks noChangeAspect="1"/>
          </p:cNvGraphicFramePr>
          <p:nvPr/>
        </p:nvGraphicFramePr>
        <p:xfrm>
          <a:off x="1403350" y="5300663"/>
          <a:ext cx="1727200" cy="1055687"/>
        </p:xfrm>
        <a:graphic>
          <a:graphicData uri="http://schemas.openxmlformats.org/presentationml/2006/ole">
            <p:oleObj spid="_x0000_s36871" name="Формула" r:id="rId8" imgW="685800" imgH="419040" progId="Equation.3">
              <p:embed/>
            </p:oleObj>
          </a:graphicData>
        </a:graphic>
      </p:graphicFrame>
      <p:graphicFrame>
        <p:nvGraphicFramePr>
          <p:cNvPr id="9224" name="Object 9"/>
          <p:cNvGraphicFramePr>
            <a:graphicFrameLocks noChangeAspect="1"/>
          </p:cNvGraphicFramePr>
          <p:nvPr/>
        </p:nvGraphicFramePr>
        <p:xfrm>
          <a:off x="4643438" y="4149725"/>
          <a:ext cx="2016125" cy="762000"/>
        </p:xfrm>
        <a:graphic>
          <a:graphicData uri="http://schemas.openxmlformats.org/presentationml/2006/ole">
            <p:oleObj spid="_x0000_s36872" name="Формула" r:id="rId9" imgW="1041120" imgH="393480" progId="Equation.3">
              <p:embed/>
            </p:oleObj>
          </a:graphicData>
        </a:graphic>
      </p:graphicFrame>
      <p:graphicFrame>
        <p:nvGraphicFramePr>
          <p:cNvPr id="9225" name="Object 10"/>
          <p:cNvGraphicFramePr>
            <a:graphicFrameLocks noChangeAspect="1"/>
          </p:cNvGraphicFramePr>
          <p:nvPr/>
        </p:nvGraphicFramePr>
        <p:xfrm>
          <a:off x="4572000" y="5516563"/>
          <a:ext cx="2016125" cy="727075"/>
        </p:xfrm>
        <a:graphic>
          <a:graphicData uri="http://schemas.openxmlformats.org/presentationml/2006/ole">
            <p:oleObj spid="_x0000_s36873" name="Формула" r:id="rId10" imgW="1091880" imgH="393480" progId="Equation.3">
              <p:embed/>
            </p:oleObj>
          </a:graphicData>
        </a:graphic>
      </p:graphicFrame>
      <p:sp>
        <p:nvSpPr>
          <p:cNvPr id="9226" name="Прямоугольник 9"/>
          <p:cNvSpPr>
            <a:spLocks noChangeArrowheads="1"/>
          </p:cNvSpPr>
          <p:nvPr/>
        </p:nvSpPr>
        <p:spPr bwMode="auto">
          <a:xfrm>
            <a:off x="7643813" y="6143625"/>
            <a:ext cx="102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11" action="ppaction://hlinksldjump"/>
              </a:rPr>
              <a:t>Пример</a:t>
            </a:r>
            <a:endParaRPr lang="ru-RU"/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12" action="ppaction://hlinksldjump"/>
              </a:rPr>
              <a:t>Назад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450850" y="1714500"/>
          <a:ext cx="5499100" cy="2830513"/>
        </p:xfrm>
        <a:graphic>
          <a:graphicData uri="http://schemas.openxmlformats.org/presentationml/2006/ole">
            <p:oleObj spid="_x0000_s39938" name="Формула" r:id="rId3" imgW="3009600" imgH="1549080" progId="Equation.3">
              <p:embed/>
            </p:oleObj>
          </a:graphicData>
        </a:graphic>
      </p:graphicFrame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-36513" y="163513"/>
            <a:ext cx="5048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1)</a:t>
            </a:r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68313" y="4724400"/>
          <a:ext cx="3889375" cy="1966913"/>
        </p:xfrm>
        <a:graphic>
          <a:graphicData uri="http://schemas.openxmlformats.org/presentationml/2006/ole">
            <p:oleObj spid="_x0000_s39939" name="Microsoft Equation 3.0" r:id="rId4" imgW="2133360" imgH="1079280" progId="Equation.3">
              <p:embed/>
            </p:oleObj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19891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2)</a:t>
            </a:r>
          </a:p>
        </p:txBody>
      </p:sp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250825" y="60325"/>
          <a:ext cx="8858250" cy="1568450"/>
        </p:xfrm>
        <a:graphic>
          <a:graphicData uri="http://schemas.openxmlformats.org/presentationml/2006/ole">
            <p:oleObj spid="_x0000_s39940" name="Формула" r:id="rId5" imgW="4736880" imgH="838080" progId="Equation.3">
              <p:embed/>
            </p:oleObj>
          </a:graphicData>
        </a:graphic>
      </p:graphicFrame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0" y="45815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3)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6786578" y="2928934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3851275" y="28527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51" name="Text Box 18"/>
          <p:cNvSpPr txBox="1">
            <a:spLocks noChangeArrowheads="1"/>
          </p:cNvSpPr>
          <p:nvPr/>
        </p:nvSpPr>
        <p:spPr bwMode="auto">
          <a:xfrm>
            <a:off x="3643306" y="2071678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2" name="Text Box 19"/>
          <p:cNvSpPr txBox="1">
            <a:spLocks noChangeArrowheads="1"/>
          </p:cNvSpPr>
          <p:nvPr/>
        </p:nvSpPr>
        <p:spPr bwMode="auto">
          <a:xfrm>
            <a:off x="3419475" y="2800350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53" name="Text Box 23"/>
          <p:cNvSpPr txBox="1">
            <a:spLocks noChangeArrowheads="1"/>
          </p:cNvSpPr>
          <p:nvPr/>
        </p:nvSpPr>
        <p:spPr bwMode="auto">
          <a:xfrm>
            <a:off x="2484438" y="27813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4" name="Text Box 24"/>
          <p:cNvSpPr txBox="1">
            <a:spLocks noChangeArrowheads="1"/>
          </p:cNvSpPr>
          <p:nvPr/>
        </p:nvSpPr>
        <p:spPr bwMode="auto">
          <a:xfrm>
            <a:off x="2555875" y="278130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5" name="TextBox 14"/>
          <p:cNvSpPr txBox="1">
            <a:spLocks noChangeArrowheads="1"/>
          </p:cNvSpPr>
          <p:nvPr/>
        </p:nvSpPr>
        <p:spPr bwMode="auto">
          <a:xfrm>
            <a:off x="7929563" y="6072188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6" action="ppaction://hlinksldjump"/>
              </a:rPr>
              <a:t>Назад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24075" y="836613"/>
          <a:ext cx="5275263" cy="463550"/>
        </p:xfrm>
        <a:graphic>
          <a:graphicData uri="http://schemas.openxmlformats.org/presentationml/2006/ole">
            <p:oleObj spid="_x0000_s40962" name="Формула" r:id="rId3" imgW="2311200" imgH="203040" progId="Equation.3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2124075" y="1341438"/>
          <a:ext cx="5246688" cy="463550"/>
        </p:xfrm>
        <a:graphic>
          <a:graphicData uri="http://schemas.openxmlformats.org/presentationml/2006/ole">
            <p:oleObj spid="_x0000_s40963" name="Формула" r:id="rId4" imgW="2298600" imgH="203040" progId="Equation.3">
              <p:embed/>
            </p:oleObj>
          </a:graphicData>
        </a:graphic>
      </p:graphicFrame>
      <p:graphicFrame>
        <p:nvGraphicFramePr>
          <p:cNvPr id="3076" name="Object 13"/>
          <p:cNvGraphicFramePr>
            <a:graphicFrameLocks noChangeAspect="1"/>
          </p:cNvGraphicFramePr>
          <p:nvPr/>
        </p:nvGraphicFramePr>
        <p:xfrm>
          <a:off x="2051050" y="2492375"/>
          <a:ext cx="5278438" cy="492125"/>
        </p:xfrm>
        <a:graphic>
          <a:graphicData uri="http://schemas.openxmlformats.org/presentationml/2006/ole">
            <p:oleObj spid="_x0000_s40964" name="Формула" r:id="rId5" imgW="2273040" imgH="215640" progId="Equation.3">
              <p:embed/>
            </p:oleObj>
          </a:graphicData>
        </a:graphic>
      </p:graphicFrame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2051050" y="3068638"/>
          <a:ext cx="5218113" cy="463550"/>
        </p:xfrm>
        <a:graphic>
          <a:graphicData uri="http://schemas.openxmlformats.org/presentationml/2006/ole">
            <p:oleObj spid="_x0000_s40965" name="Формула" r:id="rId6" imgW="2286000" imgH="203040" progId="Equation.3">
              <p:embed/>
            </p:oleObj>
          </a:graphicData>
        </a:graphic>
      </p:graphicFrame>
      <p:graphicFrame>
        <p:nvGraphicFramePr>
          <p:cNvPr id="3078" name="Object 15"/>
          <p:cNvGraphicFramePr>
            <a:graphicFrameLocks noChangeAspect="1"/>
          </p:cNvGraphicFramePr>
          <p:nvPr/>
        </p:nvGraphicFramePr>
        <p:xfrm>
          <a:off x="4794250" y="3481388"/>
          <a:ext cx="3449638" cy="955675"/>
        </p:xfrm>
        <a:graphic>
          <a:graphicData uri="http://schemas.openxmlformats.org/presentationml/2006/ole">
            <p:oleObj spid="_x0000_s40966" name="Формула" r:id="rId7" imgW="1511280" imgH="419040" progId="Equation.3">
              <p:embed/>
            </p:oleObj>
          </a:graphicData>
        </a:graphic>
      </p:graphicFrame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227013" y="4778375"/>
          <a:ext cx="3913187" cy="955675"/>
        </p:xfrm>
        <a:graphic>
          <a:graphicData uri="http://schemas.openxmlformats.org/presentationml/2006/ole">
            <p:oleObj spid="_x0000_s40967" name="Формула" r:id="rId8" imgW="1714320" imgH="419040" progId="Equation.3">
              <p:embed/>
            </p:oleObj>
          </a:graphicData>
        </a:graphic>
      </p:graphicFrame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5122863" y="4705350"/>
          <a:ext cx="3913187" cy="955675"/>
        </p:xfrm>
        <a:graphic>
          <a:graphicData uri="http://schemas.openxmlformats.org/presentationml/2006/ole">
            <p:oleObj spid="_x0000_s40968" name="Формула" r:id="rId9" imgW="1714320" imgH="419040" progId="Equation.3">
              <p:embed/>
            </p:oleObj>
          </a:graphicData>
        </a:graphic>
      </p:graphicFrame>
      <p:graphicFrame>
        <p:nvGraphicFramePr>
          <p:cNvPr id="3081" name="Object 18"/>
          <p:cNvGraphicFramePr>
            <a:graphicFrameLocks noChangeAspect="1"/>
          </p:cNvGraphicFramePr>
          <p:nvPr/>
        </p:nvGraphicFramePr>
        <p:xfrm>
          <a:off x="900113" y="3527425"/>
          <a:ext cx="3449637" cy="955675"/>
        </p:xfrm>
        <a:graphic>
          <a:graphicData uri="http://schemas.openxmlformats.org/presentationml/2006/ole">
            <p:oleObj spid="_x0000_s40969" name="Формула" r:id="rId10" imgW="1511280" imgH="419040" progId="Equation.3">
              <p:embed/>
            </p:oleObj>
          </a:graphicData>
        </a:graphic>
      </p:graphicFrame>
      <p:sp>
        <p:nvSpPr>
          <p:cNvPr id="3082" name="TextBox 9"/>
          <p:cNvSpPr txBox="1">
            <a:spLocks noChangeArrowheads="1"/>
          </p:cNvSpPr>
          <p:nvPr/>
        </p:nvSpPr>
        <p:spPr bwMode="auto">
          <a:xfrm>
            <a:off x="7643813" y="6072188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11" action="ppaction://hlinksldjump"/>
              </a:rPr>
              <a:t>Пример</a:t>
            </a:r>
            <a:endParaRPr lang="ru-RU"/>
          </a:p>
        </p:txBody>
      </p:sp>
      <p:sp>
        <p:nvSpPr>
          <p:cNvPr id="3083" name="TextBox 11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12" action="ppaction://hlinksldjump"/>
              </a:rPr>
              <a:t>Назад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3988" y="549275"/>
          <a:ext cx="7251700" cy="947738"/>
        </p:xfrm>
        <a:graphic>
          <a:graphicData uri="http://schemas.openxmlformats.org/presentationml/2006/ole">
            <p:oleObj spid="_x0000_s41986" name="Формула" r:id="rId3" imgW="3682800" imgH="495000" progId="Equation.3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07950" y="1989138"/>
          <a:ext cx="8124825" cy="1314450"/>
        </p:xfrm>
        <a:graphic>
          <a:graphicData uri="http://schemas.openxmlformats.org/presentationml/2006/ole">
            <p:oleObj spid="_x0000_s41987" name="Формула" r:id="rId4" imgW="3949560" imgH="685800" progId="Equation.3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120650" y="3644900"/>
          <a:ext cx="7751763" cy="898525"/>
        </p:xfrm>
        <a:graphic>
          <a:graphicData uri="http://schemas.openxmlformats.org/presentationml/2006/ole">
            <p:oleObj spid="_x0000_s41988" name="Формула" r:id="rId5" imgW="3581280" imgH="444240" progId="Equation.3">
              <p:embed/>
            </p:oleObj>
          </a:graphicData>
        </a:graphic>
      </p:graphicFrame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250825" y="5084763"/>
          <a:ext cx="6337300" cy="974725"/>
        </p:xfrm>
        <a:graphic>
          <a:graphicData uri="http://schemas.openxmlformats.org/presentationml/2006/ole">
            <p:oleObj spid="_x0000_s41989" name="Формула" r:id="rId6" imgW="3085920" imgH="507960" progId="Equation.3">
              <p:embed/>
            </p:oleObj>
          </a:graphicData>
        </a:graphic>
      </p:graphicFrame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285750" y="6072188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7" action="ppaction://hlinksldjump"/>
              </a:rPr>
              <a:t>Назад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27313" y="1125538"/>
          <a:ext cx="3816350" cy="492125"/>
        </p:xfrm>
        <a:graphic>
          <a:graphicData uri="http://schemas.openxmlformats.org/presentationml/2006/ole">
            <p:oleObj spid="_x0000_s43010" name="Формула" r:id="rId3" imgW="1371600" imgH="177480" progId="Equation.3">
              <p:embed/>
            </p:oleObj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2555875" y="2420938"/>
          <a:ext cx="4248150" cy="574675"/>
        </p:xfrm>
        <a:graphic>
          <a:graphicData uri="http://schemas.openxmlformats.org/presentationml/2006/ole">
            <p:oleObj spid="_x0000_s43011" name="Формула" r:id="rId4" imgW="1498320" imgH="203040" progId="Equation.3">
              <p:embed/>
            </p:oleObj>
          </a:graphicData>
        </a:graphic>
      </p:graphicFrame>
      <p:graphicFrame>
        <p:nvGraphicFramePr>
          <p:cNvPr id="5124" name="Object 14"/>
          <p:cNvGraphicFramePr>
            <a:graphicFrameLocks noChangeAspect="1"/>
          </p:cNvGraphicFramePr>
          <p:nvPr/>
        </p:nvGraphicFramePr>
        <p:xfrm>
          <a:off x="3228975" y="3048000"/>
          <a:ext cx="2808288" cy="1173163"/>
        </p:xfrm>
        <a:graphic>
          <a:graphicData uri="http://schemas.openxmlformats.org/presentationml/2006/ole">
            <p:oleObj spid="_x0000_s43012" name="Формула" r:id="rId5" imgW="1002960" imgH="419040" progId="Equation.3">
              <p:embed/>
            </p:oleObj>
          </a:graphicData>
        </a:graphic>
      </p:graphicFrame>
      <p:graphicFrame>
        <p:nvGraphicFramePr>
          <p:cNvPr id="5125" name="Object 16"/>
          <p:cNvGraphicFramePr>
            <a:graphicFrameLocks noChangeAspect="1"/>
          </p:cNvGraphicFramePr>
          <p:nvPr/>
        </p:nvGraphicFramePr>
        <p:xfrm>
          <a:off x="3132138" y="4652963"/>
          <a:ext cx="3254375" cy="1265237"/>
        </p:xfrm>
        <a:graphic>
          <a:graphicData uri="http://schemas.openxmlformats.org/presentationml/2006/ole">
            <p:oleObj spid="_x0000_s43013" name="Формула" r:id="rId6" imgW="1143000" imgH="444240" progId="Equation.3">
              <p:embed/>
            </p:oleObj>
          </a:graphicData>
        </a:graphic>
      </p:graphicFrame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7693025" y="6072188"/>
            <a:ext cx="1022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7" action="ppaction://hlinksldjump"/>
              </a:rPr>
              <a:t>Пример</a:t>
            </a:r>
            <a:endParaRPr lang="ru-RU"/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8" action="ppaction://hlinksldjump"/>
              </a:rPr>
              <a:t>Назад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8738" y="298450"/>
          <a:ext cx="7275512" cy="827088"/>
        </p:xfrm>
        <a:graphic>
          <a:graphicData uri="http://schemas.openxmlformats.org/presentationml/2006/ole">
            <p:oleObj spid="_x0000_s44034" name="Формула" r:id="rId3" imgW="3695400" imgH="43164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0" y="1484313"/>
          <a:ext cx="9001125" cy="1536700"/>
        </p:xfrm>
        <a:graphic>
          <a:graphicData uri="http://schemas.openxmlformats.org/presentationml/2006/ole">
            <p:oleObj spid="_x0000_s44035" name="Формула" r:id="rId4" imgW="4889160" imgH="812520" progId="Equation.3">
              <p:embed/>
            </p:oleObj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25400" y="4564063"/>
          <a:ext cx="8867775" cy="1773237"/>
        </p:xfrm>
        <a:graphic>
          <a:graphicData uri="http://schemas.openxmlformats.org/presentationml/2006/ole">
            <p:oleObj spid="_x0000_s44036" name="Формула" r:id="rId5" imgW="4317840" imgH="927000" progId="Equation.3">
              <p:embed/>
            </p:oleObj>
          </a:graphicData>
        </a:graphic>
      </p:graphicFrame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7596188" y="162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7524750" y="16287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6" action="ppaction://hlinksldjump"/>
              </a:rPr>
              <a:t>Назад</a:t>
            </a:r>
            <a:endParaRPr lang="ru-RU"/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3571875"/>
            <a:ext cx="55721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203575" y="692150"/>
          <a:ext cx="3144838" cy="1090613"/>
        </p:xfrm>
        <a:graphic>
          <a:graphicData uri="http://schemas.openxmlformats.org/presentationml/2006/ole">
            <p:oleObj spid="_x0000_s45058" name="Формула" r:id="rId3" imgW="1130040" imgH="39348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059113" y="2708275"/>
          <a:ext cx="3240087" cy="1114425"/>
        </p:xfrm>
        <a:graphic>
          <a:graphicData uri="http://schemas.openxmlformats.org/presentationml/2006/ole">
            <p:oleObj spid="_x0000_s45059" name="Формула" r:id="rId4" imgW="1143000" imgH="393480" progId="Equation.3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3132138" y="4149725"/>
          <a:ext cx="2986087" cy="1101725"/>
        </p:xfrm>
        <a:graphic>
          <a:graphicData uri="http://schemas.openxmlformats.org/presentationml/2006/ole">
            <p:oleObj spid="_x0000_s45060" name="Формула" r:id="rId5" imgW="1066680" imgH="393480" progId="Equation.3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2987675" y="5373688"/>
          <a:ext cx="3254375" cy="1120775"/>
        </p:xfrm>
        <a:graphic>
          <a:graphicData uri="http://schemas.openxmlformats.org/presentationml/2006/ole">
            <p:oleObj spid="_x0000_s45061" name="Формула" r:id="rId6" imgW="1143000" imgH="393480" progId="Equation.3">
              <p:embed/>
            </p:oleObj>
          </a:graphicData>
        </a:graphic>
      </p:graphicFrame>
      <p:sp>
        <p:nvSpPr>
          <p:cNvPr id="7174" name="Прямоугольник 5"/>
          <p:cNvSpPr>
            <a:spLocks noChangeArrowheads="1"/>
          </p:cNvSpPr>
          <p:nvPr/>
        </p:nvSpPr>
        <p:spPr bwMode="auto">
          <a:xfrm>
            <a:off x="7835900" y="6072188"/>
            <a:ext cx="1022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7" action="ppaction://hlinksldjump"/>
              </a:rPr>
              <a:t>Пример</a:t>
            </a:r>
            <a:endParaRPr lang="ru-RU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85750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8" action="ppaction://hlinksldjump"/>
              </a:rPr>
              <a:t>Назад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AA4C-BA76-4A4F-9D50-95B21E9F731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134</Words>
  <Application>Microsoft Office PowerPoint</Application>
  <PresentationFormat>Экран (4:3)</PresentationFormat>
  <Paragraphs>59</Paragraphs>
  <Slides>16</Slides>
  <Notes>0</Notes>
  <HiddenSlides>6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Открытая</vt:lpstr>
      <vt:lpstr>Формула</vt:lpstr>
      <vt:lpstr>Microsoft Equation 3.0</vt:lpstr>
      <vt:lpstr>Электронный справочник по тригонометрическим формулам</vt:lpstr>
      <vt:lpstr>Тригонометрические формулы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формулы</dc:title>
  <dc:creator>Slayer</dc:creator>
  <cp:lastModifiedBy>Дорофеева</cp:lastModifiedBy>
  <cp:revision>50</cp:revision>
  <dcterms:created xsi:type="dcterms:W3CDTF">2007-03-18T11:05:57Z</dcterms:created>
  <dcterms:modified xsi:type="dcterms:W3CDTF">2012-02-29T11:29:09Z</dcterms:modified>
</cp:coreProperties>
</file>